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8"/>
  </p:notesMasterIdLst>
  <p:handoutMasterIdLst>
    <p:handoutMasterId r:id="rId69"/>
  </p:handoutMasterIdLst>
  <p:sldIdLst>
    <p:sldId id="256" r:id="rId2"/>
    <p:sldId id="496" r:id="rId3"/>
    <p:sldId id="497" r:id="rId4"/>
    <p:sldId id="411" r:id="rId5"/>
    <p:sldId id="409" r:id="rId6"/>
    <p:sldId id="495" r:id="rId7"/>
    <p:sldId id="382" r:id="rId8"/>
    <p:sldId id="486" r:id="rId9"/>
    <p:sldId id="468" r:id="rId10"/>
    <p:sldId id="412" r:id="rId11"/>
    <p:sldId id="413" r:id="rId12"/>
    <p:sldId id="420" r:id="rId13"/>
    <p:sldId id="480" r:id="rId14"/>
    <p:sldId id="469" r:id="rId15"/>
    <p:sldId id="470" r:id="rId16"/>
    <p:sldId id="471" r:id="rId17"/>
    <p:sldId id="425" r:id="rId18"/>
    <p:sldId id="426" r:id="rId19"/>
    <p:sldId id="427" r:id="rId20"/>
    <p:sldId id="428" r:id="rId21"/>
    <p:sldId id="462" r:id="rId22"/>
    <p:sldId id="472" r:id="rId23"/>
    <p:sldId id="430" r:id="rId24"/>
    <p:sldId id="488" r:id="rId25"/>
    <p:sldId id="431" r:id="rId26"/>
    <p:sldId id="432" r:id="rId27"/>
    <p:sldId id="433" r:id="rId28"/>
    <p:sldId id="473" r:id="rId29"/>
    <p:sldId id="490" r:id="rId30"/>
    <p:sldId id="463" r:id="rId31"/>
    <p:sldId id="434" r:id="rId32"/>
    <p:sldId id="491" r:id="rId33"/>
    <p:sldId id="475" r:id="rId34"/>
    <p:sldId id="492" r:id="rId35"/>
    <p:sldId id="493" r:id="rId36"/>
    <p:sldId id="494" r:id="rId37"/>
    <p:sldId id="476" r:id="rId38"/>
    <p:sldId id="474" r:id="rId39"/>
    <p:sldId id="467" r:id="rId40"/>
    <p:sldId id="477" r:id="rId41"/>
    <p:sldId id="478" r:id="rId42"/>
    <p:sldId id="481" r:id="rId43"/>
    <p:sldId id="384" r:id="rId44"/>
    <p:sldId id="385" r:id="rId45"/>
    <p:sldId id="386" r:id="rId46"/>
    <p:sldId id="447" r:id="rId47"/>
    <p:sldId id="390" r:id="rId48"/>
    <p:sldId id="441" r:id="rId49"/>
    <p:sldId id="446" r:id="rId50"/>
    <p:sldId id="445" r:id="rId51"/>
    <p:sldId id="489" r:id="rId52"/>
    <p:sldId id="392" r:id="rId53"/>
    <p:sldId id="394" r:id="rId54"/>
    <p:sldId id="465" r:id="rId55"/>
    <p:sldId id="396" r:id="rId56"/>
    <p:sldId id="397" r:id="rId57"/>
    <p:sldId id="450" r:id="rId58"/>
    <p:sldId id="451" r:id="rId59"/>
    <p:sldId id="452" r:id="rId60"/>
    <p:sldId id="398" r:id="rId61"/>
    <p:sldId id="456" r:id="rId62"/>
    <p:sldId id="482" r:id="rId63"/>
    <p:sldId id="466" r:id="rId64"/>
    <p:sldId id="483" r:id="rId65"/>
    <p:sldId id="484" r:id="rId66"/>
    <p:sldId id="407" r:id="rId6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bie.dinoto" initials="dc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ommunity%20Planning%20Process%20FY%2017-18\MHSA%20Planning%20Presentation%20FY%2016-17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MHSA%20Planning%20process%20for%20FY%20Data%20Including%20PEI%20and%20INN%20Data%20FY%2016-17\Community%20Planning%20Process%20FY%2017-18\MHSA%20Planning%20Presentation%20FY%2016-1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MHSA%20Planning%20process%20for%20FY%20Data%20Including%20PEI%20and%20INN%20Data%20FY%2016-17\Community%20Planning%20Process%20FY%2017-18\MHSA%20Planning%20Presentation%20FY%2016-17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ommunity%20Planning%20Process%20FY%2017-18\MHSA%20Planning%20Presentation%20FY%2016-17%20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ommunity%20Planning%20Process%20FY%2017-18\MHSA%20Planning%20Presentation%20FY%2016-17%20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ommunity%20Planning%20Process%20FY%2017-18\MHSA%20Planning%20Presentation%20FY%2016-17%20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ommunity%20Planning%20Process%20FY%2017-18\MHSA%20Planning%20Presentation%20FY%2016-17%20dat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MHSA%20Planning%20process%20for%20FY%20Data%20Including%20PEI%20and%20INN%20Data%20FY%2016-17\Community%20Planning%20Process%20FY%2017-18\MHSA%20Planning%20Presentation%20FY%2016-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ommunity%20Planning%20Process%20FY%2017-18\MHSA%20Planning%20Presentation%20FY%2016-17%20dat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MHSA%20Planning%20process%20for%20FY%20Data%20Including%20PEI%20and%20INN%20Data%20FY%2016-17\INN\MHSA%20INN%20PMHIP%20(N2N)%20FY%2016-17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c-netapp1\BHSHome$\david.weikel\MHSA\Community%20Program%20Planning%20Process\MHSA%2014-17%20Plan\SUD%20stat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c-netapp1\BHSHome$\david.weikel\MHSA\Community%20Program%20Planning%20Process\MHSA%2014-17%20Plan\SUD%20stat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alOMS%20Data%20FY%2016-17\New%20folder\Data\Dat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MHSA%20Planning%20data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MHSA%20Planning%20data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MHSA%20Planning%20data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MHSA%20Planning%20data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MHSA%20Planning%20data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alOMS%20Data%20FY%2016-17\New%20folder\Data\Data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alOMS%20Data%20FY%2016-17\New%20folder\Data\Data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alOMS%20Data%20FY%2016-17\New%20folder\Data\Data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alOMS%20Data%20FY%2016-17\New%20folder\Data\Data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CalOMS%20Data%20FY%2016-17\New%20folder\Data\Data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\Desktop\MHSA%20CCC%2017-18\SUD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\Desktop\MHSA%20CCC%2017-18\SUD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\Desktop\MHSA%20CCC%2017-18\SUD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\Desktop\MHSA%20CCC%2017-18\SUD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\Desktop\MHSA%20CPPP%20FY%2015-16\FY%2016-17%20%20Budget%20Graphs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MHSA%20Planning%20process%20for%20FY%20Data%20Including%20PEI%20and%20INN%20Data%20FY%2016-17\Community%20Planning%20Process%20FY%2017-18\MHSA%20Planning%20Presentation%20FY%2016-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.weikel.MADERA_COUNTY\Desktop\MHSA%20Planning%20process%20for%20FY%20Data%20Including%20PEI%20and%20INN%20Data%20FY%2016-17\Community%20Planning%20Process%20FY%2017-18\MHSA%20Planning%20Presentation%20FY%2016-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Outpatient Clients Served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'Outpatient by Age Group'!$C$4</c:f>
              <c:strCache>
                <c:ptCount val="1"/>
                <c:pt idx="0">
                  <c:v>FY 13/14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'Outpatient by Age Group'!$B$5:$B$8</c:f>
              <c:strCache>
                <c:ptCount val="4"/>
                <c:pt idx="0">
                  <c:v>Age 0 - 15</c:v>
                </c:pt>
                <c:pt idx="1">
                  <c:v>Age 16 -25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'Outpatient by Age Group'!$C$5:$C$8</c:f>
              <c:numCache>
                <c:formatCode>General</c:formatCode>
                <c:ptCount val="4"/>
                <c:pt idx="0" formatCode="#,##0">
                  <c:v>1025</c:v>
                </c:pt>
                <c:pt idx="1">
                  <c:v>715</c:v>
                </c:pt>
                <c:pt idx="2" formatCode="#,##0">
                  <c:v>1698</c:v>
                </c:pt>
                <c:pt idx="3">
                  <c:v>206</c:v>
                </c:pt>
              </c:numCache>
            </c:numRef>
          </c:val>
        </c:ser>
        <c:ser>
          <c:idx val="1"/>
          <c:order val="1"/>
          <c:tx>
            <c:strRef>
              <c:f>'Outpatient by Age Group'!$D$4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'Outpatient by Age Group'!$B$5:$B$8</c:f>
              <c:strCache>
                <c:ptCount val="4"/>
                <c:pt idx="0">
                  <c:v>Age 0 - 15</c:v>
                </c:pt>
                <c:pt idx="1">
                  <c:v>Age 16 -25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'Outpatient by Age Group'!$D$5:$D$8</c:f>
              <c:numCache>
                <c:formatCode>General</c:formatCode>
                <c:ptCount val="4"/>
                <c:pt idx="0" formatCode="#,##0">
                  <c:v>1302</c:v>
                </c:pt>
                <c:pt idx="1">
                  <c:v>880</c:v>
                </c:pt>
                <c:pt idx="2" formatCode="#,##0">
                  <c:v>1903</c:v>
                </c:pt>
                <c:pt idx="3">
                  <c:v>228</c:v>
                </c:pt>
              </c:numCache>
            </c:numRef>
          </c:val>
        </c:ser>
        <c:ser>
          <c:idx val="2"/>
          <c:order val="2"/>
          <c:tx>
            <c:strRef>
              <c:f>'Outpatient by Age Group'!$E$4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'Outpatient by Age Group'!$B$5:$B$8</c:f>
              <c:strCache>
                <c:ptCount val="4"/>
                <c:pt idx="0">
                  <c:v>Age 0 - 15</c:v>
                </c:pt>
                <c:pt idx="1">
                  <c:v>Age 16 -25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'Outpatient by Age Group'!$E$5:$E$8</c:f>
              <c:numCache>
                <c:formatCode>General</c:formatCode>
                <c:ptCount val="4"/>
                <c:pt idx="0" formatCode="#,##0">
                  <c:v>1169</c:v>
                </c:pt>
                <c:pt idx="1">
                  <c:v>774</c:v>
                </c:pt>
                <c:pt idx="2">
                  <c:v>1664</c:v>
                </c:pt>
                <c:pt idx="3">
                  <c:v>224</c:v>
                </c:pt>
              </c:numCache>
            </c:numRef>
          </c:val>
        </c:ser>
        <c:ser>
          <c:idx val="3"/>
          <c:order val="3"/>
          <c:tx>
            <c:strRef>
              <c:f>'Outpatient by Age Group'!$F$4</c:f>
              <c:strCache>
                <c:ptCount val="1"/>
                <c:pt idx="0">
                  <c:v>FY 16/17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'Outpatient by Age Group'!$B$5:$B$8</c:f>
              <c:strCache>
                <c:ptCount val="4"/>
                <c:pt idx="0">
                  <c:v>Age 0 - 15</c:v>
                </c:pt>
                <c:pt idx="1">
                  <c:v>Age 16 -25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'Outpatient by Age Group'!$F$5:$F$8</c:f>
              <c:numCache>
                <c:formatCode>General</c:formatCode>
                <c:ptCount val="4"/>
                <c:pt idx="0" formatCode="#,##0">
                  <c:v>422</c:v>
                </c:pt>
                <c:pt idx="1">
                  <c:v>353</c:v>
                </c:pt>
                <c:pt idx="2">
                  <c:v>798</c:v>
                </c:pt>
                <c:pt idx="3">
                  <c:v>159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503720"/>
        <c:axId val="159420704"/>
      </c:barChart>
      <c:catAx>
        <c:axId val="16050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20704"/>
        <c:crosses val="autoZero"/>
        <c:auto val="1"/>
        <c:lblAlgn val="ctr"/>
        <c:lblOffset val="100"/>
        <c:noMultiLvlLbl val="0"/>
      </c:catAx>
      <c:valAx>
        <c:axId val="15942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03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'FSP 1 C-Y-TAY'!$A$40</c:f>
              <c:strCache>
                <c:ptCount val="1"/>
                <c:pt idx="0">
                  <c:v>1st Quarter 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'FSP 1 C-Y-TAY'!$B$39:$E$39</c:f>
              <c:strCache>
                <c:ptCount val="4"/>
                <c:pt idx="0">
                  <c:v>Attendence Always or Most of the Time FY 15/16</c:v>
                </c:pt>
                <c:pt idx="1">
                  <c:v>Attendence Always or Most of the Time FY 16/17</c:v>
                </c:pt>
                <c:pt idx="2">
                  <c:v>Good or Very Good Grades FY 16/17</c:v>
                </c:pt>
                <c:pt idx="3">
                  <c:v>Good or Very Good Grades FY 15/16</c:v>
                </c:pt>
              </c:strCache>
            </c:strRef>
          </c:cat>
          <c:val>
            <c:numRef>
              <c:f>'FSP 1 C-Y-TAY'!$B$40:$E$40</c:f>
              <c:numCache>
                <c:formatCode>0%</c:formatCode>
                <c:ptCount val="4"/>
                <c:pt idx="0">
                  <c:v>0.5</c:v>
                </c:pt>
                <c:pt idx="1">
                  <c:v>0.56000000000000005</c:v>
                </c:pt>
                <c:pt idx="2">
                  <c:v>0.28000000000000003</c:v>
                </c:pt>
                <c:pt idx="3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'FSP 1 C-Y-TAY'!$A$41</c:f>
              <c:strCache>
                <c:ptCount val="1"/>
                <c:pt idx="0">
                  <c:v>3rd Quarter Completed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'FSP 1 C-Y-TAY'!$B$39:$E$39</c:f>
              <c:strCache>
                <c:ptCount val="4"/>
                <c:pt idx="0">
                  <c:v>Attendence Always or Most of the Time FY 15/16</c:v>
                </c:pt>
                <c:pt idx="1">
                  <c:v>Attendence Always or Most of the Time FY 16/17</c:v>
                </c:pt>
                <c:pt idx="2">
                  <c:v>Good or Very Good Grades FY 16/17</c:v>
                </c:pt>
                <c:pt idx="3">
                  <c:v>Good or Very Good Grades FY 15/16</c:v>
                </c:pt>
              </c:strCache>
            </c:strRef>
          </c:cat>
          <c:val>
            <c:numRef>
              <c:f>'FSP 1 C-Y-TAY'!$B$41:$E$41</c:f>
              <c:numCache>
                <c:formatCode>0%</c:formatCode>
                <c:ptCount val="4"/>
                <c:pt idx="0">
                  <c:v>0.05</c:v>
                </c:pt>
                <c:pt idx="1">
                  <c:v>0.5</c:v>
                </c:pt>
                <c:pt idx="2">
                  <c:v>0</c:v>
                </c:pt>
                <c:pt idx="3">
                  <c:v>0.11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8647704"/>
        <c:axId val="158648096"/>
      </c:barChart>
      <c:catAx>
        <c:axId val="158647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48096"/>
        <c:crosses val="autoZero"/>
        <c:auto val="1"/>
        <c:lblAlgn val="ctr"/>
        <c:lblOffset val="100"/>
        <c:noMultiLvlLbl val="0"/>
      </c:catAx>
      <c:valAx>
        <c:axId val="15864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4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Adult/Older Adult FSP Referral Sources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Refered by 14/15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Acute Psychiatirc</c:v>
                </c:pt>
                <c:pt idx="1">
                  <c:v>Mental Health Facility (Internal)</c:v>
                </c:pt>
                <c:pt idx="2">
                  <c:v>Other County</c:v>
                </c:pt>
                <c:pt idx="3">
                  <c:v>Other Referred</c:v>
                </c:pt>
                <c:pt idx="4">
                  <c:v>Self</c:v>
                </c:pt>
                <c:pt idx="5">
                  <c:v>Social Services Agency</c:v>
                </c:pt>
                <c:pt idx="6">
                  <c:v>Emergency Room</c:v>
                </c:pt>
                <c:pt idx="7">
                  <c:v>Jail/Prision</c:v>
                </c:pt>
                <c:pt idx="8">
                  <c:v>Juvnile Hall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1">
                  <c:v>53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Refered by 15/16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Acute Psychiatirc</c:v>
                </c:pt>
                <c:pt idx="1">
                  <c:v>Mental Health Facility (Internal)</c:v>
                </c:pt>
                <c:pt idx="2">
                  <c:v>Other County</c:v>
                </c:pt>
                <c:pt idx="3">
                  <c:v>Other Referred</c:v>
                </c:pt>
                <c:pt idx="4">
                  <c:v>Self</c:v>
                </c:pt>
                <c:pt idx="5">
                  <c:v>Social Services Agency</c:v>
                </c:pt>
                <c:pt idx="6">
                  <c:v>Emergency Room</c:v>
                </c:pt>
                <c:pt idx="7">
                  <c:v>Jail/Prision</c:v>
                </c:pt>
                <c:pt idx="8">
                  <c:v>Juvnile Hall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1">
                  <c:v>25</c:v>
                </c:pt>
                <c:pt idx="2">
                  <c:v>9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Refered by 16/17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Acute Psychiatirc</c:v>
                </c:pt>
                <c:pt idx="1">
                  <c:v>Mental Health Facility (Internal)</c:v>
                </c:pt>
                <c:pt idx="2">
                  <c:v>Other County</c:v>
                </c:pt>
                <c:pt idx="3">
                  <c:v>Other Referred</c:v>
                </c:pt>
                <c:pt idx="4">
                  <c:v>Self</c:v>
                </c:pt>
                <c:pt idx="5">
                  <c:v>Social Services Agency</c:v>
                </c:pt>
                <c:pt idx="6">
                  <c:v>Emergency Room</c:v>
                </c:pt>
                <c:pt idx="7">
                  <c:v>Jail/Prision</c:v>
                </c:pt>
                <c:pt idx="8">
                  <c:v>Juvnile Hall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</c:v>
                </c:pt>
                <c:pt idx="1">
                  <c:v>22</c:v>
                </c:pt>
                <c:pt idx="2">
                  <c:v>20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1444464"/>
        <c:axId val="173216368"/>
      </c:barChart>
      <c:catAx>
        <c:axId val="21144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16368"/>
        <c:crosses val="autoZero"/>
        <c:auto val="1"/>
        <c:lblAlgn val="ctr"/>
        <c:lblOffset val="100"/>
        <c:noMultiLvlLbl val="0"/>
      </c:catAx>
      <c:valAx>
        <c:axId val="173216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1144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Adult/Older Adult FSP </a:t>
            </a:r>
          </a:p>
          <a:p>
            <a:pPr>
              <a:defRPr/>
            </a:pPr>
            <a:r>
              <a:rPr lang="en-US" dirty="0"/>
              <a:t>Race/Ethnicity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Race 13/14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satMod val="105000"/>
                  <a:alpha val="48000"/>
                </a:sc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AM or AK Native</c:v>
                </c:pt>
                <c:pt idx="1">
                  <c:v>Black/AA</c:v>
                </c:pt>
                <c:pt idx="2">
                  <c:v>Chinese</c:v>
                </c:pt>
                <c:pt idx="3">
                  <c:v>Multiple</c:v>
                </c:pt>
                <c:pt idx="4">
                  <c:v>Other</c:v>
                </c:pt>
                <c:pt idx="5">
                  <c:v>None Listed</c:v>
                </c:pt>
                <c:pt idx="6">
                  <c:v>Other Asian</c:v>
                </c:pt>
                <c:pt idx="7">
                  <c:v>UNK/NR</c:v>
                </c:pt>
                <c:pt idx="8">
                  <c:v>White/CAU</c:v>
                </c:pt>
                <c:pt idx="9">
                  <c:v>Hispanic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26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35</c:v>
                </c:pt>
                <c:pt idx="9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Race 14/15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satMod val="105000"/>
                  <a:alpha val="48000"/>
                </a:sc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1.44927536231886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69565217391304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8985507246376812E-3"/>
                  <c:y val="-8.6206896551724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AM or AK Native</c:v>
                </c:pt>
                <c:pt idx="1">
                  <c:v>Black/AA</c:v>
                </c:pt>
                <c:pt idx="2">
                  <c:v>Chinese</c:v>
                </c:pt>
                <c:pt idx="3">
                  <c:v>Multiple</c:v>
                </c:pt>
                <c:pt idx="4">
                  <c:v>Other</c:v>
                </c:pt>
                <c:pt idx="5">
                  <c:v>None Listed</c:v>
                </c:pt>
                <c:pt idx="6">
                  <c:v>Other Asian</c:v>
                </c:pt>
                <c:pt idx="7">
                  <c:v>UNK/NR</c:v>
                </c:pt>
                <c:pt idx="8">
                  <c:v>White/CAU</c:v>
                </c:pt>
                <c:pt idx="9">
                  <c:v>Hispanic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22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35</c:v>
                </c:pt>
                <c:pt idx="9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Race 15/16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satMod val="105000"/>
                  <a:alpha val="48000"/>
                </a:scrgbClr>
              </a:outerShdw>
            </a:effectLst>
            <a:sp3d/>
          </c:spPr>
          <c:invertIfNegative val="0"/>
          <c:dLbls>
            <c:dLbl>
              <c:idx val="4"/>
              <c:layout>
                <c:manualLayout>
                  <c:x val="7.246376811594203E-3"/>
                  <c:y val="2.8735632183908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7971014492752557E-3"/>
                  <c:y val="2.8735632183908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6956521739129378E-3"/>
                  <c:y val="2.8735632183908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AM or AK Native</c:v>
                </c:pt>
                <c:pt idx="1">
                  <c:v>Black/AA</c:v>
                </c:pt>
                <c:pt idx="2">
                  <c:v>Chinese</c:v>
                </c:pt>
                <c:pt idx="3">
                  <c:v>Multiple</c:v>
                </c:pt>
                <c:pt idx="4">
                  <c:v>Other</c:v>
                </c:pt>
                <c:pt idx="5">
                  <c:v>None Listed</c:v>
                </c:pt>
                <c:pt idx="6">
                  <c:v>Other Asian</c:v>
                </c:pt>
                <c:pt idx="7">
                  <c:v>UNK/NR</c:v>
                </c:pt>
                <c:pt idx="8">
                  <c:v>White/CAU</c:v>
                </c:pt>
                <c:pt idx="9">
                  <c:v>Hispanic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0</c:v>
                </c:pt>
                <c:pt idx="3">
                  <c:v>1</c:v>
                </c:pt>
                <c:pt idx="4">
                  <c:v>18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18</c:v>
                </c:pt>
                <c:pt idx="9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Race 16/17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satMod val="105000"/>
                  <a:alpha val="48000"/>
                </a:sc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AM or AK Native</c:v>
                </c:pt>
                <c:pt idx="1">
                  <c:v>Black/AA</c:v>
                </c:pt>
                <c:pt idx="2">
                  <c:v>Chinese</c:v>
                </c:pt>
                <c:pt idx="3">
                  <c:v>Multiple</c:v>
                </c:pt>
                <c:pt idx="4">
                  <c:v>Other</c:v>
                </c:pt>
                <c:pt idx="5">
                  <c:v>None Listed</c:v>
                </c:pt>
                <c:pt idx="6">
                  <c:v>Other Asian</c:v>
                </c:pt>
                <c:pt idx="7">
                  <c:v>UNK/NR</c:v>
                </c:pt>
                <c:pt idx="8">
                  <c:v>White/CAU</c:v>
                </c:pt>
                <c:pt idx="9">
                  <c:v>Hispanic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3</c:v>
                </c:pt>
                <c:pt idx="4">
                  <c:v>16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19</c:v>
                </c:pt>
                <c:pt idx="9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1115616"/>
        <c:axId val="261116008"/>
        <c:axId val="0"/>
      </c:bar3DChart>
      <c:catAx>
        <c:axId val="2611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116008"/>
        <c:crosses val="autoZero"/>
        <c:auto val="1"/>
        <c:lblAlgn val="ctr"/>
        <c:lblOffset val="100"/>
        <c:noMultiLvlLbl val="0"/>
      </c:catAx>
      <c:valAx>
        <c:axId val="26111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11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Adult/Older Adult FSP </a:t>
            </a:r>
          </a:p>
          <a:p>
            <a:pPr>
              <a:defRPr/>
            </a:pPr>
            <a:r>
              <a:rPr lang="en-US"/>
              <a:t>Adverse Experiences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'FSP 2 A - OA'!$R$29</c:f>
              <c:strCache>
                <c:ptCount val="1"/>
                <c:pt idx="0">
                  <c:v>1 Year 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'FSP 2 A - OA'!$S$28:$AD$28</c:f>
              <c:strCache>
                <c:ptCount val="12"/>
                <c:pt idx="0">
                  <c:v>Crisis Evts (MH/PH) 13/14</c:v>
                </c:pt>
                <c:pt idx="1">
                  <c:v>Crisis Evts (MH/PH) 14/15</c:v>
                </c:pt>
                <c:pt idx="2">
                  <c:v>Crisis Evts (MH/PH) 16/17 </c:v>
                </c:pt>
                <c:pt idx="3">
                  <c:v>Psych/Hosp Dys 13/14</c:v>
                </c:pt>
                <c:pt idx="4">
                  <c:v>Psych/Hosp Dys 14/15</c:v>
                </c:pt>
                <c:pt idx="5">
                  <c:v>Psych/Hosp Days 16/17</c:v>
                </c:pt>
                <c:pt idx="6">
                  <c:v>Arrests 13/14</c:v>
                </c:pt>
                <c:pt idx="7">
                  <c:v>Arrests 14/15</c:v>
                </c:pt>
                <c:pt idx="8">
                  <c:v>Arrests 16/17</c:v>
                </c:pt>
                <c:pt idx="9">
                  <c:v>Incarceration 13/14</c:v>
                </c:pt>
                <c:pt idx="10">
                  <c:v>Incarceration 14/15</c:v>
                </c:pt>
                <c:pt idx="11">
                  <c:v>Incarceration 16/17</c:v>
                </c:pt>
              </c:strCache>
            </c:strRef>
          </c:cat>
          <c:val>
            <c:numRef>
              <c:f>'FSP 2 A - OA'!$S$29:$AD$29</c:f>
              <c:numCache>
                <c:formatCode>0.00%</c:formatCode>
                <c:ptCount val="12"/>
                <c:pt idx="0">
                  <c:v>0.56799999999999995</c:v>
                </c:pt>
                <c:pt idx="1">
                  <c:v>0.56799999999999995</c:v>
                </c:pt>
                <c:pt idx="2">
                  <c:v>0.66700000000000004</c:v>
                </c:pt>
                <c:pt idx="3">
                  <c:v>0.432</c:v>
                </c:pt>
                <c:pt idx="4">
                  <c:v>0.40500000000000003</c:v>
                </c:pt>
                <c:pt idx="5">
                  <c:v>0.66700000000000004</c:v>
                </c:pt>
                <c:pt idx="6">
                  <c:v>0.114</c:v>
                </c:pt>
                <c:pt idx="7">
                  <c:v>0.108</c:v>
                </c:pt>
                <c:pt idx="8">
                  <c:v>0.66700000000000004</c:v>
                </c:pt>
                <c:pt idx="9">
                  <c:v>9.0999999999999998E-2</c:v>
                </c:pt>
                <c:pt idx="10">
                  <c:v>8.1000000000000003E-2</c:v>
                </c:pt>
                <c:pt idx="11">
                  <c:v>0.66700000000000004</c:v>
                </c:pt>
              </c:numCache>
            </c:numRef>
          </c:val>
        </c:ser>
        <c:ser>
          <c:idx val="1"/>
          <c:order val="1"/>
          <c:tx>
            <c:strRef>
              <c:f>'FSP 2 A - OA'!$R$30</c:f>
              <c:strCache>
                <c:ptCount val="1"/>
                <c:pt idx="0">
                  <c:v>1 Year Completed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'FSP 2 A - OA'!$S$28:$AD$28</c:f>
              <c:strCache>
                <c:ptCount val="12"/>
                <c:pt idx="0">
                  <c:v>Crisis Evts (MH/PH) 13/14</c:v>
                </c:pt>
                <c:pt idx="1">
                  <c:v>Crisis Evts (MH/PH) 14/15</c:v>
                </c:pt>
                <c:pt idx="2">
                  <c:v>Crisis Evts (MH/PH) 16/17 </c:v>
                </c:pt>
                <c:pt idx="3">
                  <c:v>Psych/Hosp Dys 13/14</c:v>
                </c:pt>
                <c:pt idx="4">
                  <c:v>Psych/Hosp Dys 14/15</c:v>
                </c:pt>
                <c:pt idx="5">
                  <c:v>Psych/Hosp Days 16/17</c:v>
                </c:pt>
                <c:pt idx="6">
                  <c:v>Arrests 13/14</c:v>
                </c:pt>
                <c:pt idx="7">
                  <c:v>Arrests 14/15</c:v>
                </c:pt>
                <c:pt idx="8">
                  <c:v>Arrests 16/17</c:v>
                </c:pt>
                <c:pt idx="9">
                  <c:v>Incarceration 13/14</c:v>
                </c:pt>
                <c:pt idx="10">
                  <c:v>Incarceration 14/15</c:v>
                </c:pt>
                <c:pt idx="11">
                  <c:v>Incarceration 16/17</c:v>
                </c:pt>
              </c:strCache>
            </c:strRef>
          </c:cat>
          <c:val>
            <c:numRef>
              <c:f>'FSP 2 A - OA'!$S$30:$AD$30</c:f>
              <c:numCache>
                <c:formatCode>0.00%</c:formatCode>
                <c:ptCount val="12"/>
                <c:pt idx="0">
                  <c:v>0.13600000000000001</c:v>
                </c:pt>
                <c:pt idx="1">
                  <c:v>0.16200000000000001</c:v>
                </c:pt>
                <c:pt idx="2">
                  <c:v>0</c:v>
                </c:pt>
                <c:pt idx="3">
                  <c:v>0.182</c:v>
                </c:pt>
                <c:pt idx="4">
                  <c:v>0.189</c:v>
                </c:pt>
                <c:pt idx="5">
                  <c:v>0.33300000000000002</c:v>
                </c:pt>
                <c:pt idx="6">
                  <c:v>2.3E-2</c:v>
                </c:pt>
                <c:pt idx="7">
                  <c:v>2.7E-2</c:v>
                </c:pt>
                <c:pt idx="8">
                  <c:v>0.33300000000000002</c:v>
                </c:pt>
                <c:pt idx="9">
                  <c:v>2.3E-2</c:v>
                </c:pt>
                <c:pt idx="10">
                  <c:v>2.7E-2</c:v>
                </c:pt>
                <c:pt idx="11">
                  <c:v>0.66700000000000004</c:v>
                </c:pt>
              </c:numCache>
            </c:numRef>
          </c:val>
        </c:ser>
        <c:ser>
          <c:idx val="2"/>
          <c:order val="2"/>
          <c:tx>
            <c:strRef>
              <c:f>'FSP 2 A - OA'!$R$31</c:f>
              <c:strCache>
                <c:ptCount val="1"/>
                <c:pt idx="0">
                  <c:v>2  Years Completed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'FSP 2 A - OA'!$S$28:$AD$28</c:f>
              <c:strCache>
                <c:ptCount val="12"/>
                <c:pt idx="0">
                  <c:v>Crisis Evts (MH/PH) 13/14</c:v>
                </c:pt>
                <c:pt idx="1">
                  <c:v>Crisis Evts (MH/PH) 14/15</c:v>
                </c:pt>
                <c:pt idx="2">
                  <c:v>Crisis Evts (MH/PH) 16/17 </c:v>
                </c:pt>
                <c:pt idx="3">
                  <c:v>Psych/Hosp Dys 13/14</c:v>
                </c:pt>
                <c:pt idx="4">
                  <c:v>Psych/Hosp Dys 14/15</c:v>
                </c:pt>
                <c:pt idx="5">
                  <c:v>Psych/Hosp Days 16/17</c:v>
                </c:pt>
                <c:pt idx="6">
                  <c:v>Arrests 13/14</c:v>
                </c:pt>
                <c:pt idx="7">
                  <c:v>Arrests 14/15</c:v>
                </c:pt>
                <c:pt idx="8">
                  <c:v>Arrests 16/17</c:v>
                </c:pt>
                <c:pt idx="9">
                  <c:v>Incarceration 13/14</c:v>
                </c:pt>
                <c:pt idx="10">
                  <c:v>Incarceration 14/15</c:v>
                </c:pt>
                <c:pt idx="11">
                  <c:v>Incarceration 16/17</c:v>
                </c:pt>
              </c:strCache>
            </c:strRef>
          </c:cat>
          <c:val>
            <c:numRef>
              <c:f>'FSP 2 A - OA'!$S$31:$AD$31</c:f>
              <c:numCache>
                <c:formatCode>0.00%</c:formatCode>
                <c:ptCount val="12"/>
                <c:pt idx="0">
                  <c:v>9.0999999999999998E-2</c:v>
                </c:pt>
                <c:pt idx="1">
                  <c:v>8.1000000000000003E-2</c:v>
                </c:pt>
                <c:pt idx="3">
                  <c:v>0.182</c:v>
                </c:pt>
                <c:pt idx="4">
                  <c:v>0.216</c:v>
                </c:pt>
                <c:pt idx="6">
                  <c:v>2.3E-2</c:v>
                </c:pt>
                <c:pt idx="7">
                  <c:v>2.7E-2</c:v>
                </c:pt>
                <c:pt idx="9">
                  <c:v>2.3E-2</c:v>
                </c:pt>
                <c:pt idx="10">
                  <c:v>2.7E-2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8649272"/>
        <c:axId val="158649664"/>
      </c:barChart>
      <c:catAx>
        <c:axId val="158649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49664"/>
        <c:crosses val="autoZero"/>
        <c:auto val="1"/>
        <c:lblAlgn val="ctr"/>
        <c:lblOffset val="100"/>
        <c:noMultiLvlLbl val="0"/>
      </c:catAx>
      <c:valAx>
        <c:axId val="15864966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864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MHSA Expansion – Age Breakdown</a:t>
            </a:r>
            <a:r>
              <a:rPr lang="en-US" sz="1800" b="1" baseline="0" dirty="0" smtClean="0">
                <a:effectLst/>
              </a:rPr>
              <a:t> </a:t>
            </a:r>
            <a:endParaRPr lang="en-US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97683397683398E-2"/>
          <c:y val="0.24922150356205469"/>
          <c:w val="0.94632957645000249"/>
          <c:h val="0.63809711286089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13/14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Age 0-15</c:v>
                </c:pt>
                <c:pt idx="1">
                  <c:v>Age 16-25</c:v>
                </c:pt>
                <c:pt idx="2">
                  <c:v>Age 26-59</c:v>
                </c:pt>
                <c:pt idx="3">
                  <c:v>Age 60+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423</c:v>
                </c:pt>
                <c:pt idx="1">
                  <c:v>321</c:v>
                </c:pt>
                <c:pt idx="2">
                  <c:v>908</c:v>
                </c:pt>
                <c:pt idx="3">
                  <c:v>128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Age 0-15</c:v>
                </c:pt>
                <c:pt idx="1">
                  <c:v>Age 16-25</c:v>
                </c:pt>
                <c:pt idx="2">
                  <c:v>Age 26-59</c:v>
                </c:pt>
                <c:pt idx="3">
                  <c:v>Age 60+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443</c:v>
                </c:pt>
                <c:pt idx="1">
                  <c:v>425</c:v>
                </c:pt>
                <c:pt idx="2">
                  <c:v>995</c:v>
                </c:pt>
                <c:pt idx="3">
                  <c:v>138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Age 0-15</c:v>
                </c:pt>
                <c:pt idx="1">
                  <c:v>Age 16-25</c:v>
                </c:pt>
                <c:pt idx="2">
                  <c:v>Age 26-59</c:v>
                </c:pt>
                <c:pt idx="3">
                  <c:v>Age 60+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274</c:v>
                </c:pt>
                <c:pt idx="1">
                  <c:v>325</c:v>
                </c:pt>
                <c:pt idx="2">
                  <c:v>757</c:v>
                </c:pt>
                <c:pt idx="3">
                  <c:v>141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 16/17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Age 0-15</c:v>
                </c:pt>
                <c:pt idx="1">
                  <c:v>Age 16-25</c:v>
                </c:pt>
                <c:pt idx="2">
                  <c:v>Age 26-59</c:v>
                </c:pt>
                <c:pt idx="3">
                  <c:v>Age 60+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369</c:v>
                </c:pt>
                <c:pt idx="1">
                  <c:v>307</c:v>
                </c:pt>
                <c:pt idx="2">
                  <c:v>713</c:v>
                </c:pt>
                <c:pt idx="3">
                  <c:v>146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61116792"/>
        <c:axId val="261117184"/>
      </c:barChart>
      <c:catAx>
        <c:axId val="261116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117184"/>
        <c:crosses val="autoZero"/>
        <c:auto val="1"/>
        <c:lblAlgn val="ctr"/>
        <c:lblOffset val="100"/>
        <c:noMultiLvlLbl val="0"/>
      </c:catAx>
      <c:valAx>
        <c:axId val="26111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11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MHSA Expansion FY </a:t>
            </a:r>
            <a:r>
              <a:rPr lang="en-US" sz="1800" dirty="0" smtClean="0"/>
              <a:t>16/17  </a:t>
            </a:r>
            <a:r>
              <a:rPr lang="en-US" sz="1800" dirty="0"/>
              <a:t>Race/Ethnicity</a:t>
            </a:r>
          </a:p>
        </c:rich>
      </c:tx>
      <c:layout>
        <c:manualLayout>
          <c:xMode val="edge"/>
          <c:yMode val="edge"/>
          <c:x val="0.12516666666666668"/>
          <c:y val="5.93493366110898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305555555555555"/>
          <c:y val="0.35566497839490002"/>
          <c:w val="0.48333333333333334"/>
          <c:h val="0.45529112000336863"/>
        </c:manualLayout>
      </c:layout>
      <c:pie3D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FY 16/17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4.1666666666666664E-2"/>
                  <c:y val="-3.67397593947550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888888888888785E-2"/>
                  <c:y val="-0.134712451114101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666E-2"/>
                  <c:y val="-3.2657563906449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444444444444342E-2"/>
                  <c:y val="8.1643909766122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555555555555558E-3"/>
                  <c:y val="0.20002757892699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2222222222222222"/>
                  <c:y val="6.12329323245917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D74E35-4D4B-48AF-955C-6C7D7CC26812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r>
                      <a:rPr lang="en-US" baseline="0" dirty="0" smtClean="0"/>
                      <a:t> 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11B1BE1C-3D0E-41DF-9433-CE83078A1EFB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2.2053587051618549E-2"/>
                  <c:y val="8.5726105254428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333333333333333E-2"/>
                  <c:y val="-0.1020548872076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222222222222223E-2"/>
                  <c:y val="-6.1232932324591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Hispanic/Latino</c:v>
                </c:pt>
                <c:pt idx="1">
                  <c:v>AM or Ak Native</c:v>
                </c:pt>
                <c:pt idx="2">
                  <c:v>Asian</c:v>
                </c:pt>
                <c:pt idx="3">
                  <c:v>Black/AA</c:v>
                </c:pt>
                <c:pt idx="4">
                  <c:v>Nat. Haw or OPI</c:v>
                </c:pt>
                <c:pt idx="5">
                  <c:v>Other</c:v>
                </c:pt>
                <c:pt idx="6">
                  <c:v>Multiple</c:v>
                </c:pt>
                <c:pt idx="7">
                  <c:v>Unknown</c:v>
                </c:pt>
                <c:pt idx="8">
                  <c:v>White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523</c:v>
                </c:pt>
                <c:pt idx="1">
                  <c:v>45</c:v>
                </c:pt>
                <c:pt idx="2">
                  <c:v>20</c:v>
                </c:pt>
                <c:pt idx="3">
                  <c:v>132</c:v>
                </c:pt>
                <c:pt idx="4">
                  <c:v>14</c:v>
                </c:pt>
                <c:pt idx="5">
                  <c:v>869</c:v>
                </c:pt>
                <c:pt idx="6">
                  <c:v>3</c:v>
                </c:pt>
                <c:pt idx="7">
                  <c:v>33</c:v>
                </c:pt>
                <c:pt idx="8" formatCode="#,##0">
                  <c:v>1200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Services Frequencies</a:t>
            </a:r>
            <a:r>
              <a:rPr lang="en-US" sz="1400" b="0" i="0" u="none" strike="noStrike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PEI!$B$5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PEI!$C$3:$G$3</c:f>
              <c:strCache>
                <c:ptCount val="5"/>
                <c:pt idx="0">
                  <c:v>Hope House</c:v>
                </c:pt>
                <c:pt idx="1">
                  <c:v>Mountain Wellness Center</c:v>
                </c:pt>
                <c:pt idx="2">
                  <c:v>Health Educator, CalWORKS, Community Health Worker</c:v>
                </c:pt>
                <c:pt idx="3">
                  <c:v>Youth Empowerment </c:v>
                </c:pt>
                <c:pt idx="4">
                  <c:v>Community Health Worker</c:v>
                </c:pt>
              </c:strCache>
            </c:strRef>
          </c:cat>
          <c:val>
            <c:numRef>
              <c:f>PEI!$C$5:$G$5</c:f>
              <c:numCache>
                <c:formatCode>General</c:formatCode>
                <c:ptCount val="5"/>
                <c:pt idx="0" formatCode="#,##0">
                  <c:v>7571</c:v>
                </c:pt>
                <c:pt idx="1">
                  <c:v>539</c:v>
                </c:pt>
                <c:pt idx="2" formatCode="#,##0">
                  <c:v>5084</c:v>
                </c:pt>
                <c:pt idx="3">
                  <c:v>0</c:v>
                </c:pt>
                <c:pt idx="4" formatCode="#,##0">
                  <c:v>0</c:v>
                </c:pt>
              </c:numCache>
            </c:numRef>
          </c:val>
        </c:ser>
        <c:ser>
          <c:idx val="1"/>
          <c:order val="1"/>
          <c:tx>
            <c:strRef>
              <c:f>PEI!$B$6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PEI!$C$3:$G$3</c:f>
              <c:strCache>
                <c:ptCount val="5"/>
                <c:pt idx="0">
                  <c:v>Hope House</c:v>
                </c:pt>
                <c:pt idx="1">
                  <c:v>Mountain Wellness Center</c:v>
                </c:pt>
                <c:pt idx="2">
                  <c:v>Health Educator, CalWORKS, Community Health Worker</c:v>
                </c:pt>
                <c:pt idx="3">
                  <c:v>Youth Empowerment </c:v>
                </c:pt>
                <c:pt idx="4">
                  <c:v>Community Health Worker</c:v>
                </c:pt>
              </c:strCache>
            </c:strRef>
          </c:cat>
          <c:val>
            <c:numRef>
              <c:f>PEI!$C$6:$G$6</c:f>
              <c:numCache>
                <c:formatCode>General</c:formatCode>
                <c:ptCount val="5"/>
                <c:pt idx="0" formatCode="#,##0">
                  <c:v>9988</c:v>
                </c:pt>
                <c:pt idx="1">
                  <c:v>520</c:v>
                </c:pt>
                <c:pt idx="2" formatCode="#,##0">
                  <c:v>3158</c:v>
                </c:pt>
                <c:pt idx="3">
                  <c:v>16</c:v>
                </c:pt>
                <c:pt idx="4" formatCode="#,##0">
                  <c:v>0</c:v>
                </c:pt>
              </c:numCache>
            </c:numRef>
          </c:val>
        </c:ser>
        <c:ser>
          <c:idx val="2"/>
          <c:order val="2"/>
          <c:tx>
            <c:strRef>
              <c:f>PEI!$B$7</c:f>
              <c:strCache>
                <c:ptCount val="1"/>
                <c:pt idx="0">
                  <c:v>FY 16/17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PEI!$C$3:$G$3</c:f>
              <c:strCache>
                <c:ptCount val="5"/>
                <c:pt idx="0">
                  <c:v>Hope House</c:v>
                </c:pt>
                <c:pt idx="1">
                  <c:v>Mountain Wellness Center</c:v>
                </c:pt>
                <c:pt idx="2">
                  <c:v>Health Educator, CalWORKS, Community Health Worker</c:v>
                </c:pt>
                <c:pt idx="3">
                  <c:v>Youth Empowerment </c:v>
                </c:pt>
                <c:pt idx="4">
                  <c:v>Community Health Worker</c:v>
                </c:pt>
              </c:strCache>
            </c:strRef>
          </c:cat>
          <c:val>
            <c:numRef>
              <c:f>PEI!$C$7:$G$7</c:f>
              <c:numCache>
                <c:formatCode>General</c:formatCode>
                <c:ptCount val="5"/>
                <c:pt idx="0" formatCode="#,##0">
                  <c:v>2263</c:v>
                </c:pt>
                <c:pt idx="1">
                  <c:v>347</c:v>
                </c:pt>
                <c:pt idx="2" formatCode="#,##0">
                  <c:v>226</c:v>
                </c:pt>
                <c:pt idx="3">
                  <c:v>116</c:v>
                </c:pt>
                <c:pt idx="4">
                  <c:v>156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650840"/>
        <c:axId val="170915024"/>
      </c:barChart>
      <c:catAx>
        <c:axId val="15865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15024"/>
        <c:crosses val="autoZero"/>
        <c:auto val="1"/>
        <c:lblAlgn val="ctr"/>
        <c:lblOffset val="100"/>
        <c:noMultiLvlLbl val="0"/>
      </c:catAx>
      <c:valAx>
        <c:axId val="17091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5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Services Frequncies by Type</a:t>
            </a:r>
            <a:endParaRPr lang="en-US"/>
          </a:p>
        </c:rich>
      </c:tx>
      <c:layout>
        <c:manualLayout>
          <c:xMode val="edge"/>
          <c:yMode val="edge"/>
          <c:x val="0.28727077865266837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PEI!$B$11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PEI!$C$9:$I$9</c:f>
              <c:strCache>
                <c:ptCount val="7"/>
                <c:pt idx="0">
                  <c:v>Information Dissemination</c:v>
                </c:pt>
                <c:pt idx="1">
                  <c:v>Education</c:v>
                </c:pt>
                <c:pt idx="2">
                  <c:v>Access and Linkage to Treatment</c:v>
                </c:pt>
                <c:pt idx="3">
                  <c:v>Community Based Process</c:v>
                </c:pt>
                <c:pt idx="4">
                  <c:v>Alternatives</c:v>
                </c:pt>
                <c:pt idx="5">
                  <c:v>Environmental </c:v>
                </c:pt>
                <c:pt idx="6">
                  <c:v>Early Intervention</c:v>
                </c:pt>
              </c:strCache>
            </c:strRef>
          </c:cat>
          <c:val>
            <c:numRef>
              <c:f>PEI!$C$11:$I$11</c:f>
              <c:numCache>
                <c:formatCode>General</c:formatCode>
                <c:ptCount val="7"/>
                <c:pt idx="0" formatCode="#,##0">
                  <c:v>70</c:v>
                </c:pt>
                <c:pt idx="1">
                  <c:v>478</c:v>
                </c:pt>
                <c:pt idx="2">
                  <c:v>13</c:v>
                </c:pt>
                <c:pt idx="3">
                  <c:v>74</c:v>
                </c:pt>
                <c:pt idx="4" formatCode="#,##0">
                  <c:v>1007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PEI!$B$12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PEI!$C$9:$I$9</c:f>
              <c:strCache>
                <c:ptCount val="7"/>
                <c:pt idx="0">
                  <c:v>Information Dissemination</c:v>
                </c:pt>
                <c:pt idx="1">
                  <c:v>Education</c:v>
                </c:pt>
                <c:pt idx="2">
                  <c:v>Access and Linkage to Treatment</c:v>
                </c:pt>
                <c:pt idx="3">
                  <c:v>Community Based Process</c:v>
                </c:pt>
                <c:pt idx="4">
                  <c:v>Alternatives</c:v>
                </c:pt>
                <c:pt idx="5">
                  <c:v>Environmental </c:v>
                </c:pt>
                <c:pt idx="6">
                  <c:v>Early Intervention</c:v>
                </c:pt>
              </c:strCache>
            </c:strRef>
          </c:cat>
          <c:val>
            <c:numRef>
              <c:f>PEI!$C$12:$I$12</c:f>
              <c:numCache>
                <c:formatCode>General</c:formatCode>
                <c:ptCount val="7"/>
                <c:pt idx="0" formatCode="#,##0">
                  <c:v>58</c:v>
                </c:pt>
                <c:pt idx="1">
                  <c:v>965</c:v>
                </c:pt>
                <c:pt idx="2">
                  <c:v>10</c:v>
                </c:pt>
                <c:pt idx="3">
                  <c:v>14</c:v>
                </c:pt>
                <c:pt idx="4" formatCode="#,##0">
                  <c:v>1888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PEI!$B$13</c:f>
              <c:strCache>
                <c:ptCount val="1"/>
                <c:pt idx="0">
                  <c:v>FY 16/17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PEI!$C$9:$I$9</c:f>
              <c:strCache>
                <c:ptCount val="7"/>
                <c:pt idx="0">
                  <c:v>Information Dissemination</c:v>
                </c:pt>
                <c:pt idx="1">
                  <c:v>Education</c:v>
                </c:pt>
                <c:pt idx="2">
                  <c:v>Access and Linkage to Treatment</c:v>
                </c:pt>
                <c:pt idx="3">
                  <c:v>Community Based Process</c:v>
                </c:pt>
                <c:pt idx="4">
                  <c:v>Alternatives</c:v>
                </c:pt>
                <c:pt idx="5">
                  <c:v>Environmental </c:v>
                </c:pt>
                <c:pt idx="6">
                  <c:v>Early Intervention</c:v>
                </c:pt>
              </c:strCache>
            </c:strRef>
          </c:cat>
          <c:val>
            <c:numRef>
              <c:f>PEI!$C$13:$I$13</c:f>
              <c:numCache>
                <c:formatCode>General</c:formatCode>
                <c:ptCount val="7"/>
                <c:pt idx="0" formatCode="#,##0">
                  <c:v>65</c:v>
                </c:pt>
                <c:pt idx="1">
                  <c:v>878</c:v>
                </c:pt>
                <c:pt idx="2">
                  <c:v>28</c:v>
                </c:pt>
                <c:pt idx="3">
                  <c:v>13</c:v>
                </c:pt>
                <c:pt idx="4" formatCode="#,##0">
                  <c:v>1890</c:v>
                </c:pt>
                <c:pt idx="5">
                  <c:v>1</c:v>
                </c:pt>
                <c:pt idx="6">
                  <c:v>233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0915808"/>
        <c:axId val="170916200"/>
      </c:barChart>
      <c:catAx>
        <c:axId val="17091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16200"/>
        <c:crosses val="autoZero"/>
        <c:auto val="1"/>
        <c:lblAlgn val="ctr"/>
        <c:lblOffset val="100"/>
        <c:noMultiLvlLbl val="0"/>
      </c:catAx>
      <c:valAx>
        <c:axId val="170916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1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PEI Age Groups (Verifiable)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PEI!$C$15</c:f>
              <c:strCache>
                <c:ptCount val="1"/>
                <c:pt idx="0">
                  <c:v>0-15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PEI!$B$16:$B$19</c:f>
              <c:strCache>
                <c:ptCount val="4"/>
                <c:pt idx="0">
                  <c:v>FY 13/14</c:v>
                </c:pt>
                <c:pt idx="1">
                  <c:v>FY 14/15</c:v>
                </c:pt>
                <c:pt idx="2">
                  <c:v>FY 15/16</c:v>
                </c:pt>
                <c:pt idx="3">
                  <c:v>FY 16/17</c:v>
                </c:pt>
              </c:strCache>
            </c:strRef>
          </c:cat>
          <c:val>
            <c:numRef>
              <c:f>PEI!$C$16:$C$19</c:f>
              <c:numCache>
                <c:formatCode>#,##0</c:formatCode>
                <c:ptCount val="4"/>
                <c:pt idx="0">
                  <c:v>16</c:v>
                </c:pt>
                <c:pt idx="1">
                  <c:v>45</c:v>
                </c:pt>
                <c:pt idx="2">
                  <c:v>9</c:v>
                </c:pt>
                <c:pt idx="3">
                  <c:v>171</c:v>
                </c:pt>
              </c:numCache>
            </c:numRef>
          </c:val>
        </c:ser>
        <c:ser>
          <c:idx val="1"/>
          <c:order val="1"/>
          <c:tx>
            <c:strRef>
              <c:f>PEI!$D$15</c:f>
              <c:strCache>
                <c:ptCount val="1"/>
                <c:pt idx="0">
                  <c:v>16-25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PEI!$B$16:$B$19</c:f>
              <c:strCache>
                <c:ptCount val="4"/>
                <c:pt idx="0">
                  <c:v>FY 13/14</c:v>
                </c:pt>
                <c:pt idx="1">
                  <c:v>FY 14/15</c:v>
                </c:pt>
                <c:pt idx="2">
                  <c:v>FY 15/16</c:v>
                </c:pt>
                <c:pt idx="3">
                  <c:v>FY 16/17</c:v>
                </c:pt>
              </c:strCache>
            </c:strRef>
          </c:cat>
          <c:val>
            <c:numRef>
              <c:f>PEI!$D$16:$D$19</c:f>
              <c:numCache>
                <c:formatCode>General</c:formatCode>
                <c:ptCount val="4"/>
                <c:pt idx="0">
                  <c:v>115</c:v>
                </c:pt>
                <c:pt idx="1">
                  <c:v>289</c:v>
                </c:pt>
                <c:pt idx="2">
                  <c:v>447</c:v>
                </c:pt>
                <c:pt idx="3">
                  <c:v>741</c:v>
                </c:pt>
              </c:numCache>
            </c:numRef>
          </c:val>
        </c:ser>
        <c:ser>
          <c:idx val="2"/>
          <c:order val="2"/>
          <c:tx>
            <c:strRef>
              <c:f>PEI!$E$15</c:f>
              <c:strCache>
                <c:ptCount val="1"/>
                <c:pt idx="0">
                  <c:v>26-59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PEI!$B$16:$B$19</c:f>
              <c:strCache>
                <c:ptCount val="4"/>
                <c:pt idx="0">
                  <c:v>FY 13/14</c:v>
                </c:pt>
                <c:pt idx="1">
                  <c:v>FY 14/15</c:v>
                </c:pt>
                <c:pt idx="2">
                  <c:v>FY 15/16</c:v>
                </c:pt>
                <c:pt idx="3">
                  <c:v>FY 16/17</c:v>
                </c:pt>
              </c:strCache>
            </c:strRef>
          </c:cat>
          <c:val>
            <c:numRef>
              <c:f>PEI!$E$16:$E$19</c:f>
              <c:numCache>
                <c:formatCode>General</c:formatCode>
                <c:ptCount val="4"/>
                <c:pt idx="0">
                  <c:v>606</c:v>
                </c:pt>
                <c:pt idx="1">
                  <c:v>511</c:v>
                </c:pt>
                <c:pt idx="2" formatCode="#,##0">
                  <c:v>2678</c:v>
                </c:pt>
                <c:pt idx="3" formatCode="#,##0">
                  <c:v>2431</c:v>
                </c:pt>
              </c:numCache>
            </c:numRef>
          </c:val>
        </c:ser>
        <c:ser>
          <c:idx val="3"/>
          <c:order val="3"/>
          <c:tx>
            <c:strRef>
              <c:f>PEI!$F$15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PEI!$B$16:$B$19</c:f>
              <c:strCache>
                <c:ptCount val="4"/>
                <c:pt idx="0">
                  <c:v>FY 13/14</c:v>
                </c:pt>
                <c:pt idx="1">
                  <c:v>FY 14/15</c:v>
                </c:pt>
                <c:pt idx="2">
                  <c:v>FY 15/16</c:v>
                </c:pt>
                <c:pt idx="3">
                  <c:v>FY 16/17</c:v>
                </c:pt>
              </c:strCache>
            </c:strRef>
          </c:cat>
          <c:val>
            <c:numRef>
              <c:f>PEI!$F$16:$F$19</c:f>
              <c:numCache>
                <c:formatCode>General</c:formatCode>
                <c:ptCount val="4"/>
                <c:pt idx="0">
                  <c:v>41</c:v>
                </c:pt>
                <c:pt idx="1">
                  <c:v>140</c:v>
                </c:pt>
                <c:pt idx="2">
                  <c:v>306</c:v>
                </c:pt>
                <c:pt idx="3">
                  <c:v>169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0916984"/>
        <c:axId val="170917376"/>
      </c:barChart>
      <c:catAx>
        <c:axId val="170916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17376"/>
        <c:crosses val="autoZero"/>
        <c:auto val="1"/>
        <c:lblAlgn val="ctr"/>
        <c:lblOffset val="100"/>
        <c:noMultiLvlLbl val="0"/>
      </c:catAx>
      <c:valAx>
        <c:axId val="1709173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091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Race/Ethnicity (Service Frequncies)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PEI!$D$21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PEI!$B$22:$B$37</c:f>
              <c:strCache>
                <c:ptCount val="16"/>
                <c:pt idx="0">
                  <c:v>AM or AK Native</c:v>
                </c:pt>
                <c:pt idx="1">
                  <c:v>Asian</c:v>
                </c:pt>
                <c:pt idx="2">
                  <c:v>Black/AA</c:v>
                </c:pt>
                <c:pt idx="3">
                  <c:v>Hispanic</c:v>
                </c:pt>
                <c:pt idx="4">
                  <c:v>LGBT</c:v>
                </c:pt>
                <c:pt idx="5">
                  <c:v>More Than One Ethnicity</c:v>
                </c:pt>
                <c:pt idx="6">
                  <c:v>Native HAW/OAPI</c:v>
                </c:pt>
                <c:pt idx="7">
                  <c:v>Non-Hispanic/Latino</c:v>
                </c:pt>
                <c:pt idx="8">
                  <c:v>Non-White Other</c:v>
                </c:pt>
                <c:pt idx="9">
                  <c:v>Other</c:v>
                </c:pt>
                <c:pt idx="10">
                  <c:v>Other Hispanic Latino</c:v>
                </c:pt>
                <c:pt idx="11">
                  <c:v>Other Non-Hispanic or Non Latino</c:v>
                </c:pt>
                <c:pt idx="12">
                  <c:v>Two or More Races</c:v>
                </c:pt>
                <c:pt idx="13">
                  <c:v>Unknown Race</c:v>
                </c:pt>
                <c:pt idx="14">
                  <c:v>Unknown Ethnicity/Declied</c:v>
                </c:pt>
                <c:pt idx="15">
                  <c:v>White/Caucasian</c:v>
                </c:pt>
              </c:strCache>
            </c:strRef>
          </c:cat>
          <c:val>
            <c:numRef>
              <c:f>PEI!$D$22:$D$37</c:f>
              <c:numCache>
                <c:formatCode>General</c:formatCode>
                <c:ptCount val="16"/>
                <c:pt idx="0">
                  <c:v>5</c:v>
                </c:pt>
                <c:pt idx="1">
                  <c:v>28</c:v>
                </c:pt>
                <c:pt idx="2">
                  <c:v>91</c:v>
                </c:pt>
                <c:pt idx="3" formatCode="#,##0">
                  <c:v>1255</c:v>
                </c:pt>
                <c:pt idx="4">
                  <c:v>2</c:v>
                </c:pt>
                <c:pt idx="6">
                  <c:v>1</c:v>
                </c:pt>
                <c:pt idx="8">
                  <c:v>0</c:v>
                </c:pt>
                <c:pt idx="12">
                  <c:v>11</c:v>
                </c:pt>
                <c:pt idx="13">
                  <c:v>0</c:v>
                </c:pt>
                <c:pt idx="15">
                  <c:v>728</c:v>
                </c:pt>
              </c:numCache>
            </c:numRef>
          </c:val>
        </c:ser>
        <c:ser>
          <c:idx val="1"/>
          <c:order val="1"/>
          <c:tx>
            <c:strRef>
              <c:f>PEI!$E$21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PEI!$B$22:$B$37</c:f>
              <c:strCache>
                <c:ptCount val="16"/>
                <c:pt idx="0">
                  <c:v>AM or AK Native</c:v>
                </c:pt>
                <c:pt idx="1">
                  <c:v>Asian</c:v>
                </c:pt>
                <c:pt idx="2">
                  <c:v>Black/AA</c:v>
                </c:pt>
                <c:pt idx="3">
                  <c:v>Hispanic</c:v>
                </c:pt>
                <c:pt idx="4">
                  <c:v>LGBT</c:v>
                </c:pt>
                <c:pt idx="5">
                  <c:v>More Than One Ethnicity</c:v>
                </c:pt>
                <c:pt idx="6">
                  <c:v>Native HAW/OAPI</c:v>
                </c:pt>
                <c:pt idx="7">
                  <c:v>Non-Hispanic/Latino</c:v>
                </c:pt>
                <c:pt idx="8">
                  <c:v>Non-White Other</c:v>
                </c:pt>
                <c:pt idx="9">
                  <c:v>Other</c:v>
                </c:pt>
                <c:pt idx="10">
                  <c:v>Other Hispanic Latino</c:v>
                </c:pt>
                <c:pt idx="11">
                  <c:v>Other Non-Hispanic or Non Latino</c:v>
                </c:pt>
                <c:pt idx="12">
                  <c:v>Two or More Races</c:v>
                </c:pt>
                <c:pt idx="13">
                  <c:v>Unknown Race</c:v>
                </c:pt>
                <c:pt idx="14">
                  <c:v>Unknown Ethnicity/Declied</c:v>
                </c:pt>
                <c:pt idx="15">
                  <c:v>White/Caucasian</c:v>
                </c:pt>
              </c:strCache>
            </c:strRef>
          </c:cat>
          <c:val>
            <c:numRef>
              <c:f>PEI!$E$22:$E$37</c:f>
              <c:numCache>
                <c:formatCode>General</c:formatCode>
                <c:ptCount val="16"/>
                <c:pt idx="0">
                  <c:v>372</c:v>
                </c:pt>
                <c:pt idx="1">
                  <c:v>132</c:v>
                </c:pt>
                <c:pt idx="2">
                  <c:v>692</c:v>
                </c:pt>
                <c:pt idx="3" formatCode="#,##0">
                  <c:v>5346</c:v>
                </c:pt>
                <c:pt idx="4">
                  <c:v>0</c:v>
                </c:pt>
                <c:pt idx="6">
                  <c:v>43</c:v>
                </c:pt>
                <c:pt idx="8">
                  <c:v>1</c:v>
                </c:pt>
                <c:pt idx="12">
                  <c:v>174</c:v>
                </c:pt>
                <c:pt idx="13">
                  <c:v>1</c:v>
                </c:pt>
                <c:pt idx="15" formatCode="#,##0">
                  <c:v>4929</c:v>
                </c:pt>
              </c:numCache>
            </c:numRef>
          </c:val>
        </c:ser>
        <c:ser>
          <c:idx val="2"/>
          <c:order val="2"/>
          <c:tx>
            <c:strRef>
              <c:f>PEI!$F$21</c:f>
              <c:strCache>
                <c:ptCount val="1"/>
                <c:pt idx="0">
                  <c:v>FY 16/17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PEI!$B$22:$B$37</c:f>
              <c:strCache>
                <c:ptCount val="16"/>
                <c:pt idx="0">
                  <c:v>AM or AK Native</c:v>
                </c:pt>
                <c:pt idx="1">
                  <c:v>Asian</c:v>
                </c:pt>
                <c:pt idx="2">
                  <c:v>Black/AA</c:v>
                </c:pt>
                <c:pt idx="3">
                  <c:v>Hispanic</c:v>
                </c:pt>
                <c:pt idx="4">
                  <c:v>LGBT</c:v>
                </c:pt>
                <c:pt idx="5">
                  <c:v>More Than One Ethnicity</c:v>
                </c:pt>
                <c:pt idx="6">
                  <c:v>Native HAW/OAPI</c:v>
                </c:pt>
                <c:pt idx="7">
                  <c:v>Non-Hispanic/Latino</c:v>
                </c:pt>
                <c:pt idx="8">
                  <c:v>Non-White Other</c:v>
                </c:pt>
                <c:pt idx="9">
                  <c:v>Other</c:v>
                </c:pt>
                <c:pt idx="10">
                  <c:v>Other Hispanic Latino</c:v>
                </c:pt>
                <c:pt idx="11">
                  <c:v>Other Non-Hispanic or Non Latino</c:v>
                </c:pt>
                <c:pt idx="12">
                  <c:v>Two or More Races</c:v>
                </c:pt>
                <c:pt idx="13">
                  <c:v>Unknown Race</c:v>
                </c:pt>
                <c:pt idx="14">
                  <c:v>Unknown Ethnicity/Declied</c:v>
                </c:pt>
                <c:pt idx="15">
                  <c:v>White/Caucasian</c:v>
                </c:pt>
              </c:strCache>
            </c:strRef>
          </c:cat>
          <c:val>
            <c:numRef>
              <c:f>PEI!$F$22:$F$37</c:f>
              <c:numCache>
                <c:formatCode>General</c:formatCode>
                <c:ptCount val="16"/>
                <c:pt idx="0">
                  <c:v>121</c:v>
                </c:pt>
                <c:pt idx="1">
                  <c:v>243</c:v>
                </c:pt>
                <c:pt idx="2">
                  <c:v>678</c:v>
                </c:pt>
                <c:pt idx="3">
                  <c:v>2037</c:v>
                </c:pt>
                <c:pt idx="5">
                  <c:v>1</c:v>
                </c:pt>
                <c:pt idx="6">
                  <c:v>8</c:v>
                </c:pt>
                <c:pt idx="7">
                  <c:v>9</c:v>
                </c:pt>
                <c:pt idx="9">
                  <c:v>5</c:v>
                </c:pt>
                <c:pt idx="10">
                  <c:v>14</c:v>
                </c:pt>
                <c:pt idx="11">
                  <c:v>2</c:v>
                </c:pt>
                <c:pt idx="12">
                  <c:v>28</c:v>
                </c:pt>
                <c:pt idx="13">
                  <c:v>127</c:v>
                </c:pt>
                <c:pt idx="14">
                  <c:v>190</c:v>
                </c:pt>
                <c:pt idx="15">
                  <c:v>1690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0918160"/>
        <c:axId val="170918552"/>
      </c:barChart>
      <c:catAx>
        <c:axId val="17091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18552"/>
        <c:crosses val="autoZero"/>
        <c:auto val="1"/>
        <c:lblAlgn val="ctr"/>
        <c:lblOffset val="100"/>
        <c:noMultiLvlLbl val="0"/>
      </c:catAx>
      <c:valAx>
        <c:axId val="170918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1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Outpatient Clients 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32308881426586383"/>
          <c:w val="0.96604938271604934"/>
          <c:h val="0.58821831094642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'Outpatient by Age Group'!$C$4</c:f>
              <c:strCache>
                <c:ptCount val="1"/>
                <c:pt idx="0">
                  <c:v>FY 13/14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'Outpatient by Age Group'!$B$5:$B$8</c:f>
              <c:strCache>
                <c:ptCount val="4"/>
                <c:pt idx="0">
                  <c:v>Age 0 - 15</c:v>
                </c:pt>
                <c:pt idx="1">
                  <c:v>Age 16 -25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'Outpatient by Age Group'!$C$5:$C$8</c:f>
              <c:numCache>
                <c:formatCode>General</c:formatCode>
                <c:ptCount val="4"/>
                <c:pt idx="0" formatCode="#,##0">
                  <c:v>1025</c:v>
                </c:pt>
                <c:pt idx="1">
                  <c:v>715</c:v>
                </c:pt>
                <c:pt idx="2" formatCode="#,##0">
                  <c:v>1698</c:v>
                </c:pt>
                <c:pt idx="3">
                  <c:v>206</c:v>
                </c:pt>
              </c:numCache>
            </c:numRef>
          </c:val>
        </c:ser>
        <c:ser>
          <c:idx val="1"/>
          <c:order val="1"/>
          <c:tx>
            <c:strRef>
              <c:f>'Outpatient by Age Group'!$D$4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'Outpatient by Age Group'!$B$5:$B$8</c:f>
              <c:strCache>
                <c:ptCount val="4"/>
                <c:pt idx="0">
                  <c:v>Age 0 - 15</c:v>
                </c:pt>
                <c:pt idx="1">
                  <c:v>Age 16 -25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'Outpatient by Age Group'!$D$5:$D$8</c:f>
              <c:numCache>
                <c:formatCode>General</c:formatCode>
                <c:ptCount val="4"/>
                <c:pt idx="0" formatCode="#,##0">
                  <c:v>1302</c:v>
                </c:pt>
                <c:pt idx="1">
                  <c:v>880</c:v>
                </c:pt>
                <c:pt idx="2" formatCode="#,##0">
                  <c:v>1903</c:v>
                </c:pt>
                <c:pt idx="3">
                  <c:v>228</c:v>
                </c:pt>
              </c:numCache>
            </c:numRef>
          </c:val>
        </c:ser>
        <c:ser>
          <c:idx val="2"/>
          <c:order val="2"/>
          <c:tx>
            <c:strRef>
              <c:f>'Outpatient by Age Group'!$E$4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'Outpatient by Age Group'!$B$5:$B$8</c:f>
              <c:strCache>
                <c:ptCount val="4"/>
                <c:pt idx="0">
                  <c:v>Age 0 - 15</c:v>
                </c:pt>
                <c:pt idx="1">
                  <c:v>Age 16 -25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'Outpatient by Age Group'!$E$5:$E$8</c:f>
              <c:numCache>
                <c:formatCode>General</c:formatCode>
                <c:ptCount val="4"/>
                <c:pt idx="0" formatCode="#,##0">
                  <c:v>1169</c:v>
                </c:pt>
                <c:pt idx="1">
                  <c:v>774</c:v>
                </c:pt>
                <c:pt idx="2">
                  <c:v>1664</c:v>
                </c:pt>
                <c:pt idx="3">
                  <c:v>224</c:v>
                </c:pt>
              </c:numCache>
            </c:numRef>
          </c:val>
        </c:ser>
        <c:ser>
          <c:idx val="3"/>
          <c:order val="3"/>
          <c:tx>
            <c:strRef>
              <c:f>'Outpatient by Age Group'!$F$4</c:f>
              <c:strCache>
                <c:ptCount val="1"/>
                <c:pt idx="0">
                  <c:v>FY 16/17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'Outpatient by Age Group'!$B$5:$B$8</c:f>
              <c:strCache>
                <c:ptCount val="4"/>
                <c:pt idx="0">
                  <c:v>Age 0 - 15</c:v>
                </c:pt>
                <c:pt idx="1">
                  <c:v>Age 16 -25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'Outpatient by Age Group'!$F$5:$F$8</c:f>
              <c:numCache>
                <c:formatCode>General</c:formatCode>
                <c:ptCount val="4"/>
                <c:pt idx="0" formatCode="#,##0">
                  <c:v>422</c:v>
                </c:pt>
                <c:pt idx="1">
                  <c:v>353</c:v>
                </c:pt>
                <c:pt idx="2">
                  <c:v>798</c:v>
                </c:pt>
                <c:pt idx="3">
                  <c:v>159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0148488"/>
        <c:axId val="160272600"/>
      </c:barChart>
      <c:catAx>
        <c:axId val="160148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72600"/>
        <c:crosses val="autoZero"/>
        <c:auto val="1"/>
        <c:lblAlgn val="ctr"/>
        <c:lblOffset val="100"/>
        <c:noMultiLvlLbl val="0"/>
      </c:catAx>
      <c:valAx>
        <c:axId val="1602726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014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100661028482552"/>
          <c:y val="0.13177840821367917"/>
          <c:w val="0.56208923884514439"/>
          <c:h val="6.70445693692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PEI Services Frequencies by Specific Intervention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PEI!$D$49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PEI!$B$50:$B$64</c:f>
              <c:strCache>
                <c:ptCount val="15"/>
                <c:pt idx="0">
                  <c:v>Basic Needs (e.g. Shower)</c:v>
                </c:pt>
                <c:pt idx="1">
                  <c:v>Life Skills</c:v>
                </c:pt>
                <c:pt idx="2">
                  <c:v>Transportation</c:v>
                </c:pt>
                <c:pt idx="3">
                  <c:v>Group</c:v>
                </c:pt>
                <c:pt idx="4">
                  <c:v>1 to 1</c:v>
                </c:pt>
                <c:pt idx="5">
                  <c:v>Outreach</c:v>
                </c:pt>
                <c:pt idx="6">
                  <c:v>MHFA - Adult</c:v>
                </c:pt>
                <c:pt idx="7">
                  <c:v>MHFA Youth</c:v>
                </c:pt>
                <c:pt idx="8">
                  <c:v>Parenting Classes (Spanish)</c:v>
                </c:pt>
                <c:pt idx="9">
                  <c:v>Parenting Classes </c:v>
                </c:pt>
                <c:pt idx="10">
                  <c:v>safeTALK</c:v>
                </c:pt>
                <c:pt idx="11">
                  <c:v>Mental Health Education (Customized)</c:v>
                </c:pt>
                <c:pt idx="12">
                  <c:v>Health Education</c:v>
                </c:pt>
                <c:pt idx="13">
                  <c:v>Other</c:v>
                </c:pt>
                <c:pt idx="14">
                  <c:v>Community Even or Trip</c:v>
                </c:pt>
              </c:strCache>
            </c:strRef>
          </c:cat>
          <c:val>
            <c:numRef>
              <c:f>PEI!$D$50:$D$64</c:f>
              <c:numCache>
                <c:formatCode>General</c:formatCode>
                <c:ptCount val="15"/>
                <c:pt idx="0">
                  <c:v>187</c:v>
                </c:pt>
                <c:pt idx="1">
                  <c:v>128</c:v>
                </c:pt>
                <c:pt idx="2">
                  <c:v>249</c:v>
                </c:pt>
                <c:pt idx="3">
                  <c:v>463</c:v>
                </c:pt>
                <c:pt idx="4">
                  <c:v>71</c:v>
                </c:pt>
                <c:pt idx="5">
                  <c:v>108</c:v>
                </c:pt>
                <c:pt idx="6">
                  <c:v>68</c:v>
                </c:pt>
                <c:pt idx="7">
                  <c:v>6</c:v>
                </c:pt>
                <c:pt idx="8">
                  <c:v>16</c:v>
                </c:pt>
                <c:pt idx="9">
                  <c:v>12</c:v>
                </c:pt>
                <c:pt idx="10">
                  <c:v>29</c:v>
                </c:pt>
                <c:pt idx="11">
                  <c:v>43</c:v>
                </c:pt>
                <c:pt idx="12">
                  <c:v>26</c:v>
                </c:pt>
                <c:pt idx="13">
                  <c:v>41</c:v>
                </c:pt>
                <c:pt idx="14">
                  <c:v>12</c:v>
                </c:pt>
              </c:numCache>
            </c:numRef>
          </c:val>
        </c:ser>
        <c:ser>
          <c:idx val="1"/>
          <c:order val="1"/>
          <c:tx>
            <c:strRef>
              <c:f>PEI!$E$49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PEI!$B$50:$B$64</c:f>
              <c:strCache>
                <c:ptCount val="15"/>
                <c:pt idx="0">
                  <c:v>Basic Needs (e.g. Shower)</c:v>
                </c:pt>
                <c:pt idx="1">
                  <c:v>Life Skills</c:v>
                </c:pt>
                <c:pt idx="2">
                  <c:v>Transportation</c:v>
                </c:pt>
                <c:pt idx="3">
                  <c:v>Group</c:v>
                </c:pt>
                <c:pt idx="4">
                  <c:v>1 to 1</c:v>
                </c:pt>
                <c:pt idx="5">
                  <c:v>Outreach</c:v>
                </c:pt>
                <c:pt idx="6">
                  <c:v>MHFA - Adult</c:v>
                </c:pt>
                <c:pt idx="7">
                  <c:v>MHFA Youth</c:v>
                </c:pt>
                <c:pt idx="8">
                  <c:v>Parenting Classes (Spanish)</c:v>
                </c:pt>
                <c:pt idx="9">
                  <c:v>Parenting Classes </c:v>
                </c:pt>
                <c:pt idx="10">
                  <c:v>safeTALK</c:v>
                </c:pt>
                <c:pt idx="11">
                  <c:v>Mental Health Education (Customized)</c:v>
                </c:pt>
                <c:pt idx="12">
                  <c:v>Health Education</c:v>
                </c:pt>
                <c:pt idx="13">
                  <c:v>Other</c:v>
                </c:pt>
                <c:pt idx="14">
                  <c:v>Community Even or Trip</c:v>
                </c:pt>
              </c:strCache>
            </c:strRef>
          </c:cat>
          <c:val>
            <c:numRef>
              <c:f>PEI!$E$50:$E$64</c:f>
              <c:numCache>
                <c:formatCode>General</c:formatCode>
                <c:ptCount val="15"/>
                <c:pt idx="0">
                  <c:v>835</c:v>
                </c:pt>
                <c:pt idx="1">
                  <c:v>338</c:v>
                </c:pt>
                <c:pt idx="2">
                  <c:v>410</c:v>
                </c:pt>
                <c:pt idx="3">
                  <c:v>523</c:v>
                </c:pt>
                <c:pt idx="4">
                  <c:v>81</c:v>
                </c:pt>
                <c:pt idx="5">
                  <c:v>2</c:v>
                </c:pt>
                <c:pt idx="6">
                  <c:v>58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64</c:v>
                </c:pt>
                <c:pt idx="11">
                  <c:v>13</c:v>
                </c:pt>
                <c:pt idx="12">
                  <c:v>20</c:v>
                </c:pt>
                <c:pt idx="13">
                  <c:v>177</c:v>
                </c:pt>
                <c:pt idx="14">
                  <c:v>1</c:v>
                </c:pt>
              </c:numCache>
            </c:numRef>
          </c:val>
        </c:ser>
        <c:ser>
          <c:idx val="2"/>
          <c:order val="2"/>
          <c:tx>
            <c:strRef>
              <c:f>PEI!$F$49</c:f>
              <c:strCache>
                <c:ptCount val="1"/>
                <c:pt idx="0">
                  <c:v>FY 16/17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PEI!$B$50:$B$64</c:f>
              <c:strCache>
                <c:ptCount val="15"/>
                <c:pt idx="0">
                  <c:v>Basic Needs (e.g. Shower)</c:v>
                </c:pt>
                <c:pt idx="1">
                  <c:v>Life Skills</c:v>
                </c:pt>
                <c:pt idx="2">
                  <c:v>Transportation</c:v>
                </c:pt>
                <c:pt idx="3">
                  <c:v>Group</c:v>
                </c:pt>
                <c:pt idx="4">
                  <c:v>1 to 1</c:v>
                </c:pt>
                <c:pt idx="5">
                  <c:v>Outreach</c:v>
                </c:pt>
                <c:pt idx="6">
                  <c:v>MHFA - Adult</c:v>
                </c:pt>
                <c:pt idx="7">
                  <c:v>MHFA Youth</c:v>
                </c:pt>
                <c:pt idx="8">
                  <c:v>Parenting Classes (Spanish)</c:v>
                </c:pt>
                <c:pt idx="9">
                  <c:v>Parenting Classes </c:v>
                </c:pt>
                <c:pt idx="10">
                  <c:v>safeTALK</c:v>
                </c:pt>
                <c:pt idx="11">
                  <c:v>Mental Health Education (Customized)</c:v>
                </c:pt>
                <c:pt idx="12">
                  <c:v>Health Education</c:v>
                </c:pt>
                <c:pt idx="13">
                  <c:v>Other</c:v>
                </c:pt>
                <c:pt idx="14">
                  <c:v>Community Even or Trip</c:v>
                </c:pt>
              </c:strCache>
            </c:strRef>
          </c:cat>
          <c:val>
            <c:numRef>
              <c:f>PEI!$F$50:$F$64</c:f>
              <c:numCache>
                <c:formatCode>General</c:formatCode>
                <c:ptCount val="15"/>
                <c:pt idx="0">
                  <c:v>848</c:v>
                </c:pt>
                <c:pt idx="1">
                  <c:v>45</c:v>
                </c:pt>
                <c:pt idx="2">
                  <c:v>543</c:v>
                </c:pt>
                <c:pt idx="3">
                  <c:v>0</c:v>
                </c:pt>
                <c:pt idx="4">
                  <c:v>109</c:v>
                </c:pt>
                <c:pt idx="5">
                  <c:v>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64</c:v>
                </c:pt>
                <c:pt idx="14">
                  <c:v>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0919336"/>
        <c:axId val="170919728"/>
      </c:barChart>
      <c:catAx>
        <c:axId val="170919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19728"/>
        <c:crosses val="autoZero"/>
        <c:auto val="1"/>
        <c:lblAlgn val="ctr"/>
        <c:lblOffset val="100"/>
        <c:noMultiLvlLbl val="0"/>
      </c:catAx>
      <c:valAx>
        <c:axId val="170919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091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 Comparison of Collaborative Strength Comparison </a:t>
            </a:r>
          </a:p>
          <a:p>
            <a:pPr>
              <a:defRPr/>
            </a:pPr>
            <a:r>
              <a:rPr lang="en-US"/>
              <a:t>FY 2015 and 2016-17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'Collabotation Strength'!$C$1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'Collabotation Strength'!$B$2:$B$7</c:f>
              <c:strCache>
                <c:ptCount val="6"/>
                <c:pt idx="0">
                  <c:v>Collaborative Environement</c:v>
                </c:pt>
                <c:pt idx="1">
                  <c:v>Collaborative Communitction</c:v>
                </c:pt>
                <c:pt idx="2">
                  <c:v>Member Characteristics</c:v>
                </c:pt>
                <c:pt idx="3">
                  <c:v>Collaborative Purpose</c:v>
                </c:pt>
                <c:pt idx="4">
                  <c:v>Resources Available </c:v>
                </c:pt>
                <c:pt idx="5">
                  <c:v>Collaborative Process</c:v>
                </c:pt>
              </c:strCache>
            </c:strRef>
          </c:cat>
          <c:val>
            <c:numRef>
              <c:f>'Collabotation Strength'!$C$2:$C$7</c:f>
              <c:numCache>
                <c:formatCode>0.0</c:formatCode>
                <c:ptCount val="6"/>
                <c:pt idx="0" formatCode="0">
                  <c:v>50</c:v>
                </c:pt>
                <c:pt idx="1">
                  <c:v>21.4</c:v>
                </c:pt>
                <c:pt idx="2">
                  <c:v>28.6</c:v>
                </c:pt>
                <c:pt idx="3">
                  <c:v>35.700000000000003</c:v>
                </c:pt>
                <c:pt idx="4">
                  <c:v>21.4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'Collabotation Strength'!$D$1</c:f>
              <c:strCache>
                <c:ptCount val="1"/>
                <c:pt idx="0">
                  <c:v>2016-17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'Collabotation Strength'!$B$2:$B$7</c:f>
              <c:strCache>
                <c:ptCount val="6"/>
                <c:pt idx="0">
                  <c:v>Collaborative Environement</c:v>
                </c:pt>
                <c:pt idx="1">
                  <c:v>Collaborative Communitction</c:v>
                </c:pt>
                <c:pt idx="2">
                  <c:v>Member Characteristics</c:v>
                </c:pt>
                <c:pt idx="3">
                  <c:v>Collaborative Purpose</c:v>
                </c:pt>
                <c:pt idx="4">
                  <c:v>Resources Available </c:v>
                </c:pt>
                <c:pt idx="5">
                  <c:v>Collaborative Process</c:v>
                </c:pt>
              </c:strCache>
            </c:strRef>
          </c:cat>
          <c:val>
            <c:numRef>
              <c:f>'Collabotation Strength'!$D$2:$D$7</c:f>
              <c:numCache>
                <c:formatCode>0</c:formatCode>
                <c:ptCount val="6"/>
                <c:pt idx="0">
                  <c:v>80</c:v>
                </c:pt>
                <c:pt idx="1">
                  <c:v>60</c:v>
                </c:pt>
                <c:pt idx="2">
                  <c:v>60</c:v>
                </c:pt>
                <c:pt idx="3">
                  <c:v>100</c:v>
                </c:pt>
                <c:pt idx="4">
                  <c:v>40</c:v>
                </c:pt>
                <c:pt idx="5">
                  <c:v>80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0920512"/>
        <c:axId val="170920904"/>
      </c:barChart>
      <c:catAx>
        <c:axId val="1709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20904"/>
        <c:crosses val="autoZero"/>
        <c:auto val="1"/>
        <c:lblAlgn val="ctr"/>
        <c:lblOffset val="100"/>
        <c:noMultiLvlLbl val="0"/>
      </c:catAx>
      <c:valAx>
        <c:axId val="17092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Mental Health Budget Breakdown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852012272153042E-2"/>
          <c:y val="0.24096334185848253"/>
          <c:w val="0.79106318396719089"/>
          <c:h val="0.66806593229554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Sheet5!$A$21</c:f>
              <c:strCache>
                <c:ptCount val="1"/>
                <c:pt idx="0">
                  <c:v>Federal Block Grant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Sheet5!$B$21:$C$21</c:f>
              <c:numCache>
                <c:formatCode>"$"#,##0_);[Red]\("$"#,##0\)</c:formatCode>
                <c:ptCount val="2"/>
                <c:pt idx="0" formatCode="&quot;$&quot;#,##0">
                  <c:v>327052</c:v>
                </c:pt>
                <c:pt idx="1">
                  <c:v>342278</c:v>
                </c:pt>
              </c:numCache>
            </c:numRef>
          </c:val>
        </c:ser>
        <c:ser>
          <c:idx val="1"/>
          <c:order val="1"/>
          <c:tx>
            <c:strRef>
              <c:f>Sheet5!$A$22</c:f>
              <c:strCache>
                <c:ptCount val="1"/>
                <c:pt idx="0">
                  <c:v>Katie 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Sheet5!$B$22:$C$22</c:f>
              <c:numCache>
                <c:formatCode>"$"#,##0_);[Red]\("$"#,##0\)</c:formatCode>
                <c:ptCount val="2"/>
                <c:pt idx="0" formatCode="&quot;$&quot;#,##0">
                  <c:v>35660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Sheet5!$A$23</c:f>
              <c:strCache>
                <c:ptCount val="1"/>
                <c:pt idx="0">
                  <c:v>Healthy Families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Sheet5!$B$23:$C$23</c:f>
              <c:numCache>
                <c:formatCode>"$"#,##0_);[Red]\("$"#,##0\)</c:formatCode>
                <c:ptCount val="2"/>
                <c:pt idx="0" formatCode="&quot;$&quot;#,##0">
                  <c:v>79589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Sheet5!$A$24</c:f>
              <c:strCache>
                <c:ptCount val="1"/>
                <c:pt idx="0">
                  <c:v>Medi-Cal FFP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Sheet5!$B$24:$C$24</c:f>
              <c:numCache>
                <c:formatCode>"$"#,##0_);[Red]\("$"#,##0\)</c:formatCode>
                <c:ptCount val="2"/>
                <c:pt idx="0" formatCode="&quot;$&quot;#,##0">
                  <c:v>3317639</c:v>
                </c:pt>
                <c:pt idx="1">
                  <c:v>3611559</c:v>
                </c:pt>
              </c:numCache>
            </c:numRef>
          </c:val>
        </c:ser>
        <c:ser>
          <c:idx val="4"/>
          <c:order val="4"/>
          <c:tx>
            <c:strRef>
              <c:f>Sheet5!$A$25</c:f>
              <c:strCache>
                <c:ptCount val="1"/>
                <c:pt idx="0">
                  <c:v>MHSA Reserve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Sheet5!$B$25:$C$25</c:f>
              <c:numCache>
                <c:formatCode>"$"#,##0_);[Red]\("$"#,##0\)</c:formatCode>
                <c:ptCount val="2"/>
                <c:pt idx="0" formatCode="&quot;$&quot;#,##0">
                  <c:v>0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Sheet5!$A$26</c:f>
              <c:strCache>
                <c:ptCount val="1"/>
                <c:pt idx="0">
                  <c:v>MHSA Funds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Sheet5!$B$26:$C$26</c:f>
              <c:numCache>
                <c:formatCode>"$"#,##0_);[Red]\("$"#,##0\)</c:formatCode>
                <c:ptCount val="2"/>
                <c:pt idx="0" formatCode="&quot;$&quot;#,##0">
                  <c:v>7234509</c:v>
                </c:pt>
                <c:pt idx="1">
                  <c:v>8597854</c:v>
                </c:pt>
              </c:numCache>
            </c:numRef>
          </c:val>
        </c:ser>
        <c:ser>
          <c:idx val="6"/>
          <c:order val="6"/>
          <c:tx>
            <c:strRef>
              <c:f>Sheet5!$A$27</c:f>
              <c:strCache>
                <c:ptCount val="1"/>
                <c:pt idx="0">
                  <c:v>Client Fees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Sheet5!$B$27:$C$27</c:f>
              <c:numCache>
                <c:formatCode>"$"#,##0_);[Red]\("$"#,##0\)</c:formatCode>
                <c:ptCount val="2"/>
                <c:pt idx="0" formatCode="&quot;$&quot;#,##0">
                  <c:v>57900</c:v>
                </c:pt>
                <c:pt idx="1">
                  <c:v>47900</c:v>
                </c:pt>
              </c:numCache>
            </c:numRef>
          </c:val>
        </c:ser>
        <c:ser>
          <c:idx val="7"/>
          <c:order val="7"/>
          <c:tx>
            <c:strRef>
              <c:f>Sheet5!$A$28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Sheet5!$B$28:$C$28</c:f>
              <c:numCache>
                <c:formatCode>"$"#,##0_);[Red]\("$"#,##0\)</c:formatCode>
                <c:ptCount val="2"/>
                <c:pt idx="0" formatCode="&quot;$&quot;#,##0">
                  <c:v>45855</c:v>
                </c:pt>
                <c:pt idx="1">
                  <c:v>809267</c:v>
                </c:pt>
              </c:numCache>
            </c:numRef>
          </c:val>
        </c:ser>
        <c:ser>
          <c:idx val="8"/>
          <c:order val="8"/>
          <c:tx>
            <c:strRef>
              <c:f>Sheet5!$A$29</c:f>
              <c:strCache>
                <c:ptCount val="1"/>
                <c:pt idx="0">
                  <c:v>Realignment Base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Sheet5!$B$29:$C$29</c:f>
              <c:numCache>
                <c:formatCode>"$"#,##0_);[Red]\("$"#,##0\)</c:formatCode>
                <c:ptCount val="2"/>
                <c:pt idx="0" formatCode="&quot;$&quot;#,##0">
                  <c:v>5392669</c:v>
                </c:pt>
                <c:pt idx="1">
                  <c:v>6932888</c:v>
                </c:pt>
              </c:numCache>
            </c:numRef>
          </c:val>
        </c:ser>
        <c:ser>
          <c:idx val="9"/>
          <c:order val="9"/>
          <c:tx>
            <c:strRef>
              <c:f>Sheet5!$A$30</c:f>
              <c:strCache>
                <c:ptCount val="1"/>
                <c:pt idx="0">
                  <c:v>EPSDT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Sheet5!$B$30:$C$30</c:f>
              <c:numCache>
                <c:formatCode>"$"#,##0_);[Red]\("$"#,##0\)</c:formatCode>
                <c:ptCount val="2"/>
                <c:pt idx="0" formatCode="&quot;$&quot;#,##0">
                  <c:v>1637557</c:v>
                </c:pt>
                <c:pt idx="1">
                  <c:v>1637557</c:v>
                </c:pt>
              </c:numCache>
            </c:numRef>
          </c:val>
        </c:ser>
        <c:ser>
          <c:idx val="10"/>
          <c:order val="10"/>
          <c:tx>
            <c:strRef>
              <c:f>Sheet5!$A$31</c:f>
              <c:strCache>
                <c:ptCount val="1"/>
                <c:pt idx="0">
                  <c:v>County Match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Sheet5!$B$31:$C$31</c:f>
              <c:numCache>
                <c:formatCode>"$"#,##0_);[Red]\("$"#,##0\)</c:formatCode>
                <c:ptCount val="2"/>
                <c:pt idx="0" formatCode="&quot;$&quot;#,##0">
                  <c:v>8429</c:v>
                </c:pt>
                <c:pt idx="1">
                  <c:v>8429</c:v>
                </c:pt>
              </c:numCache>
            </c:numRef>
          </c:val>
        </c:ser>
        <c:ser>
          <c:idx val="11"/>
          <c:order val="11"/>
          <c:tx>
            <c:strRef>
              <c:f>Sheet5!$A$32</c:f>
              <c:strCache>
                <c:ptCount val="1"/>
                <c:pt idx="0">
                  <c:v>Intrafund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Sheet5!$B$32:$C$32</c:f>
              <c:numCache>
                <c:formatCode>"$"#,##0_);[Red]\("$"#,##0\)</c:formatCode>
                <c:ptCount val="2"/>
                <c:pt idx="0" formatCode="&quot;$&quot;#,##0">
                  <c:v>143412</c:v>
                </c:pt>
                <c:pt idx="1">
                  <c:v>0</c:v>
                </c:pt>
              </c:numCache>
            </c:numRef>
          </c:val>
        </c:ser>
        <c:ser>
          <c:idx val="12"/>
          <c:order val="12"/>
          <c:tx>
            <c:strRef>
              <c:f>Sheet5!$A$33</c:f>
              <c:strCache>
                <c:ptCount val="1"/>
                <c:pt idx="0">
                  <c:v>AB 109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Sheet5!$B$20:$C$20</c:f>
              <c:strCache>
                <c:ptCount val="2"/>
                <c:pt idx="0">
                  <c:v>FY 15/16</c:v>
                </c:pt>
                <c:pt idx="1">
                  <c:v>FY 16/17 </c:v>
                </c:pt>
              </c:strCache>
            </c:strRef>
          </c:cat>
          <c:val>
            <c:numRef>
              <c:f>Sheet5!$B$33:$C$33</c:f>
              <c:numCache>
                <c:formatCode>"$"#,##0_);[Red]\("$"#,##0\)</c:formatCode>
                <c:ptCount val="2"/>
                <c:pt idx="0" formatCode="&quot;$&quot;#,##0">
                  <c:v>110000</c:v>
                </c:pt>
                <c:pt idx="1">
                  <c:v>110000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39814896"/>
        <c:axId val="239815288"/>
      </c:barChart>
      <c:catAx>
        <c:axId val="239814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815288"/>
        <c:crosses val="autoZero"/>
        <c:auto val="1"/>
        <c:lblAlgn val="ctr"/>
        <c:lblOffset val="100"/>
        <c:noMultiLvlLbl val="0"/>
      </c:catAx>
      <c:valAx>
        <c:axId val="239815288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23981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Smoking and Binge Drinking 2013 &amp; 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36380707041249472"/>
          <c:w val="0.93888888888888888"/>
          <c:h val="0.54836687080781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Binge Drinking in the Past Year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California 2013</c:v>
                </c:pt>
                <c:pt idx="1">
                  <c:v>Madera 2013</c:v>
                </c:pt>
                <c:pt idx="2">
                  <c:v>Madera 2014</c:v>
                </c:pt>
                <c:pt idx="3">
                  <c:v>California 2014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0.313</c:v>
                </c:pt>
                <c:pt idx="1">
                  <c:v>0.32600000000000001</c:v>
                </c:pt>
                <c:pt idx="2">
                  <c:v>0.32300000000000001</c:v>
                </c:pt>
                <c:pt idx="3">
                  <c:v>0.27399999999999997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Smoker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9479166666666664E-2"/>
                  <c:y val="-9.95350910794521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062499999999903E-2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041666666666571E-2"/>
                  <c:y val="-9.95350910794521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249999999999903E-2"/>
                  <c:y val="-9.95350910794521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California 2013</c:v>
                </c:pt>
                <c:pt idx="1">
                  <c:v>Madera 2013</c:v>
                </c:pt>
                <c:pt idx="2">
                  <c:v>Madera 2014</c:v>
                </c:pt>
                <c:pt idx="3">
                  <c:v>California 2014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0.13100000000000001</c:v>
                </c:pt>
                <c:pt idx="1">
                  <c:v>0.10299999999999999</c:v>
                </c:pt>
                <c:pt idx="2">
                  <c:v>0.193</c:v>
                </c:pt>
                <c:pt idx="3">
                  <c:v>0.108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Current Smoker Teen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0833333333333332E-2"/>
                  <c:y val="9.95350910794521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41666666666571E-2"/>
                  <c:y val="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45833333333332E-2"/>
                  <c:y val="-2.714624752290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California 2013</c:v>
                </c:pt>
                <c:pt idx="1">
                  <c:v>Madera 2013</c:v>
                </c:pt>
                <c:pt idx="2">
                  <c:v>Madera 2014</c:v>
                </c:pt>
                <c:pt idx="3">
                  <c:v>California 2014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</c:v>
                </c:pt>
                <c:pt idx="1">
                  <c:v>7.6999999999999999E-2</c:v>
                </c:pt>
                <c:pt idx="2">
                  <c:v>0</c:v>
                </c:pt>
                <c:pt idx="3">
                  <c:v>2.1000000000000001E-2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70921688"/>
        <c:axId val="170922080"/>
        <c:axId val="0"/>
      </c:bar3DChart>
      <c:catAx>
        <c:axId val="17092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22080"/>
        <c:crosses val="autoZero"/>
        <c:auto val="1"/>
        <c:lblAlgn val="ctr"/>
        <c:lblOffset val="100"/>
        <c:noMultiLvlLbl val="0"/>
      </c:catAx>
      <c:valAx>
        <c:axId val="17092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2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2415723425196848E-2"/>
          <c:y val="0.21095348950049408"/>
          <c:w val="0.95433521981627301"/>
          <c:h val="9.743279860925713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Drug and Alcohol Induced Death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Sheet1!$B$6:$E$6</c:f>
              <c:strCache>
                <c:ptCount val="4"/>
                <c:pt idx="0">
                  <c:v>California 2012</c:v>
                </c:pt>
                <c:pt idx="1">
                  <c:v>Madera 2012</c:v>
                </c:pt>
                <c:pt idx="2">
                  <c:v>California 2013</c:v>
                </c:pt>
                <c:pt idx="3">
                  <c:v>Madera 2013</c:v>
                </c:pt>
              </c:strCache>
            </c:strRef>
          </c:cat>
          <c:val>
            <c:numRef>
              <c:f>Sheet1!$B$7:$E$7</c:f>
              <c:numCache>
                <c:formatCode>0%</c:formatCode>
                <c:ptCount val="4"/>
                <c:pt idx="0">
                  <c:v>0.19</c:v>
                </c:pt>
                <c:pt idx="1">
                  <c:v>0.32300000000000001</c:v>
                </c:pt>
                <c:pt idx="2">
                  <c:v>0.20399999999999999</c:v>
                </c:pt>
                <c:pt idx="3">
                  <c:v>0.254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71489936"/>
        <c:axId val="171490328"/>
        <c:axId val="0"/>
      </c:bar3DChart>
      <c:catAx>
        <c:axId val="17148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0328"/>
        <c:crosses val="autoZero"/>
        <c:auto val="1"/>
        <c:lblAlgn val="ctr"/>
        <c:lblOffset val="100"/>
        <c:noMultiLvlLbl val="0"/>
      </c:catAx>
      <c:valAx>
        <c:axId val="17149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8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Source of Referral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Sheet1!$B$3:$B$16</c:f>
              <c:strCache>
                <c:ptCount val="14"/>
                <c:pt idx="0">
                  <c:v>Individual (Self-Referral)</c:v>
                </c:pt>
                <c:pt idx="1">
                  <c:v>Alcohol / Drug Abuse program</c:v>
                </c:pt>
                <c:pt idx="2">
                  <c:v>Other Health Care Provider</c:v>
                </c:pt>
                <c:pt idx="3">
                  <c:v>School / Educational</c:v>
                </c:pt>
                <c:pt idx="4">
                  <c:v>Employer / EAP</c:v>
                </c:pt>
                <c:pt idx="5">
                  <c:v>12 Step Mutual Aid</c:v>
                </c:pt>
                <c:pt idx="6">
                  <c:v>Prop 36/OTP Court/Probation or Parole</c:v>
                </c:pt>
                <c:pt idx="7">
                  <c:v>Post Release Community Supervision (AB 109)</c:v>
                </c:pt>
                <c:pt idx="8">
                  <c:v>DUI / DWI</c:v>
                </c:pt>
                <c:pt idx="9">
                  <c:v>Adult Felon Drug Court</c:v>
                </c:pt>
                <c:pt idx="10">
                  <c:v>Dependency Drug Court</c:v>
                </c:pt>
                <c:pt idx="11">
                  <c:v>Court / Criminal Justice</c:v>
                </c:pt>
                <c:pt idx="12">
                  <c:v>Other Community Referral</c:v>
                </c:pt>
                <c:pt idx="13">
                  <c:v>Child Protective Services</c:v>
                </c:pt>
              </c:strCache>
            </c:str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105</c:v>
                </c:pt>
                <c:pt idx="1">
                  <c:v>3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106</c:v>
                </c:pt>
                <c:pt idx="7">
                  <c:v>20</c:v>
                </c:pt>
                <c:pt idx="8">
                  <c:v>0</c:v>
                </c:pt>
                <c:pt idx="9">
                  <c:v>8</c:v>
                </c:pt>
                <c:pt idx="10">
                  <c:v>1</c:v>
                </c:pt>
                <c:pt idx="11">
                  <c:v>69</c:v>
                </c:pt>
                <c:pt idx="12">
                  <c:v>12</c:v>
                </c:pt>
                <c:pt idx="13">
                  <c:v>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1491112"/>
        <c:axId val="171491504"/>
      </c:barChart>
      <c:catAx>
        <c:axId val="171491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1504"/>
        <c:crosses val="autoZero"/>
        <c:auto val="1"/>
        <c:lblAlgn val="ctr"/>
        <c:lblOffset val="100"/>
        <c:noMultiLvlLbl val="0"/>
      </c:catAx>
      <c:valAx>
        <c:axId val="171491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on the Waiting List FY 16-17 </a:t>
            </a: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Outpatient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Sheet2!$B$3:$B$7</c:f>
              <c:strCache>
                <c:ptCount val="5"/>
                <c:pt idx="0">
                  <c:v>0 (No Wait)</c:v>
                </c:pt>
                <c:pt idx="1">
                  <c:v>1 to 7</c:v>
                </c:pt>
                <c:pt idx="2">
                  <c:v>8 to 14</c:v>
                </c:pt>
                <c:pt idx="3">
                  <c:v>15 to 21</c:v>
                </c:pt>
                <c:pt idx="4">
                  <c:v>22 or more</c:v>
                </c:pt>
              </c:strCache>
            </c:strRef>
          </c:cat>
          <c:val>
            <c:numRef>
              <c:f>Sheet2!$C$3:$C$7</c:f>
              <c:numCache>
                <c:formatCode>General</c:formatCode>
                <c:ptCount val="5"/>
                <c:pt idx="0">
                  <c:v>323</c:v>
                </c:pt>
                <c:pt idx="1">
                  <c:v>95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Residential Inpatient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Sheet2!$B$3:$B$7</c:f>
              <c:strCache>
                <c:ptCount val="5"/>
                <c:pt idx="0">
                  <c:v>0 (No Wait)</c:v>
                </c:pt>
                <c:pt idx="1">
                  <c:v>1 to 7</c:v>
                </c:pt>
                <c:pt idx="2">
                  <c:v>8 to 14</c:v>
                </c:pt>
                <c:pt idx="3">
                  <c:v>15 to 21</c:v>
                </c:pt>
                <c:pt idx="4">
                  <c:v>22 or more</c:v>
                </c:pt>
              </c:strCache>
            </c:strRef>
          </c:cat>
          <c:val>
            <c:numRef>
              <c:f>Sheet2!$D$3:$D$7</c:f>
              <c:numCache>
                <c:formatCode>General</c:formatCode>
                <c:ptCount val="5"/>
                <c:pt idx="0">
                  <c:v>12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492288"/>
        <c:axId val="171492680"/>
      </c:barChart>
      <c:catAx>
        <c:axId val="1714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2680"/>
        <c:crosses val="autoZero"/>
        <c:auto val="1"/>
        <c:lblAlgn val="ctr"/>
        <c:lblOffset val="100"/>
        <c:noMultiLvlLbl val="0"/>
      </c:catAx>
      <c:valAx>
        <c:axId val="17149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Sheet2!$K$2</c:f>
              <c:strCache>
                <c:ptCount val="1"/>
                <c:pt idx="0">
                  <c:v>CalOMS Data – Fiscal Year Totals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Sheet2!$J$3:$J$7</c:f>
              <c:strCache>
                <c:ptCount val="5"/>
                <c:pt idx="0">
                  <c:v>FY 12/13</c:v>
                </c:pt>
                <c:pt idx="1">
                  <c:v>FY 13/14</c:v>
                </c:pt>
                <c:pt idx="2">
                  <c:v>FY 14/15</c:v>
                </c:pt>
                <c:pt idx="3">
                  <c:v>FY 15/16</c:v>
                </c:pt>
                <c:pt idx="4">
                  <c:v>FY 16/17</c:v>
                </c:pt>
              </c:strCache>
            </c:strRef>
          </c:cat>
          <c:val>
            <c:numRef>
              <c:f>Sheet2!$K$3:$K$7</c:f>
              <c:numCache>
                <c:formatCode>General</c:formatCode>
                <c:ptCount val="5"/>
                <c:pt idx="0">
                  <c:v>492</c:v>
                </c:pt>
                <c:pt idx="1">
                  <c:v>435</c:v>
                </c:pt>
                <c:pt idx="2">
                  <c:v>453</c:v>
                </c:pt>
                <c:pt idx="3">
                  <c:v>462</c:v>
                </c:pt>
                <c:pt idx="4">
                  <c:v>435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71493464"/>
        <c:axId val="171493856"/>
        <c:axId val="0"/>
      </c:bar3DChart>
      <c:catAx>
        <c:axId val="17149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3856"/>
        <c:crosses val="autoZero"/>
        <c:auto val="1"/>
        <c:lblAlgn val="ctr"/>
        <c:lblOffset val="100"/>
        <c:noMultiLvlLbl val="0"/>
      </c:catAx>
      <c:valAx>
        <c:axId val="17149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Sheet2!$O$2</c:f>
              <c:strCache>
                <c:ptCount val="1"/>
                <c:pt idx="0">
                  <c:v>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Sheet2!$N$3:$N$6</c:f>
              <c:strCache>
                <c:ptCount val="4"/>
                <c:pt idx="0">
                  <c:v>Under 18</c:v>
                </c:pt>
                <c:pt idx="1">
                  <c:v>18-25</c:v>
                </c:pt>
                <c:pt idx="2">
                  <c:v>26-60</c:v>
                </c:pt>
                <c:pt idx="3">
                  <c:v>60+</c:v>
                </c:pt>
              </c:strCache>
            </c:strRef>
          </c:cat>
          <c:val>
            <c:numRef>
              <c:f>Sheet2!$O$3:$O$6</c:f>
              <c:numCache>
                <c:formatCode>General</c:formatCode>
                <c:ptCount val="4"/>
                <c:pt idx="0">
                  <c:v>63</c:v>
                </c:pt>
                <c:pt idx="1">
                  <c:v>89</c:v>
                </c:pt>
                <c:pt idx="2">
                  <c:v>279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71494640"/>
        <c:axId val="171495032"/>
        <c:axId val="0"/>
      </c:bar3DChart>
      <c:catAx>
        <c:axId val="17149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5032"/>
        <c:crosses val="autoZero"/>
        <c:auto val="1"/>
        <c:lblAlgn val="ctr"/>
        <c:lblOffset val="100"/>
        <c:noMultiLvlLbl val="0"/>
      </c:catAx>
      <c:valAx>
        <c:axId val="17149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Age of First Use of Primary Drug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Sheet2!$B$26</c:f>
              <c:strCache>
                <c:ptCount val="1"/>
                <c:pt idx="0">
                  <c:v>Age of First Use of Primary Drug - Comparison Group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Sheet2!$A$27:$A$31</c:f>
              <c:strCache>
                <c:ptCount val="5"/>
                <c:pt idx="0">
                  <c:v>Less then 12</c:v>
                </c:pt>
                <c:pt idx="1">
                  <c:v>12 to 14</c:v>
                </c:pt>
                <c:pt idx="2">
                  <c:v>15-17</c:v>
                </c:pt>
                <c:pt idx="3">
                  <c:v>18-20</c:v>
                </c:pt>
                <c:pt idx="4">
                  <c:v>21 and over</c:v>
                </c:pt>
              </c:strCache>
            </c:strRef>
          </c:cat>
          <c:val>
            <c:numRef>
              <c:f>Sheet2!$B$27:$B$31</c:f>
              <c:numCache>
                <c:formatCode>General</c:formatCode>
                <c:ptCount val="5"/>
                <c:pt idx="0">
                  <c:v>29</c:v>
                </c:pt>
                <c:pt idx="1">
                  <c:v>123</c:v>
                </c:pt>
                <c:pt idx="2">
                  <c:v>118</c:v>
                </c:pt>
                <c:pt idx="3">
                  <c:v>63</c:v>
                </c:pt>
                <c:pt idx="4">
                  <c:v>102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71495816"/>
        <c:axId val="171496208"/>
        <c:axId val="0"/>
      </c:bar3DChart>
      <c:catAx>
        <c:axId val="17149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6208"/>
        <c:crosses val="autoZero"/>
        <c:auto val="1"/>
        <c:lblAlgn val="ctr"/>
        <c:lblOffset val="100"/>
        <c:noMultiLvlLbl val="0"/>
      </c:catAx>
      <c:valAx>
        <c:axId val="17149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28" b="1" i="0" u="none" strike="noStrike" cap="all" normalizeH="0" baseline="0" dirty="0" smtClean="0">
                <a:effectLst/>
              </a:rPr>
              <a:t>Race/Ethnicity Served </a:t>
            </a:r>
          </a:p>
          <a:p>
            <a:pPr>
              <a:defRPr/>
            </a:pPr>
            <a:r>
              <a:rPr lang="en-US" sz="2128" b="1" i="0" u="none" strike="noStrike" cap="all" normalizeH="0" baseline="0" dirty="0" smtClean="0">
                <a:effectLst/>
              </a:rPr>
              <a:t>Outpatient Treatment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270875862739374E-2"/>
          <c:y val="0.22714641948094738"/>
          <c:w val="0.89975381549528533"/>
          <c:h val="0.43338255917788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13/14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AM or AK Native</c:v>
                </c:pt>
                <c:pt idx="1">
                  <c:v>Asian</c:v>
                </c:pt>
                <c:pt idx="2">
                  <c:v>Black/AA</c:v>
                </c:pt>
                <c:pt idx="3">
                  <c:v>Hispanic</c:v>
                </c:pt>
                <c:pt idx="4">
                  <c:v>Multiple</c:v>
                </c:pt>
                <c:pt idx="5">
                  <c:v>Native HAW/OAPI</c:v>
                </c:pt>
                <c:pt idx="6">
                  <c:v>Non-White Other</c:v>
                </c:pt>
                <c:pt idx="7">
                  <c:v>Unknown</c:v>
                </c:pt>
                <c:pt idx="8">
                  <c:v>White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53</c:v>
                </c:pt>
                <c:pt idx="1">
                  <c:v>30</c:v>
                </c:pt>
                <c:pt idx="2">
                  <c:v>148</c:v>
                </c:pt>
                <c:pt idx="3" formatCode="#,##0">
                  <c:v>1316</c:v>
                </c:pt>
                <c:pt idx="4">
                  <c:v>13</c:v>
                </c:pt>
                <c:pt idx="5">
                  <c:v>3</c:v>
                </c:pt>
                <c:pt idx="6" formatCode="#,##0">
                  <c:v>1240</c:v>
                </c:pt>
                <c:pt idx="7">
                  <c:v>48</c:v>
                </c:pt>
                <c:pt idx="8" formatCode="#,##0">
                  <c:v>1191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AM or AK Native</c:v>
                </c:pt>
                <c:pt idx="1">
                  <c:v>Asian</c:v>
                </c:pt>
                <c:pt idx="2">
                  <c:v>Black/AA</c:v>
                </c:pt>
                <c:pt idx="3">
                  <c:v>Hispanic</c:v>
                </c:pt>
                <c:pt idx="4">
                  <c:v>Multiple</c:v>
                </c:pt>
                <c:pt idx="5">
                  <c:v>Native HAW/OAPI</c:v>
                </c:pt>
                <c:pt idx="6">
                  <c:v>Non-White Other</c:v>
                </c:pt>
                <c:pt idx="7">
                  <c:v>Unknown</c:v>
                </c:pt>
                <c:pt idx="8">
                  <c:v>White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55</c:v>
                </c:pt>
                <c:pt idx="1">
                  <c:v>37</c:v>
                </c:pt>
                <c:pt idx="2">
                  <c:v>161</c:v>
                </c:pt>
                <c:pt idx="3" formatCode="#,##0">
                  <c:v>1758</c:v>
                </c:pt>
                <c:pt idx="4">
                  <c:v>10</c:v>
                </c:pt>
                <c:pt idx="5">
                  <c:v>5</c:v>
                </c:pt>
                <c:pt idx="6" formatCode="#,##0">
                  <c:v>1543</c:v>
                </c:pt>
                <c:pt idx="7">
                  <c:v>34</c:v>
                </c:pt>
                <c:pt idx="8" formatCode="#,##0">
                  <c:v>1335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AM or AK Native</c:v>
                </c:pt>
                <c:pt idx="1">
                  <c:v>Asian</c:v>
                </c:pt>
                <c:pt idx="2">
                  <c:v>Black/AA</c:v>
                </c:pt>
                <c:pt idx="3">
                  <c:v>Hispanic</c:v>
                </c:pt>
                <c:pt idx="4">
                  <c:v>Multiple</c:v>
                </c:pt>
                <c:pt idx="5">
                  <c:v>Native HAW/OAPI</c:v>
                </c:pt>
                <c:pt idx="6">
                  <c:v>Non-White Other</c:v>
                </c:pt>
                <c:pt idx="7">
                  <c:v>Unknown</c:v>
                </c:pt>
                <c:pt idx="8">
                  <c:v>White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59</c:v>
                </c:pt>
                <c:pt idx="1">
                  <c:v>25</c:v>
                </c:pt>
                <c:pt idx="2">
                  <c:v>176</c:v>
                </c:pt>
                <c:pt idx="3" formatCode="#,##0">
                  <c:v>1836</c:v>
                </c:pt>
                <c:pt idx="4">
                  <c:v>9</c:v>
                </c:pt>
                <c:pt idx="5">
                  <c:v>10</c:v>
                </c:pt>
                <c:pt idx="6" formatCode="#,##0">
                  <c:v>1661</c:v>
                </c:pt>
                <c:pt idx="7">
                  <c:v>39</c:v>
                </c:pt>
                <c:pt idx="8" formatCode="#,##0">
                  <c:v>1518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 16/17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AM or AK Native</c:v>
                </c:pt>
                <c:pt idx="1">
                  <c:v>Asian</c:v>
                </c:pt>
                <c:pt idx="2">
                  <c:v>Black/AA</c:v>
                </c:pt>
                <c:pt idx="3">
                  <c:v>Hispanic</c:v>
                </c:pt>
                <c:pt idx="4">
                  <c:v>Multiple</c:v>
                </c:pt>
                <c:pt idx="5">
                  <c:v>Native HAW/OAPI</c:v>
                </c:pt>
                <c:pt idx="6">
                  <c:v>Non-White Other</c:v>
                </c:pt>
                <c:pt idx="7">
                  <c:v>Unknown</c:v>
                </c:pt>
                <c:pt idx="8">
                  <c:v>White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34</c:v>
                </c:pt>
                <c:pt idx="1">
                  <c:v>6</c:v>
                </c:pt>
                <c:pt idx="2">
                  <c:v>62</c:v>
                </c:pt>
                <c:pt idx="3" formatCode="#,##0">
                  <c:v>1960</c:v>
                </c:pt>
                <c:pt idx="4">
                  <c:v>6</c:v>
                </c:pt>
                <c:pt idx="5">
                  <c:v>8</c:v>
                </c:pt>
                <c:pt idx="6">
                  <c:v>434</c:v>
                </c:pt>
                <c:pt idx="7">
                  <c:v>11</c:v>
                </c:pt>
                <c:pt idx="8">
                  <c:v>788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1446424"/>
        <c:axId val="211446816"/>
      </c:barChart>
      <c:catAx>
        <c:axId val="211446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46816"/>
        <c:crosses val="autoZero"/>
        <c:auto val="1"/>
        <c:lblAlgn val="ctr"/>
        <c:lblOffset val="100"/>
        <c:noMultiLvlLbl val="0"/>
      </c:catAx>
      <c:valAx>
        <c:axId val="211446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44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Sheet2!$B$37</c:f>
              <c:strCache>
                <c:ptCount val="1"/>
                <c:pt idx="0">
                  <c:v>Race and Ethnicty  FY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Sheet2!$A$38:$A$45</c:f>
              <c:strCache>
                <c:ptCount val="8"/>
                <c:pt idx="0">
                  <c:v>White/Caucasian</c:v>
                </c:pt>
                <c:pt idx="1">
                  <c:v>Black/African-American</c:v>
                </c:pt>
                <c:pt idx="2">
                  <c:v>American Indian and Alaska Native</c:v>
                </c:pt>
                <c:pt idx="3">
                  <c:v>Asian</c:v>
                </c:pt>
                <c:pt idx="4">
                  <c:v>Pacific Islander</c:v>
                </c:pt>
                <c:pt idx="5">
                  <c:v>Multi Racial</c:v>
                </c:pt>
                <c:pt idx="6">
                  <c:v>Other</c:v>
                </c:pt>
                <c:pt idx="7">
                  <c:v>Hispanic/Latino</c:v>
                </c:pt>
              </c:strCache>
            </c:strRef>
          </c:cat>
          <c:val>
            <c:numRef>
              <c:f>Sheet2!$B$38:$B$45</c:f>
              <c:numCache>
                <c:formatCode>General</c:formatCode>
                <c:ptCount val="8"/>
                <c:pt idx="0">
                  <c:v>175</c:v>
                </c:pt>
                <c:pt idx="1">
                  <c:v>13</c:v>
                </c:pt>
                <c:pt idx="2">
                  <c:v>6</c:v>
                </c:pt>
                <c:pt idx="3">
                  <c:v>4</c:v>
                </c:pt>
                <c:pt idx="4">
                  <c:v>0</c:v>
                </c:pt>
                <c:pt idx="5">
                  <c:v>3</c:v>
                </c:pt>
                <c:pt idx="6">
                  <c:v>234</c:v>
                </c:pt>
                <c:pt idx="7">
                  <c:v>241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shape val="box"/>
        <c:axId val="171496992"/>
        <c:axId val="171497384"/>
        <c:axId val="0"/>
      </c:bar3DChart>
      <c:catAx>
        <c:axId val="171496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7384"/>
        <c:crosses val="autoZero"/>
        <c:auto val="1"/>
        <c:lblAlgn val="ctr"/>
        <c:lblOffset val="100"/>
        <c:noMultiLvlLbl val="0"/>
      </c:catAx>
      <c:valAx>
        <c:axId val="171497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Sheet2!$B$49</c:f>
              <c:strCache>
                <c:ptCount val="1"/>
                <c:pt idx="0">
                  <c:v>Gender FY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Sheet2!$A$50:$A$52</c:f>
              <c:strCache>
                <c:ptCount val="3"/>
                <c:pt idx="0">
                  <c:v>Male</c:v>
                </c:pt>
                <c:pt idx="1">
                  <c:v>Femal</c:v>
                </c:pt>
                <c:pt idx="2">
                  <c:v>Other</c:v>
                </c:pt>
              </c:strCache>
            </c:strRef>
          </c:cat>
          <c:val>
            <c:numRef>
              <c:f>Sheet2!$B$50:$B$52</c:f>
              <c:numCache>
                <c:formatCode>General</c:formatCode>
                <c:ptCount val="3"/>
                <c:pt idx="0">
                  <c:v>257</c:v>
                </c:pt>
                <c:pt idx="1">
                  <c:v>178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71986088"/>
        <c:axId val="171986480"/>
        <c:axId val="0"/>
      </c:bar3DChart>
      <c:catAx>
        <c:axId val="17198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6480"/>
        <c:crosses val="autoZero"/>
        <c:auto val="1"/>
        <c:lblAlgn val="ctr"/>
        <c:lblOffset val="100"/>
        <c:noMultiLvlLbl val="0"/>
      </c:catAx>
      <c:valAx>
        <c:axId val="17198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6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Sheet2!$B$54</c:f>
              <c:strCache>
                <c:ptCount val="1"/>
                <c:pt idx="0">
                  <c:v>Primary Drug 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Sheet2!$A$55:$A$61</c:f>
              <c:strCache>
                <c:ptCount val="7"/>
                <c:pt idx="0">
                  <c:v>Heroin</c:v>
                </c:pt>
                <c:pt idx="1">
                  <c:v>Alcohol</c:v>
                </c:pt>
                <c:pt idx="2">
                  <c:v>Methamphetamine</c:v>
                </c:pt>
                <c:pt idx="3">
                  <c:v>Cocaine/Crack</c:v>
                </c:pt>
                <c:pt idx="4">
                  <c:v>Marijuana/Hashish</c:v>
                </c:pt>
                <c:pt idx="5">
                  <c:v>Oxycodone/OxyContin</c:v>
                </c:pt>
                <c:pt idx="6">
                  <c:v>Other Opiates or Synthetics</c:v>
                </c:pt>
              </c:strCache>
            </c:strRef>
          </c:cat>
          <c:val>
            <c:numRef>
              <c:f>Sheet2!$B$55:$B$61</c:f>
              <c:numCache>
                <c:formatCode>General</c:formatCode>
                <c:ptCount val="7"/>
                <c:pt idx="0">
                  <c:v>6</c:v>
                </c:pt>
                <c:pt idx="1">
                  <c:v>117</c:v>
                </c:pt>
                <c:pt idx="2">
                  <c:v>175</c:v>
                </c:pt>
                <c:pt idx="3">
                  <c:v>6</c:v>
                </c:pt>
                <c:pt idx="4">
                  <c:v>120</c:v>
                </c:pt>
                <c:pt idx="5">
                  <c:v>1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shape val="box"/>
        <c:axId val="171987264"/>
        <c:axId val="171987656"/>
        <c:axId val="0"/>
      </c:bar3DChart>
      <c:catAx>
        <c:axId val="17198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7656"/>
        <c:crosses val="autoZero"/>
        <c:auto val="1"/>
        <c:lblAlgn val="ctr"/>
        <c:lblOffset val="100"/>
        <c:noMultiLvlLbl val="0"/>
      </c:catAx>
      <c:valAx>
        <c:axId val="171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Client Characteristics </a:t>
            </a:r>
          </a:p>
          <a:p>
            <a:pPr>
              <a:defRPr/>
            </a:pPr>
            <a:r>
              <a:rPr lang="en-US"/>
              <a:t>FY 14/15 -</a:t>
            </a:r>
            <a:r>
              <a:rPr lang="en-US" baseline="0"/>
              <a:t>  FY 16-17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FY 14/15 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Prior Treatment Episodes</c:v>
                </c:pt>
                <c:pt idx="1">
                  <c:v>Parent of a Child &gt;17</c:v>
                </c:pt>
                <c:pt idx="2">
                  <c:v>Child Living With Some Else (Court Order)</c:v>
                </c:pt>
                <c:pt idx="3">
                  <c:v>Parental Rights Terminated</c:v>
                </c:pt>
                <c:pt idx="4">
                  <c:v>Court Ordered</c:v>
                </c:pt>
                <c:pt idx="5">
                  <c:v>Criminal Justice Involvement</c:v>
                </c:pt>
              </c:strCache>
            </c:strRef>
          </c:cat>
          <c:val>
            <c:numRef>
              <c:f>Sheet1!$B$9:$B$14</c:f>
              <c:numCache>
                <c:formatCode>General</c:formatCode>
                <c:ptCount val="6"/>
                <c:pt idx="0">
                  <c:v>267</c:v>
                </c:pt>
                <c:pt idx="1">
                  <c:v>264</c:v>
                </c:pt>
                <c:pt idx="2">
                  <c:v>106</c:v>
                </c:pt>
                <c:pt idx="3">
                  <c:v>21</c:v>
                </c:pt>
                <c:pt idx="4">
                  <c:v>303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FY 14/15 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Prior Treatment Episodes</c:v>
                </c:pt>
                <c:pt idx="1">
                  <c:v>Parent of a Child &gt;17</c:v>
                </c:pt>
                <c:pt idx="2">
                  <c:v>Child Living With Some Else (Court Order)</c:v>
                </c:pt>
                <c:pt idx="3">
                  <c:v>Parental Rights Terminated</c:v>
                </c:pt>
                <c:pt idx="4">
                  <c:v>Court Ordered</c:v>
                </c:pt>
                <c:pt idx="5">
                  <c:v>Criminal Justice Involvement</c:v>
                </c:pt>
              </c:strCache>
            </c:strRef>
          </c:cat>
          <c:val>
            <c:numRef>
              <c:f>Sheet1!$C$9:$C$14</c:f>
              <c:numCache>
                <c:formatCode>General</c:formatCode>
                <c:ptCount val="6"/>
                <c:pt idx="0">
                  <c:v>185</c:v>
                </c:pt>
                <c:pt idx="1">
                  <c:v>176</c:v>
                </c:pt>
                <c:pt idx="2">
                  <c:v>299</c:v>
                </c:pt>
                <c:pt idx="3">
                  <c:v>432</c:v>
                </c:pt>
                <c:pt idx="4">
                  <c:v>152</c:v>
                </c:pt>
                <c:pt idx="5">
                  <c:v>88</c:v>
                </c:pt>
              </c:numCache>
            </c:numRef>
          </c:val>
        </c:ser>
        <c:ser>
          <c:idx val="2"/>
          <c:order val="2"/>
          <c:tx>
            <c:strRef>
              <c:f>Sheet1!$D$8</c:f>
              <c:strCache>
                <c:ptCount val="1"/>
                <c:pt idx="0">
                  <c:v>FY 15/16 Yes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Prior Treatment Episodes</c:v>
                </c:pt>
                <c:pt idx="1">
                  <c:v>Parent of a Child &gt;17</c:v>
                </c:pt>
                <c:pt idx="2">
                  <c:v>Child Living With Some Else (Court Order)</c:v>
                </c:pt>
                <c:pt idx="3">
                  <c:v>Parental Rights Terminated</c:v>
                </c:pt>
                <c:pt idx="4">
                  <c:v>Court Ordered</c:v>
                </c:pt>
                <c:pt idx="5">
                  <c:v>Criminal Justice Involvement</c:v>
                </c:pt>
              </c:strCache>
            </c:strRef>
          </c:cat>
          <c:val>
            <c:numRef>
              <c:f>Sheet1!$D$9:$D$14</c:f>
              <c:numCache>
                <c:formatCode>General</c:formatCode>
                <c:ptCount val="6"/>
                <c:pt idx="0">
                  <c:v>252</c:v>
                </c:pt>
                <c:pt idx="1">
                  <c:v>772</c:v>
                </c:pt>
                <c:pt idx="2">
                  <c:v>259</c:v>
                </c:pt>
                <c:pt idx="3">
                  <c:v>15</c:v>
                </c:pt>
                <c:pt idx="4">
                  <c:v>301</c:v>
                </c:pt>
                <c:pt idx="5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Sheet1!$E$8</c:f>
              <c:strCache>
                <c:ptCount val="1"/>
                <c:pt idx="0">
                  <c:v>FY 15/16 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Prior Treatment Episodes</c:v>
                </c:pt>
                <c:pt idx="1">
                  <c:v>Parent of a Child &gt;17</c:v>
                </c:pt>
                <c:pt idx="2">
                  <c:v>Child Living With Some Else (Court Order)</c:v>
                </c:pt>
                <c:pt idx="3">
                  <c:v>Parental Rights Terminated</c:v>
                </c:pt>
                <c:pt idx="4">
                  <c:v>Court Ordered</c:v>
                </c:pt>
                <c:pt idx="5">
                  <c:v>Criminal Justice Involvement</c:v>
                </c:pt>
              </c:strCache>
            </c:strRef>
          </c:cat>
          <c:val>
            <c:numRef>
              <c:f>Sheet1!$E$9:$E$14</c:f>
              <c:numCache>
                <c:formatCode>General</c:formatCode>
                <c:ptCount val="6"/>
                <c:pt idx="0">
                  <c:v>210</c:v>
                </c:pt>
                <c:pt idx="1">
                  <c:v>558</c:v>
                </c:pt>
                <c:pt idx="2" formatCode="#,##0">
                  <c:v>1121</c:v>
                </c:pt>
                <c:pt idx="3">
                  <c:v>390</c:v>
                </c:pt>
                <c:pt idx="4">
                  <c:v>159</c:v>
                </c:pt>
                <c:pt idx="5">
                  <c:v>90</c:v>
                </c:pt>
              </c:numCache>
            </c:numRef>
          </c:val>
        </c:ser>
        <c:ser>
          <c:idx val="4"/>
          <c:order val="4"/>
          <c:tx>
            <c:strRef>
              <c:f>Sheet1!$F$8</c:f>
              <c:strCache>
                <c:ptCount val="1"/>
                <c:pt idx="0">
                  <c:v>FY 16/17 Yes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Prior Treatment Episodes</c:v>
                </c:pt>
                <c:pt idx="1">
                  <c:v>Parent of a Child &gt;17</c:v>
                </c:pt>
                <c:pt idx="2">
                  <c:v>Child Living With Some Else (Court Order)</c:v>
                </c:pt>
                <c:pt idx="3">
                  <c:v>Parental Rights Terminated</c:v>
                </c:pt>
                <c:pt idx="4">
                  <c:v>Court Ordered</c:v>
                </c:pt>
                <c:pt idx="5">
                  <c:v>Criminal Justice Involvement</c:v>
                </c:pt>
              </c:strCache>
            </c:strRef>
          </c:cat>
          <c:val>
            <c:numRef>
              <c:f>Sheet1!$F$9:$F$14</c:f>
              <c:numCache>
                <c:formatCode>General</c:formatCode>
                <c:ptCount val="6"/>
                <c:pt idx="0">
                  <c:v>257</c:v>
                </c:pt>
                <c:pt idx="1">
                  <c:v>237</c:v>
                </c:pt>
                <c:pt idx="2">
                  <c:v>100</c:v>
                </c:pt>
                <c:pt idx="3">
                  <c:v>100</c:v>
                </c:pt>
                <c:pt idx="4">
                  <c:v>60</c:v>
                </c:pt>
                <c:pt idx="5">
                  <c:v>5</c:v>
                </c:pt>
              </c:numCache>
            </c:numRef>
          </c:val>
        </c:ser>
        <c:ser>
          <c:idx val="5"/>
          <c:order val="5"/>
          <c:tx>
            <c:strRef>
              <c:f>Sheet1!$G$8</c:f>
              <c:strCache>
                <c:ptCount val="1"/>
                <c:pt idx="0">
                  <c:v>FY 16/17 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Prior Treatment Episodes</c:v>
                </c:pt>
                <c:pt idx="1">
                  <c:v>Parent of a Child &gt;17</c:v>
                </c:pt>
                <c:pt idx="2">
                  <c:v>Child Living With Some Else (Court Order)</c:v>
                </c:pt>
                <c:pt idx="3">
                  <c:v>Parental Rights Terminated</c:v>
                </c:pt>
                <c:pt idx="4">
                  <c:v>Court Ordered</c:v>
                </c:pt>
                <c:pt idx="5">
                  <c:v>Criminal Justice Involvement</c:v>
                </c:pt>
              </c:strCache>
            </c:strRef>
          </c:cat>
          <c:val>
            <c:numRef>
              <c:f>Sheet1!$G$9:$G$14</c:f>
              <c:numCache>
                <c:formatCode>General</c:formatCode>
                <c:ptCount val="6"/>
                <c:pt idx="0">
                  <c:v>176</c:v>
                </c:pt>
                <c:pt idx="1">
                  <c:v>135</c:v>
                </c:pt>
                <c:pt idx="2">
                  <c:v>11</c:v>
                </c:pt>
                <c:pt idx="3">
                  <c:v>11</c:v>
                </c:pt>
                <c:pt idx="4">
                  <c:v>100</c:v>
                </c:pt>
                <c:pt idx="5">
                  <c:v>108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1988440"/>
        <c:axId val="171988832"/>
      </c:barChart>
      <c:catAx>
        <c:axId val="171988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8832"/>
        <c:crosses val="autoZero"/>
        <c:auto val="1"/>
        <c:lblAlgn val="ctr"/>
        <c:lblOffset val="100"/>
        <c:noMultiLvlLbl val="0"/>
      </c:catAx>
      <c:valAx>
        <c:axId val="171988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98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Mental Health  Issues</a:t>
            </a:r>
          </a:p>
          <a:p>
            <a:pPr>
              <a:defRPr sz="1800"/>
            </a:pPr>
            <a:r>
              <a:rPr lang="en-US" sz="1800"/>
              <a:t>FY 14/15 - FY 16/17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Sheet1!$A$17:$A$22</c:f>
              <c:strCache>
                <c:ptCount val="6"/>
                <c:pt idx="0">
                  <c:v>Mental Health Issues 30 Days Prior to Admission FY 14/15</c:v>
                </c:pt>
                <c:pt idx="1">
                  <c:v>Mental Health Issues 30 days Prior to Discharge FY 14/15</c:v>
                </c:pt>
                <c:pt idx="2">
                  <c:v>Mental Health Issues 30 Days Prior to Admission FY 15/16</c:v>
                </c:pt>
                <c:pt idx="3">
                  <c:v>Mental Health Issues 30 days Prior to Discharge FY 15/16</c:v>
                </c:pt>
                <c:pt idx="4">
                  <c:v>Mental Health Issues 30 Days Prior to Admission FY 16/17</c:v>
                </c:pt>
                <c:pt idx="5">
                  <c:v>Mental Health Issues 30 days Prior to Discharge FY 16/17</c:v>
                </c:pt>
              </c:strCache>
            </c:strRef>
          </c:cat>
          <c:val>
            <c:numRef>
              <c:f>Sheet1!$B$17:$B$22</c:f>
              <c:numCache>
                <c:formatCode>General</c:formatCode>
                <c:ptCount val="6"/>
                <c:pt idx="0">
                  <c:v>11</c:v>
                </c:pt>
                <c:pt idx="1">
                  <c:v>13</c:v>
                </c:pt>
                <c:pt idx="2">
                  <c:v>10</c:v>
                </c:pt>
                <c:pt idx="3">
                  <c:v>13</c:v>
                </c:pt>
                <c:pt idx="4">
                  <c:v>19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Sheet1!$A$17:$A$22</c:f>
              <c:strCache>
                <c:ptCount val="6"/>
                <c:pt idx="0">
                  <c:v>Mental Health Issues 30 Days Prior to Admission FY 14/15</c:v>
                </c:pt>
                <c:pt idx="1">
                  <c:v>Mental Health Issues 30 days Prior to Discharge FY 14/15</c:v>
                </c:pt>
                <c:pt idx="2">
                  <c:v>Mental Health Issues 30 Days Prior to Admission FY 15/16</c:v>
                </c:pt>
                <c:pt idx="3">
                  <c:v>Mental Health Issues 30 days Prior to Discharge FY 15/16</c:v>
                </c:pt>
                <c:pt idx="4">
                  <c:v>Mental Health Issues 30 Days Prior to Admission FY 16/17</c:v>
                </c:pt>
                <c:pt idx="5">
                  <c:v>Mental Health Issues 30 days Prior to Discharge FY 16/17</c:v>
                </c:pt>
              </c:strCache>
            </c:strRef>
          </c:cat>
          <c:val>
            <c:numRef>
              <c:f>Sheet1!$C$17:$C$22</c:f>
              <c:numCache>
                <c:formatCode>General</c:formatCode>
                <c:ptCount val="6"/>
                <c:pt idx="0">
                  <c:v>75</c:v>
                </c:pt>
                <c:pt idx="1">
                  <c:v>81</c:v>
                </c:pt>
                <c:pt idx="2">
                  <c:v>76</c:v>
                </c:pt>
                <c:pt idx="3">
                  <c:v>81</c:v>
                </c:pt>
                <c:pt idx="4">
                  <c:v>71</c:v>
                </c:pt>
                <c:pt idx="5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1989616"/>
        <c:axId val="171990008"/>
      </c:barChart>
      <c:catAx>
        <c:axId val="1719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90008"/>
        <c:crosses val="autoZero"/>
        <c:auto val="1"/>
        <c:lblAlgn val="ctr"/>
        <c:lblOffset val="100"/>
        <c:noMultiLvlLbl val="0"/>
      </c:catAx>
      <c:valAx>
        <c:axId val="17199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>
                <a:effectLst/>
              </a:rPr>
              <a:t>Used Social Supports 30 Days Before Admission and Discharge</a:t>
            </a:r>
            <a:r>
              <a:rPr lang="en-US" sz="1600" b="0" i="0" u="none" strike="noStrike" baseline="0"/>
              <a:t> 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Sheet1!$A$27:$A$32</c:f>
              <c:strCache>
                <c:ptCount val="6"/>
                <c:pt idx="0">
                  <c:v>Admission FY 14/15</c:v>
                </c:pt>
                <c:pt idx="1">
                  <c:v>Discharge FY 14/15</c:v>
                </c:pt>
                <c:pt idx="2">
                  <c:v>Admission FY 15/16</c:v>
                </c:pt>
                <c:pt idx="3">
                  <c:v>Discharge FY 15/16</c:v>
                </c:pt>
                <c:pt idx="4">
                  <c:v>Admission  FY 16/17</c:v>
                </c:pt>
                <c:pt idx="5">
                  <c:v>Discharge FY 16/17</c:v>
                </c:pt>
              </c:strCache>
            </c:strRef>
          </c:cat>
          <c:val>
            <c:numRef>
              <c:f>Sheet1!$B$27:$B$32</c:f>
              <c:numCache>
                <c:formatCode>General</c:formatCode>
                <c:ptCount val="6"/>
                <c:pt idx="0">
                  <c:v>46</c:v>
                </c:pt>
                <c:pt idx="1">
                  <c:v>82</c:v>
                </c:pt>
                <c:pt idx="2">
                  <c:v>45</c:v>
                </c:pt>
                <c:pt idx="3">
                  <c:v>77</c:v>
                </c:pt>
                <c:pt idx="4">
                  <c:v>34</c:v>
                </c:pt>
                <c:pt idx="5">
                  <c:v>81</c:v>
                </c:pt>
              </c:numCache>
            </c:numRef>
          </c:val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Sheet1!$A$27:$A$32</c:f>
              <c:strCache>
                <c:ptCount val="6"/>
                <c:pt idx="0">
                  <c:v>Admission FY 14/15</c:v>
                </c:pt>
                <c:pt idx="1">
                  <c:v>Discharge FY 14/15</c:v>
                </c:pt>
                <c:pt idx="2">
                  <c:v>Admission FY 15/16</c:v>
                </c:pt>
                <c:pt idx="3">
                  <c:v>Discharge FY 15/16</c:v>
                </c:pt>
                <c:pt idx="4">
                  <c:v>Admission  FY 16/17</c:v>
                </c:pt>
                <c:pt idx="5">
                  <c:v>Discharge FY 16/17</c:v>
                </c:pt>
              </c:strCache>
            </c:strRef>
          </c:cat>
          <c:val>
            <c:numRef>
              <c:f>Sheet1!$C$27:$C$32</c:f>
              <c:numCache>
                <c:formatCode>General</c:formatCode>
                <c:ptCount val="6"/>
                <c:pt idx="0">
                  <c:v>75</c:v>
                </c:pt>
                <c:pt idx="1">
                  <c:v>12</c:v>
                </c:pt>
                <c:pt idx="2">
                  <c:v>53</c:v>
                </c:pt>
                <c:pt idx="3">
                  <c:v>21</c:v>
                </c:pt>
                <c:pt idx="4">
                  <c:v>72</c:v>
                </c:pt>
                <c:pt idx="5">
                  <c:v>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990792"/>
        <c:axId val="171991184"/>
      </c:barChart>
      <c:catAx>
        <c:axId val="17199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91184"/>
        <c:crosses val="autoZero"/>
        <c:auto val="1"/>
        <c:lblAlgn val="ctr"/>
        <c:lblOffset val="100"/>
        <c:noMultiLvlLbl val="0"/>
      </c:catAx>
      <c:valAx>
        <c:axId val="17199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9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en-US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Stay in Treatment </a:t>
            </a:r>
            <a:endParaRPr lang="en-US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</a:t>
            </a:r>
            <a:r>
              <a:rPr lang="en-US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- 14/15 - 16/17</a:t>
            </a:r>
            <a:endParaRPr lang="en-US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Length of Stay  FY 14/15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Sheet1!$A$35:$A$42</c:f>
              <c:strCache>
                <c:ptCount val="8"/>
                <c:pt idx="0">
                  <c:v>7 days or less</c:v>
                </c:pt>
                <c:pt idx="1">
                  <c:v>8 - 29 days</c:v>
                </c:pt>
                <c:pt idx="2">
                  <c:v>30 - 59 days</c:v>
                </c:pt>
                <c:pt idx="3">
                  <c:v>60-89 day</c:v>
                </c:pt>
                <c:pt idx="4">
                  <c:v>90- 119 days</c:v>
                </c:pt>
                <c:pt idx="5">
                  <c:v>120 - 179 days</c:v>
                </c:pt>
                <c:pt idx="6">
                  <c:v>180- 364 days</c:v>
                </c:pt>
                <c:pt idx="7">
                  <c:v>365 days +</c:v>
                </c:pt>
              </c:strCache>
            </c:strRef>
          </c:cat>
          <c:val>
            <c:numRef>
              <c:f>Sheet1!$B$35:$B$42</c:f>
              <c:numCache>
                <c:formatCode>General</c:formatCode>
                <c:ptCount val="8"/>
                <c:pt idx="0">
                  <c:v>84</c:v>
                </c:pt>
                <c:pt idx="1">
                  <c:v>74</c:v>
                </c:pt>
                <c:pt idx="2">
                  <c:v>53</c:v>
                </c:pt>
                <c:pt idx="3">
                  <c:v>40</c:v>
                </c:pt>
                <c:pt idx="4">
                  <c:v>29</c:v>
                </c:pt>
                <c:pt idx="5">
                  <c:v>55</c:v>
                </c:pt>
                <c:pt idx="6">
                  <c:v>180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Sheet1!$C$34</c:f>
              <c:strCache>
                <c:ptCount val="1"/>
                <c:pt idx="0">
                  <c:v>Length of Stay  FY 15/16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Sheet1!$A$35:$A$42</c:f>
              <c:strCache>
                <c:ptCount val="8"/>
                <c:pt idx="0">
                  <c:v>7 days or less</c:v>
                </c:pt>
                <c:pt idx="1">
                  <c:v>8 - 29 days</c:v>
                </c:pt>
                <c:pt idx="2">
                  <c:v>30 - 59 days</c:v>
                </c:pt>
                <c:pt idx="3">
                  <c:v>60-89 day</c:v>
                </c:pt>
                <c:pt idx="4">
                  <c:v>90- 119 days</c:v>
                </c:pt>
                <c:pt idx="5">
                  <c:v>120 - 179 days</c:v>
                </c:pt>
                <c:pt idx="6">
                  <c:v>180- 364 days</c:v>
                </c:pt>
                <c:pt idx="7">
                  <c:v>365 days +</c:v>
                </c:pt>
              </c:strCache>
            </c:strRef>
          </c:cat>
          <c:val>
            <c:numRef>
              <c:f>Sheet1!$C$35:$C$42</c:f>
              <c:numCache>
                <c:formatCode>General</c:formatCode>
                <c:ptCount val="8"/>
                <c:pt idx="0">
                  <c:v>110</c:v>
                </c:pt>
                <c:pt idx="1">
                  <c:v>79</c:v>
                </c:pt>
                <c:pt idx="2">
                  <c:v>75</c:v>
                </c:pt>
                <c:pt idx="3">
                  <c:v>89</c:v>
                </c:pt>
                <c:pt idx="4">
                  <c:v>25</c:v>
                </c:pt>
                <c:pt idx="5">
                  <c:v>43</c:v>
                </c:pt>
                <c:pt idx="6">
                  <c:v>364</c:v>
                </c:pt>
                <c:pt idx="7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Sheet1!$D$34</c:f>
              <c:strCache>
                <c:ptCount val="1"/>
                <c:pt idx="0">
                  <c:v>Length of Stay  FY 16/17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Sheet1!$A$35:$A$42</c:f>
              <c:strCache>
                <c:ptCount val="8"/>
                <c:pt idx="0">
                  <c:v>7 days or less</c:v>
                </c:pt>
                <c:pt idx="1">
                  <c:v>8 - 29 days</c:v>
                </c:pt>
                <c:pt idx="2">
                  <c:v>30 - 59 days</c:v>
                </c:pt>
                <c:pt idx="3">
                  <c:v>60-89 day</c:v>
                </c:pt>
                <c:pt idx="4">
                  <c:v>90- 119 days</c:v>
                </c:pt>
                <c:pt idx="5">
                  <c:v>120 - 179 days</c:v>
                </c:pt>
                <c:pt idx="6">
                  <c:v>180- 364 days</c:v>
                </c:pt>
                <c:pt idx="7">
                  <c:v>365 days +</c:v>
                </c:pt>
              </c:strCache>
            </c:strRef>
          </c:cat>
          <c:val>
            <c:numRef>
              <c:f>Sheet1!$D$35:$D$42</c:f>
              <c:numCache>
                <c:formatCode>General</c:formatCode>
                <c:ptCount val="8"/>
                <c:pt idx="0">
                  <c:v>74</c:v>
                </c:pt>
                <c:pt idx="1">
                  <c:v>89</c:v>
                </c:pt>
                <c:pt idx="2">
                  <c:v>56</c:v>
                </c:pt>
                <c:pt idx="3">
                  <c:v>36</c:v>
                </c:pt>
                <c:pt idx="4">
                  <c:v>33</c:v>
                </c:pt>
                <c:pt idx="5">
                  <c:v>35</c:v>
                </c:pt>
                <c:pt idx="6">
                  <c:v>99</c:v>
                </c:pt>
                <c:pt idx="7">
                  <c:v>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991968"/>
        <c:axId val="171992360"/>
      </c:barChart>
      <c:catAx>
        <c:axId val="17199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92360"/>
        <c:crosses val="autoZero"/>
        <c:auto val="1"/>
        <c:lblAlgn val="ctr"/>
        <c:lblOffset val="100"/>
        <c:noMultiLvlLbl val="0"/>
      </c:catAx>
      <c:valAx>
        <c:axId val="171992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9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Completion Rates FY 14/15 - FY 16/17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Sheet1!$A$46</c:f>
              <c:strCache>
                <c:ptCount val="1"/>
                <c:pt idx="0">
                  <c:v>Completed 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Sheet1!$B$45:$D$45</c:f>
              <c:strCache>
                <c:ptCount val="3"/>
                <c:pt idx="0">
                  <c:v>Discharge Status 14/15</c:v>
                </c:pt>
                <c:pt idx="1">
                  <c:v>Discharge Status 15/16</c:v>
                </c:pt>
                <c:pt idx="2">
                  <c:v>Discharge Status 16/17</c:v>
                </c:pt>
              </c:strCache>
            </c:strRef>
          </c:cat>
          <c:val>
            <c:numRef>
              <c:f>Sheet1!$B$46:$D$46</c:f>
              <c:numCache>
                <c:formatCode>General</c:formatCode>
                <c:ptCount val="3"/>
                <c:pt idx="0">
                  <c:v>89</c:v>
                </c:pt>
                <c:pt idx="1">
                  <c:v>92</c:v>
                </c:pt>
                <c:pt idx="2">
                  <c:v>87</c:v>
                </c:pt>
              </c:numCache>
            </c:numRef>
          </c:val>
        </c:ser>
        <c:ser>
          <c:idx val="1"/>
          <c:order val="1"/>
          <c:tx>
            <c:strRef>
              <c:f>Sheet1!$A$47</c:f>
              <c:strCache>
                <c:ptCount val="1"/>
                <c:pt idx="0">
                  <c:v>Did Not Complete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Sheet1!$B$45:$D$45</c:f>
              <c:strCache>
                <c:ptCount val="3"/>
                <c:pt idx="0">
                  <c:v>Discharge Status 14/15</c:v>
                </c:pt>
                <c:pt idx="1">
                  <c:v>Discharge Status 15/16</c:v>
                </c:pt>
                <c:pt idx="2">
                  <c:v>Discharge Status 16/17</c:v>
                </c:pt>
              </c:strCache>
            </c:strRef>
          </c:cat>
          <c:val>
            <c:numRef>
              <c:f>Sheet1!$B$47:$D$47</c:f>
              <c:numCache>
                <c:formatCode>General</c:formatCode>
                <c:ptCount val="3"/>
                <c:pt idx="0">
                  <c:v>6</c:v>
                </c:pt>
                <c:pt idx="1">
                  <c:v>17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Sheet1!$A$48</c:f>
              <c:strCache>
                <c:ptCount val="1"/>
                <c:pt idx="0">
                  <c:v>Administrative Discharge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Sheet1!$B$45:$D$45</c:f>
              <c:strCache>
                <c:ptCount val="3"/>
                <c:pt idx="0">
                  <c:v>Discharge Status 14/15</c:v>
                </c:pt>
                <c:pt idx="1">
                  <c:v>Discharge Status 15/16</c:v>
                </c:pt>
                <c:pt idx="2">
                  <c:v>Discharge Status 16/17</c:v>
                </c:pt>
              </c:strCache>
            </c:strRef>
          </c:cat>
          <c:val>
            <c:numRef>
              <c:f>Sheet1!$B$48:$D$48</c:f>
              <c:numCache>
                <c:formatCode>General</c:formatCode>
                <c:ptCount val="3"/>
                <c:pt idx="0">
                  <c:v>388</c:v>
                </c:pt>
                <c:pt idx="1">
                  <c:v>405</c:v>
                </c:pt>
                <c:pt idx="2">
                  <c:v>329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1993144"/>
        <c:axId val="172522304"/>
      </c:barChart>
      <c:catAx>
        <c:axId val="17199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2304"/>
        <c:crosses val="autoZero"/>
        <c:auto val="1"/>
        <c:lblAlgn val="ctr"/>
        <c:lblOffset val="100"/>
        <c:noMultiLvlLbl val="0"/>
      </c:catAx>
      <c:valAx>
        <c:axId val="17252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9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="1" i="0" u="none" strike="noStrike" cap="all" normalizeH="0" baseline="0" dirty="0">
                <a:effectLst/>
              </a:rPr>
              <a:t>Service by Strategy </a:t>
            </a:r>
            <a:endParaRPr lang="en-US" sz="24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Prevention!$B$2</c:f>
              <c:strCache>
                <c:ptCount val="1"/>
                <c:pt idx="0">
                  <c:v>FY 12/13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Prevention!$A$3:$A$8</c:f>
              <c:strCache>
                <c:ptCount val="6"/>
                <c:pt idx="0">
                  <c:v>Information Dissemination</c:v>
                </c:pt>
                <c:pt idx="1">
                  <c:v>Education</c:v>
                </c:pt>
                <c:pt idx="2">
                  <c:v>Problem Identification and Referral</c:v>
                </c:pt>
                <c:pt idx="3">
                  <c:v>Alternatives</c:v>
                </c:pt>
                <c:pt idx="4">
                  <c:v>Community Based Process</c:v>
                </c:pt>
                <c:pt idx="5">
                  <c:v>Environmental</c:v>
                </c:pt>
              </c:strCache>
            </c:strRef>
          </c:cat>
          <c:val>
            <c:numRef>
              <c:f>Prevention!$B$3:$B$8</c:f>
              <c:numCache>
                <c:formatCode>General</c:formatCode>
                <c:ptCount val="6"/>
                <c:pt idx="0">
                  <c:v>65</c:v>
                </c:pt>
                <c:pt idx="1">
                  <c:v>269</c:v>
                </c:pt>
                <c:pt idx="2">
                  <c:v>46</c:v>
                </c:pt>
                <c:pt idx="3">
                  <c:v>2</c:v>
                </c:pt>
                <c:pt idx="4">
                  <c:v>30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Prevention!$C$2</c:f>
              <c:strCache>
                <c:ptCount val="1"/>
                <c:pt idx="0">
                  <c:v>FY 13/14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Prevention!$A$3:$A$8</c:f>
              <c:strCache>
                <c:ptCount val="6"/>
                <c:pt idx="0">
                  <c:v>Information Dissemination</c:v>
                </c:pt>
                <c:pt idx="1">
                  <c:v>Education</c:v>
                </c:pt>
                <c:pt idx="2">
                  <c:v>Problem Identification and Referral</c:v>
                </c:pt>
                <c:pt idx="3">
                  <c:v>Alternatives</c:v>
                </c:pt>
                <c:pt idx="4">
                  <c:v>Community Based Process</c:v>
                </c:pt>
                <c:pt idx="5">
                  <c:v>Environmental</c:v>
                </c:pt>
              </c:strCache>
            </c:strRef>
          </c:cat>
          <c:val>
            <c:numRef>
              <c:f>Prevention!$C$3:$C$8</c:f>
              <c:numCache>
                <c:formatCode>General</c:formatCode>
                <c:ptCount val="6"/>
                <c:pt idx="0">
                  <c:v>66</c:v>
                </c:pt>
                <c:pt idx="1">
                  <c:v>221</c:v>
                </c:pt>
                <c:pt idx="2">
                  <c:v>0</c:v>
                </c:pt>
                <c:pt idx="3">
                  <c:v>2</c:v>
                </c:pt>
                <c:pt idx="4">
                  <c:v>39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Prevention!$D$2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Prevention!$A$3:$A$8</c:f>
              <c:strCache>
                <c:ptCount val="6"/>
                <c:pt idx="0">
                  <c:v>Information Dissemination</c:v>
                </c:pt>
                <c:pt idx="1">
                  <c:v>Education</c:v>
                </c:pt>
                <c:pt idx="2">
                  <c:v>Problem Identification and Referral</c:v>
                </c:pt>
                <c:pt idx="3">
                  <c:v>Alternatives</c:v>
                </c:pt>
                <c:pt idx="4">
                  <c:v>Community Based Process</c:v>
                </c:pt>
                <c:pt idx="5">
                  <c:v>Environmental</c:v>
                </c:pt>
              </c:strCache>
            </c:strRef>
          </c:cat>
          <c:val>
            <c:numRef>
              <c:f>Prevention!$D$3:$D$8</c:f>
              <c:numCache>
                <c:formatCode>General</c:formatCode>
                <c:ptCount val="6"/>
                <c:pt idx="0">
                  <c:v>88</c:v>
                </c:pt>
                <c:pt idx="1">
                  <c:v>29</c:v>
                </c:pt>
                <c:pt idx="2">
                  <c:v>0</c:v>
                </c:pt>
                <c:pt idx="3">
                  <c:v>0</c:v>
                </c:pt>
                <c:pt idx="4">
                  <c:v>54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Prevention!$E$2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Prevention!$A$3:$A$8</c:f>
              <c:strCache>
                <c:ptCount val="6"/>
                <c:pt idx="0">
                  <c:v>Information Dissemination</c:v>
                </c:pt>
                <c:pt idx="1">
                  <c:v>Education</c:v>
                </c:pt>
                <c:pt idx="2">
                  <c:v>Problem Identification and Referral</c:v>
                </c:pt>
                <c:pt idx="3">
                  <c:v>Alternatives</c:v>
                </c:pt>
                <c:pt idx="4">
                  <c:v>Community Based Process</c:v>
                </c:pt>
                <c:pt idx="5">
                  <c:v>Environmental</c:v>
                </c:pt>
              </c:strCache>
            </c:strRef>
          </c:cat>
          <c:val>
            <c:numRef>
              <c:f>Prevention!$E$3:$E$8</c:f>
              <c:numCache>
                <c:formatCode>General</c:formatCode>
                <c:ptCount val="6"/>
                <c:pt idx="0">
                  <c:v>76</c:v>
                </c:pt>
                <c:pt idx="1">
                  <c:v>77</c:v>
                </c:pt>
                <c:pt idx="2">
                  <c:v>34</c:v>
                </c:pt>
                <c:pt idx="3">
                  <c:v>0</c:v>
                </c:pt>
                <c:pt idx="4">
                  <c:v>69</c:v>
                </c:pt>
                <c:pt idx="5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2523088"/>
        <c:axId val="172523480"/>
      </c:barChart>
      <c:catAx>
        <c:axId val="17252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72523480"/>
        <c:crosses val="autoZero"/>
        <c:auto val="1"/>
        <c:lblAlgn val="ctr"/>
        <c:lblOffset val="100"/>
        <c:noMultiLvlLbl val="0"/>
      </c:catAx>
      <c:valAx>
        <c:axId val="172523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52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Groups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Prevention!$A$11</c:f>
              <c:strCache>
                <c:ptCount val="1"/>
                <c:pt idx="0">
                  <c:v>0-14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Prevention!$B$10:$E$10</c:f>
              <c:strCache>
                <c:ptCount val="4"/>
                <c:pt idx="0">
                  <c:v>FY 12/13</c:v>
                </c:pt>
                <c:pt idx="1">
                  <c:v>FY 13/14</c:v>
                </c:pt>
                <c:pt idx="2">
                  <c:v>FY 14/15</c:v>
                </c:pt>
                <c:pt idx="3">
                  <c:v>FY 15/16</c:v>
                </c:pt>
              </c:strCache>
            </c:strRef>
          </c:cat>
          <c:val>
            <c:numRef>
              <c:f>Prevention!$B$11:$E$11</c:f>
              <c:numCache>
                <c:formatCode>General</c:formatCode>
                <c:ptCount val="4"/>
                <c:pt idx="0">
                  <c:v>79</c:v>
                </c:pt>
                <c:pt idx="1">
                  <c:v>73</c:v>
                </c:pt>
                <c:pt idx="2">
                  <c:v>3</c:v>
                </c:pt>
                <c:pt idx="3">
                  <c:v>33</c:v>
                </c:pt>
              </c:numCache>
            </c:numRef>
          </c:val>
        </c:ser>
        <c:ser>
          <c:idx val="1"/>
          <c:order val="1"/>
          <c:tx>
            <c:strRef>
              <c:f>Prevention!$A$12</c:f>
              <c:strCache>
                <c:ptCount val="1"/>
                <c:pt idx="0">
                  <c:v>15-25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Prevention!$B$10:$E$10</c:f>
              <c:strCache>
                <c:ptCount val="4"/>
                <c:pt idx="0">
                  <c:v>FY 12/13</c:v>
                </c:pt>
                <c:pt idx="1">
                  <c:v>FY 13/14</c:v>
                </c:pt>
                <c:pt idx="2">
                  <c:v>FY 14/15</c:v>
                </c:pt>
                <c:pt idx="3">
                  <c:v>FY 15/16</c:v>
                </c:pt>
              </c:strCache>
            </c:strRef>
          </c:cat>
          <c:val>
            <c:numRef>
              <c:f>Prevention!$B$12:$E$12</c:f>
              <c:numCache>
                <c:formatCode>General</c:formatCode>
                <c:ptCount val="4"/>
                <c:pt idx="0">
                  <c:v>372</c:v>
                </c:pt>
                <c:pt idx="1">
                  <c:v>190</c:v>
                </c:pt>
                <c:pt idx="2">
                  <c:v>15</c:v>
                </c:pt>
                <c:pt idx="3">
                  <c:v>143</c:v>
                </c:pt>
              </c:numCache>
            </c:numRef>
          </c:val>
        </c:ser>
        <c:ser>
          <c:idx val="2"/>
          <c:order val="2"/>
          <c:tx>
            <c:strRef>
              <c:f>Prevention!$A$13</c:f>
              <c:strCache>
                <c:ptCount val="1"/>
                <c:pt idx="0">
                  <c:v>26-64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Prevention!$B$10:$E$10</c:f>
              <c:strCache>
                <c:ptCount val="4"/>
                <c:pt idx="0">
                  <c:v>FY 12/13</c:v>
                </c:pt>
                <c:pt idx="1">
                  <c:v>FY 13/14</c:v>
                </c:pt>
                <c:pt idx="2">
                  <c:v>FY 14/15</c:v>
                </c:pt>
                <c:pt idx="3">
                  <c:v>FY 15/16</c:v>
                </c:pt>
              </c:strCache>
            </c:strRef>
          </c:cat>
          <c:val>
            <c:numRef>
              <c:f>Prevention!$B$13:$E$13</c:f>
              <c:numCache>
                <c:formatCode>General</c:formatCode>
                <c:ptCount val="4"/>
                <c:pt idx="0">
                  <c:v>15</c:v>
                </c:pt>
                <c:pt idx="1">
                  <c:v>16</c:v>
                </c:pt>
                <c:pt idx="2">
                  <c:v>0</c:v>
                </c:pt>
                <c:pt idx="3">
                  <c:v>64</c:v>
                </c:pt>
              </c:numCache>
            </c:numRef>
          </c:val>
        </c:ser>
        <c:ser>
          <c:idx val="3"/>
          <c:order val="3"/>
          <c:tx>
            <c:strRef>
              <c:f>Prevention!$A$14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Prevention!$B$10:$E$10</c:f>
              <c:strCache>
                <c:ptCount val="4"/>
                <c:pt idx="0">
                  <c:v>FY 12/13</c:v>
                </c:pt>
                <c:pt idx="1">
                  <c:v>FY 13/14</c:v>
                </c:pt>
                <c:pt idx="2">
                  <c:v>FY 14/15</c:v>
                </c:pt>
                <c:pt idx="3">
                  <c:v>FY 15/16</c:v>
                </c:pt>
              </c:strCache>
            </c:strRef>
          </c:cat>
          <c:val>
            <c:numRef>
              <c:f>Prevention!$B$14:$E$14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2524264"/>
        <c:axId val="172524656"/>
      </c:barChart>
      <c:catAx>
        <c:axId val="172524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4656"/>
        <c:crosses val="autoZero"/>
        <c:auto val="1"/>
        <c:lblAlgn val="ctr"/>
        <c:lblOffset val="100"/>
        <c:noMultiLvlLbl val="0"/>
      </c:catAx>
      <c:valAx>
        <c:axId val="172524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52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Crisis Response Sites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County Behavioral Health</c:v>
                </c:pt>
                <c:pt idx="1">
                  <c:v>CRMC</c:v>
                </c:pt>
                <c:pt idx="2">
                  <c:v>Valley Childrens Hospital</c:v>
                </c:pt>
                <c:pt idx="3">
                  <c:v>Jail</c:v>
                </c:pt>
                <c:pt idx="4">
                  <c:v>Juvenile Hall</c:v>
                </c:pt>
                <c:pt idx="5">
                  <c:v>Madera Community Hospital</c:v>
                </c:pt>
                <c:pt idx="6">
                  <c:v>SAMC</c:v>
                </c:pt>
                <c:pt idx="7">
                  <c:v>Telephone Call</c:v>
                </c:pt>
                <c:pt idx="8">
                  <c:v>Family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84</c:v>
                </c:pt>
                <c:pt idx="1">
                  <c:v>1</c:v>
                </c:pt>
                <c:pt idx="2">
                  <c:v>514</c:v>
                </c:pt>
                <c:pt idx="3">
                  <c:v>263</c:v>
                </c:pt>
                <c:pt idx="4">
                  <c:v>2</c:v>
                </c:pt>
                <c:pt idx="5" formatCode="#,##0">
                  <c:v>2442</c:v>
                </c:pt>
                <c:pt idx="6">
                  <c:v>1</c:v>
                </c:pt>
                <c:pt idx="7">
                  <c:v>13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11447600"/>
        <c:axId val="211447208"/>
        <c:axId val="0"/>
      </c:bar3DChart>
      <c:catAx>
        <c:axId val="21144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47208"/>
        <c:crosses val="autoZero"/>
        <c:auto val="1"/>
        <c:lblAlgn val="ctr"/>
        <c:lblOffset val="100"/>
        <c:noMultiLvlLbl val="0"/>
      </c:catAx>
      <c:valAx>
        <c:axId val="21144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4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Prevention!$A$18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Prevention!$B$17:$E$17</c:f>
              <c:strCache>
                <c:ptCount val="4"/>
                <c:pt idx="0">
                  <c:v>FY 12/13</c:v>
                </c:pt>
                <c:pt idx="1">
                  <c:v>FY 13/14</c:v>
                </c:pt>
                <c:pt idx="2">
                  <c:v>FY 14/15</c:v>
                </c:pt>
                <c:pt idx="3">
                  <c:v>FY 15/16</c:v>
                </c:pt>
              </c:strCache>
            </c:strRef>
          </c:cat>
          <c:val>
            <c:numRef>
              <c:f>Prevention!$B$18:$E$18</c:f>
              <c:numCache>
                <c:formatCode>General</c:formatCode>
                <c:ptCount val="4"/>
                <c:pt idx="0">
                  <c:v>375</c:v>
                </c:pt>
                <c:pt idx="1">
                  <c:v>197</c:v>
                </c:pt>
                <c:pt idx="2">
                  <c:v>27</c:v>
                </c:pt>
                <c:pt idx="3">
                  <c:v>138</c:v>
                </c:pt>
              </c:numCache>
            </c:numRef>
          </c:val>
        </c:ser>
        <c:ser>
          <c:idx val="1"/>
          <c:order val="1"/>
          <c:tx>
            <c:strRef>
              <c:f>Prevention!$A$19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Prevention!$B$17:$E$17</c:f>
              <c:strCache>
                <c:ptCount val="4"/>
                <c:pt idx="0">
                  <c:v>FY 12/13</c:v>
                </c:pt>
                <c:pt idx="1">
                  <c:v>FY 13/14</c:v>
                </c:pt>
                <c:pt idx="2">
                  <c:v>FY 14/15</c:v>
                </c:pt>
                <c:pt idx="3">
                  <c:v>FY 15/16</c:v>
                </c:pt>
              </c:strCache>
            </c:strRef>
          </c:cat>
          <c:val>
            <c:numRef>
              <c:f>Prevention!$B$19:$E$19</c:f>
              <c:numCache>
                <c:formatCode>General</c:formatCode>
                <c:ptCount val="4"/>
                <c:pt idx="0">
                  <c:v>197</c:v>
                </c:pt>
                <c:pt idx="1">
                  <c:v>82</c:v>
                </c:pt>
                <c:pt idx="2">
                  <c:v>1</c:v>
                </c:pt>
                <c:pt idx="3">
                  <c:v>102</c:v>
                </c:pt>
              </c:numCache>
            </c:numRef>
          </c:val>
        </c:ser>
        <c:ser>
          <c:idx val="2"/>
          <c:order val="2"/>
          <c:tx>
            <c:strRef>
              <c:f>Prevention!$A$20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Prevention!$B$17:$E$17</c:f>
              <c:strCache>
                <c:ptCount val="4"/>
                <c:pt idx="0">
                  <c:v>FY 12/13</c:v>
                </c:pt>
                <c:pt idx="1">
                  <c:v>FY 13/14</c:v>
                </c:pt>
                <c:pt idx="2">
                  <c:v>FY 14/15</c:v>
                </c:pt>
                <c:pt idx="3">
                  <c:v>FY 15/16</c:v>
                </c:pt>
              </c:strCache>
            </c:strRef>
          </c:cat>
          <c:val>
            <c:numRef>
              <c:f>Prevention!$B$20:$E$20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2525440"/>
        <c:axId val="172525832"/>
      </c:barChart>
      <c:catAx>
        <c:axId val="17252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5832"/>
        <c:crosses val="autoZero"/>
        <c:auto val="1"/>
        <c:lblAlgn val="ctr"/>
        <c:lblOffset val="100"/>
        <c:noMultiLvlLbl val="0"/>
      </c:catAx>
      <c:valAx>
        <c:axId val="172525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52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Race/Ethnicity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Prevention!$B$22</c:f>
              <c:strCache>
                <c:ptCount val="1"/>
                <c:pt idx="0">
                  <c:v>FY 12/13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Prevention!$A$23:$A$30</c:f>
              <c:strCache>
                <c:ptCount val="8"/>
                <c:pt idx="0">
                  <c:v>White/Not Hispanic</c:v>
                </c:pt>
                <c:pt idx="1">
                  <c:v>Asian/Asian American</c:v>
                </c:pt>
                <c:pt idx="2">
                  <c:v>Hispanic/Latino</c:v>
                </c:pt>
                <c:pt idx="3">
                  <c:v>Native Am or Alaska Native</c:v>
                </c:pt>
                <c:pt idx="4">
                  <c:v>African American</c:v>
                </c:pt>
                <c:pt idx="5">
                  <c:v>Mutliracial/Ethnic</c:v>
                </c:pt>
                <c:pt idx="6">
                  <c:v>Native Hawaiian or OPI</c:v>
                </c:pt>
                <c:pt idx="7">
                  <c:v>Other</c:v>
                </c:pt>
              </c:strCache>
            </c:strRef>
          </c:cat>
          <c:val>
            <c:numRef>
              <c:f>Prevention!$B$23:$B$30</c:f>
              <c:numCache>
                <c:formatCode>General</c:formatCode>
                <c:ptCount val="8"/>
                <c:pt idx="0">
                  <c:v>45</c:v>
                </c:pt>
                <c:pt idx="1">
                  <c:v>0</c:v>
                </c:pt>
                <c:pt idx="2">
                  <c:v>395</c:v>
                </c:pt>
                <c:pt idx="3">
                  <c:v>0</c:v>
                </c:pt>
                <c:pt idx="4">
                  <c:v>17</c:v>
                </c:pt>
                <c:pt idx="5">
                  <c:v>8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Prevention!$C$22</c:f>
              <c:strCache>
                <c:ptCount val="1"/>
                <c:pt idx="0">
                  <c:v>FY 13/14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Prevention!$A$23:$A$30</c:f>
              <c:strCache>
                <c:ptCount val="8"/>
                <c:pt idx="0">
                  <c:v>White/Not Hispanic</c:v>
                </c:pt>
                <c:pt idx="1">
                  <c:v>Asian/Asian American</c:v>
                </c:pt>
                <c:pt idx="2">
                  <c:v>Hispanic/Latino</c:v>
                </c:pt>
                <c:pt idx="3">
                  <c:v>Native Am or Alaska Native</c:v>
                </c:pt>
                <c:pt idx="4">
                  <c:v>African American</c:v>
                </c:pt>
                <c:pt idx="5">
                  <c:v>Mutliracial/Ethnic</c:v>
                </c:pt>
                <c:pt idx="6">
                  <c:v>Native Hawaiian or OPI</c:v>
                </c:pt>
                <c:pt idx="7">
                  <c:v>Other</c:v>
                </c:pt>
              </c:strCache>
            </c:strRef>
          </c:cat>
          <c:val>
            <c:numRef>
              <c:f>Prevention!$C$23:$C$30</c:f>
              <c:numCache>
                <c:formatCode>General</c:formatCode>
                <c:ptCount val="8"/>
                <c:pt idx="0">
                  <c:v>47</c:v>
                </c:pt>
                <c:pt idx="1">
                  <c:v>0</c:v>
                </c:pt>
                <c:pt idx="2">
                  <c:v>219</c:v>
                </c:pt>
                <c:pt idx="3">
                  <c:v>0</c:v>
                </c:pt>
                <c:pt idx="4">
                  <c:v>7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Prevention!$D$22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Prevention!$A$23:$A$30</c:f>
              <c:strCache>
                <c:ptCount val="8"/>
                <c:pt idx="0">
                  <c:v>White/Not Hispanic</c:v>
                </c:pt>
                <c:pt idx="1">
                  <c:v>Asian/Asian American</c:v>
                </c:pt>
                <c:pt idx="2">
                  <c:v>Hispanic/Latino</c:v>
                </c:pt>
                <c:pt idx="3">
                  <c:v>Native Am or Alaska Native</c:v>
                </c:pt>
                <c:pt idx="4">
                  <c:v>African American</c:v>
                </c:pt>
                <c:pt idx="5">
                  <c:v>Mutliracial/Ethnic</c:v>
                </c:pt>
                <c:pt idx="6">
                  <c:v>Native Hawaiian or OPI</c:v>
                </c:pt>
                <c:pt idx="7">
                  <c:v>Other</c:v>
                </c:pt>
              </c:strCache>
            </c:strRef>
          </c:cat>
          <c:val>
            <c:numRef>
              <c:f>Prevention!$D$23:$D$30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23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Prevention!$E$22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Prevention!$A$23:$A$30</c:f>
              <c:strCache>
                <c:ptCount val="8"/>
                <c:pt idx="0">
                  <c:v>White/Not Hispanic</c:v>
                </c:pt>
                <c:pt idx="1">
                  <c:v>Asian/Asian American</c:v>
                </c:pt>
                <c:pt idx="2">
                  <c:v>Hispanic/Latino</c:v>
                </c:pt>
                <c:pt idx="3">
                  <c:v>Native Am or Alaska Native</c:v>
                </c:pt>
                <c:pt idx="4">
                  <c:v>African American</c:v>
                </c:pt>
                <c:pt idx="5">
                  <c:v>Mutliracial/Ethnic</c:v>
                </c:pt>
                <c:pt idx="6">
                  <c:v>Native Hawaiian or OPI</c:v>
                </c:pt>
                <c:pt idx="7">
                  <c:v>Other</c:v>
                </c:pt>
              </c:strCache>
            </c:strRef>
          </c:cat>
          <c:val>
            <c:numRef>
              <c:f>Prevention!$E$23:$E$30</c:f>
              <c:numCache>
                <c:formatCode>General</c:formatCode>
                <c:ptCount val="8"/>
                <c:pt idx="0">
                  <c:v>71</c:v>
                </c:pt>
                <c:pt idx="1">
                  <c:v>3</c:v>
                </c:pt>
                <c:pt idx="2">
                  <c:v>137</c:v>
                </c:pt>
                <c:pt idx="3">
                  <c:v>8</c:v>
                </c:pt>
                <c:pt idx="4">
                  <c:v>15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2526616"/>
        <c:axId val="172527008"/>
      </c:barChart>
      <c:catAx>
        <c:axId val="172526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7008"/>
        <c:crosses val="autoZero"/>
        <c:auto val="1"/>
        <c:lblAlgn val="ctr"/>
        <c:lblOffset val="100"/>
        <c:noMultiLvlLbl val="0"/>
      </c:catAx>
      <c:valAx>
        <c:axId val="172527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52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Alcohol Risk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Madera 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7th Graders Had Alchoholic Drink in the past 30 day</c:v>
                </c:pt>
                <c:pt idx="1">
                  <c:v>9th Graders Had Alchoholic Drink in the past 30 day</c:v>
                </c:pt>
                <c:pt idx="2">
                  <c:v>7th Graders Said Alchohol Was Easy to Access</c:v>
                </c:pt>
                <c:pt idx="3">
                  <c:v>9th Graders Said Alchohol Was Easy to Access</c:v>
                </c:pt>
              </c:strCache>
            </c:strRef>
          </c:cat>
          <c:val>
            <c:numRef>
              <c:f>Sheet1!$C$3:$C$6</c:f>
              <c:numCache>
                <c:formatCode>0%</c:formatCode>
                <c:ptCount val="4"/>
                <c:pt idx="0">
                  <c:v>0.17</c:v>
                </c:pt>
                <c:pt idx="1">
                  <c:v>0.3</c:v>
                </c:pt>
                <c:pt idx="2">
                  <c:v>0.17</c:v>
                </c:pt>
                <c:pt idx="3">
                  <c:v>0.43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Madera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7th Graders Had Alchoholic Drink in the past 30 day</c:v>
                </c:pt>
                <c:pt idx="1">
                  <c:v>9th Graders Had Alchoholic Drink in the past 30 day</c:v>
                </c:pt>
                <c:pt idx="2">
                  <c:v>7th Graders Said Alchohol Was Easy to Access</c:v>
                </c:pt>
                <c:pt idx="3">
                  <c:v>9th Graders Said Alchohol Was Easy to Access</c:v>
                </c:pt>
              </c:strCache>
            </c:strRef>
          </c:cat>
          <c:val>
            <c:numRef>
              <c:f>Sheet1!$D$3:$D$6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0.21</c:v>
                </c:pt>
                <c:pt idx="2">
                  <c:v>0.34</c:v>
                </c:pt>
                <c:pt idx="3">
                  <c:v>0.55000000000000004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527792"/>
        <c:axId val="172528184"/>
      </c:barChart>
      <c:catAx>
        <c:axId val="17252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8184"/>
        <c:crosses val="autoZero"/>
        <c:auto val="1"/>
        <c:lblAlgn val="ctr"/>
        <c:lblOffset val="100"/>
        <c:noMultiLvlLbl val="0"/>
      </c:catAx>
      <c:valAx>
        <c:axId val="17252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Madera 2014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Sheet1!$B$9:$B$12</c:f>
              <c:strCache>
                <c:ptCount val="4"/>
                <c:pt idx="0">
                  <c:v>7th Graders Perceived No Harm From Alchohol Consumption</c:v>
                </c:pt>
                <c:pt idx="1">
                  <c:v>9th Graders Percived No Harm From Alchohol Consumption</c:v>
                </c:pt>
                <c:pt idx="2">
                  <c:v>7th Graders Binge Drinking</c:v>
                </c:pt>
                <c:pt idx="3">
                  <c:v>9th Graders Binge Drinking</c:v>
                </c:pt>
              </c:strCache>
            </c:strRef>
          </c:cat>
          <c:val>
            <c:numRef>
              <c:f>Sheet1!$C$9:$C$12</c:f>
              <c:numCache>
                <c:formatCode>0%</c:formatCode>
                <c:ptCount val="4"/>
                <c:pt idx="0">
                  <c:v>0.31</c:v>
                </c:pt>
                <c:pt idx="1">
                  <c:v>0.15</c:v>
                </c:pt>
                <c:pt idx="2">
                  <c:v>0.09</c:v>
                </c:pt>
                <c:pt idx="3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72528968"/>
        <c:axId val="172529360"/>
        <c:axId val="0"/>
      </c:bar3DChart>
      <c:catAx>
        <c:axId val="172528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29360"/>
        <c:crosses val="autoZero"/>
        <c:auto val="1"/>
        <c:lblAlgn val="ctr"/>
        <c:lblOffset val="100"/>
        <c:noMultiLvlLbl val="0"/>
      </c:catAx>
      <c:valAx>
        <c:axId val="1725293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2528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Budget </a:t>
            </a:r>
            <a:r>
              <a:rPr lang="en-US" dirty="0" smtClean="0"/>
              <a:t>Breakdown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80235988200591E-2"/>
          <c:y val="0.2314423076923077"/>
          <c:w val="0.77764209230483361"/>
          <c:h val="0.65257773066828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Federal Block Grant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Sheet5!$B$1:$C$1</c:f>
              <c:strCache>
                <c:ptCount val="2"/>
                <c:pt idx="0">
                  <c:v>FY 15/16</c:v>
                </c:pt>
                <c:pt idx="1">
                  <c:v>FY 16/17</c:v>
                </c:pt>
              </c:strCache>
            </c:strRef>
          </c:cat>
          <c:val>
            <c:numRef>
              <c:f>Sheet5!$B$2:$C$2</c:f>
              <c:numCache>
                <c:formatCode>"$"#,##0_);[Red]\("$"#,##0\)</c:formatCode>
                <c:ptCount val="2"/>
                <c:pt idx="0">
                  <c:v>1145769</c:v>
                </c:pt>
                <c:pt idx="1">
                  <c:v>1027924</c:v>
                </c:pt>
              </c:numCache>
            </c:numRef>
          </c:val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Client Fees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Sheet5!$B$1:$C$1</c:f>
              <c:strCache>
                <c:ptCount val="2"/>
                <c:pt idx="0">
                  <c:v>FY 15/16</c:v>
                </c:pt>
                <c:pt idx="1">
                  <c:v>FY 16/17</c:v>
                </c:pt>
              </c:strCache>
            </c:strRef>
          </c:cat>
          <c:val>
            <c:numRef>
              <c:f>Sheet5!$B$3:$C$3</c:f>
              <c:numCache>
                <c:formatCode>"$"#,##0_);[Red]\("$"#,##0\)</c:formatCode>
                <c:ptCount val="2"/>
                <c:pt idx="0">
                  <c:v>2150</c:v>
                </c:pt>
                <c:pt idx="1">
                  <c:v>2150</c:v>
                </c:pt>
              </c:numCache>
            </c:numRef>
          </c:val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Sheet5!$B$1:$C$1</c:f>
              <c:strCache>
                <c:ptCount val="2"/>
                <c:pt idx="0">
                  <c:v>FY 15/16</c:v>
                </c:pt>
                <c:pt idx="1">
                  <c:v>FY 16/17</c:v>
                </c:pt>
              </c:strCache>
            </c:strRef>
          </c:cat>
          <c:val>
            <c:numRef>
              <c:f>Sheet5!$B$4:$C$4</c:f>
              <c:numCache>
                <c:formatCode>"$"#,##0_);[Red]\("$"#,##0\)</c:formatCode>
                <c:ptCount val="2"/>
                <c:pt idx="0">
                  <c:v>64000</c:v>
                </c:pt>
                <c:pt idx="1">
                  <c:v>124000</c:v>
                </c:pt>
              </c:numCache>
            </c:numRef>
          </c:val>
        </c:ser>
        <c:ser>
          <c:idx val="3"/>
          <c:order val="3"/>
          <c:tx>
            <c:strRef>
              <c:f>Sheet5!$A$5</c:f>
              <c:strCache>
                <c:ptCount val="1"/>
                <c:pt idx="0">
                  <c:v>County Match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Sheet5!$B$1:$C$1</c:f>
              <c:strCache>
                <c:ptCount val="2"/>
                <c:pt idx="0">
                  <c:v>FY 15/16</c:v>
                </c:pt>
                <c:pt idx="1">
                  <c:v>FY 16/17</c:v>
                </c:pt>
              </c:strCache>
            </c:strRef>
          </c:cat>
          <c:val>
            <c:numRef>
              <c:f>Sheet5!$B$5:$C$5</c:f>
              <c:numCache>
                <c:formatCode>"$"#,##0_);[Red]\("$"#,##0\)</c:formatCode>
                <c:ptCount val="2"/>
                <c:pt idx="0">
                  <c:v>3544</c:v>
                </c:pt>
                <c:pt idx="1">
                  <c:v>3544</c:v>
                </c:pt>
              </c:numCache>
            </c:numRef>
          </c:val>
        </c:ser>
        <c:ser>
          <c:idx val="4"/>
          <c:order val="4"/>
          <c:tx>
            <c:strRef>
              <c:f>Sheet5!$A$6</c:f>
              <c:strCache>
                <c:ptCount val="1"/>
                <c:pt idx="0">
                  <c:v>Realignment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Sheet5!$B$1:$C$1</c:f>
              <c:strCache>
                <c:ptCount val="2"/>
                <c:pt idx="0">
                  <c:v>FY 15/16</c:v>
                </c:pt>
                <c:pt idx="1">
                  <c:v>FY 16/17</c:v>
                </c:pt>
              </c:strCache>
            </c:strRef>
          </c:cat>
          <c:val>
            <c:numRef>
              <c:f>Sheet5!$B$6:$C$6</c:f>
              <c:numCache>
                <c:formatCode>"$"#,##0_);[Red]\("$"#,##0\)</c:formatCode>
                <c:ptCount val="2"/>
                <c:pt idx="0">
                  <c:v>219577</c:v>
                </c:pt>
                <c:pt idx="1">
                  <c:v>266693</c:v>
                </c:pt>
              </c:numCache>
            </c:numRef>
          </c:val>
        </c:ser>
        <c:ser>
          <c:idx val="5"/>
          <c:order val="5"/>
          <c:tx>
            <c:strRef>
              <c:f>Sheet5!$A$7</c:f>
              <c:strCache>
                <c:ptCount val="1"/>
                <c:pt idx="0">
                  <c:v>Drug Court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Sheet5!$B$1:$C$1</c:f>
              <c:strCache>
                <c:ptCount val="2"/>
                <c:pt idx="0">
                  <c:v>FY 15/16</c:v>
                </c:pt>
                <c:pt idx="1">
                  <c:v>FY 16/17</c:v>
                </c:pt>
              </c:strCache>
            </c:strRef>
          </c:cat>
          <c:val>
            <c:numRef>
              <c:f>Sheet5!$B$7:$C$7</c:f>
              <c:numCache>
                <c:formatCode>"$"#,##0_);[Red]\("$"#,##0\)</c:formatCode>
                <c:ptCount val="2"/>
                <c:pt idx="0">
                  <c:v>172011</c:v>
                </c:pt>
                <c:pt idx="1">
                  <c:v>172011</c:v>
                </c:pt>
              </c:numCache>
            </c:numRef>
          </c:val>
        </c:ser>
        <c:ser>
          <c:idx val="6"/>
          <c:order val="6"/>
          <c:tx>
            <c:strRef>
              <c:f>Sheet5!$A$8</c:f>
              <c:strCache>
                <c:ptCount val="1"/>
                <c:pt idx="0">
                  <c:v>State Share Medi-Cal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Sheet5!$B$1:$C$1</c:f>
              <c:strCache>
                <c:ptCount val="2"/>
                <c:pt idx="0">
                  <c:v>FY 15/16</c:v>
                </c:pt>
                <c:pt idx="1">
                  <c:v>FY 16/17</c:v>
                </c:pt>
              </c:strCache>
            </c:strRef>
          </c:cat>
          <c:val>
            <c:numRef>
              <c:f>Sheet5!$B$8:$C$8</c:f>
              <c:numCache>
                <c:formatCode>"$"#,##0_);[Red]\("$"#,##0\)</c:formatCode>
                <c:ptCount val="2"/>
                <c:pt idx="0">
                  <c:v>12880</c:v>
                </c:pt>
                <c:pt idx="1">
                  <c:v>30000</c:v>
                </c:pt>
              </c:numCache>
            </c:numRef>
          </c:val>
        </c:ser>
        <c:ser>
          <c:idx val="7"/>
          <c:order val="7"/>
          <c:tx>
            <c:strRef>
              <c:f>Sheet5!$A$9</c:f>
              <c:strCache>
                <c:ptCount val="1"/>
                <c:pt idx="0">
                  <c:v>Medi-Cal FFP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Sheet5!$B$1:$C$1</c:f>
              <c:strCache>
                <c:ptCount val="2"/>
                <c:pt idx="0">
                  <c:v>FY 15/16</c:v>
                </c:pt>
                <c:pt idx="1">
                  <c:v>FY 16/17</c:v>
                </c:pt>
              </c:strCache>
            </c:strRef>
          </c:cat>
          <c:val>
            <c:numRef>
              <c:f>Sheet5!$B$9:$C$9</c:f>
              <c:numCache>
                <c:formatCode>"$"#,##0_);[Red]\("$"#,##0\)</c:formatCode>
                <c:ptCount val="2"/>
                <c:pt idx="0">
                  <c:v>41081</c:v>
                </c:pt>
                <c:pt idx="1">
                  <c:v>41081</c:v>
                </c:pt>
              </c:numCache>
            </c:numRef>
          </c:val>
        </c:ser>
        <c:ser>
          <c:idx val="8"/>
          <c:order val="8"/>
          <c:tx>
            <c:strRef>
              <c:f>Sheet5!$A$10</c:f>
              <c:strCache>
                <c:ptCount val="1"/>
                <c:pt idx="0">
                  <c:v>AB 109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Sheet5!$B$1:$C$1</c:f>
              <c:strCache>
                <c:ptCount val="2"/>
                <c:pt idx="0">
                  <c:v>FY 15/16</c:v>
                </c:pt>
                <c:pt idx="1">
                  <c:v>FY 16/17</c:v>
                </c:pt>
              </c:strCache>
            </c:strRef>
          </c:cat>
          <c:val>
            <c:numRef>
              <c:f>Sheet5!$B$10:$C$10</c:f>
              <c:numCache>
                <c:formatCode>"$"#,##0_);[Red]\("$"#,##0\)</c:formatCode>
                <c:ptCount val="2"/>
                <c:pt idx="0">
                  <c:v>30000</c:v>
                </c:pt>
                <c:pt idx="1">
                  <c:v>41081</c:v>
                </c:pt>
              </c:numCache>
            </c:numRef>
          </c:val>
        </c:ser>
        <c:ser>
          <c:idx val="9"/>
          <c:order val="9"/>
          <c:tx>
            <c:strRef>
              <c:f>Sheet5!$A$11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Sheet5!$B$1:$C$1</c:f>
              <c:strCache>
                <c:ptCount val="2"/>
                <c:pt idx="0">
                  <c:v>FY 15/16</c:v>
                </c:pt>
                <c:pt idx="1">
                  <c:v>FY 16/17</c:v>
                </c:pt>
              </c:strCache>
            </c:strRef>
          </c:cat>
          <c:val>
            <c:numRef>
              <c:f>Sheet5!$B$11:$C$11</c:f>
              <c:numCache>
                <c:formatCode>"$"#,##0_);[Red]\("$"#,##0\)</c:formatCode>
                <c:ptCount val="2"/>
                <c:pt idx="0" formatCode="#,##0">
                  <c:v>1691012</c:v>
                </c:pt>
                <c:pt idx="1">
                  <c:v>1708484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3210488"/>
        <c:axId val="173210880"/>
      </c:barChart>
      <c:catAx>
        <c:axId val="173210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10880"/>
        <c:crosses val="autoZero"/>
        <c:auto val="1"/>
        <c:lblAlgn val="ctr"/>
        <c:lblOffset val="100"/>
        <c:noMultiLvlLbl val="0"/>
      </c:catAx>
      <c:valAx>
        <c:axId val="173210880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17321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9715743079285"/>
          <c:y val="0.38103869619590225"/>
          <c:w val="0.72405685138414311"/>
          <c:h val="0.5717595439320556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Mental Health Treatment Services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411120772469948E-2"/>
                  <c:y val="-2.5447312916540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865751833021343E-7"/>
                  <c:y val="0.154274334556524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4231042325603"/>
                      <c:h val="0.1811212496834740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5069504827937105E-2"/>
                  <c:y val="9.54274234370247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MHSA FSP</c:v>
                </c:pt>
                <c:pt idx="1">
                  <c:v>MHSA Expansion</c:v>
                </c:pt>
                <c:pt idx="2">
                  <c:v>Non-MHSA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240</c:v>
                </c:pt>
                <c:pt idx="1">
                  <c:v>1540</c:v>
                </c:pt>
                <c:pt idx="2" formatCode="#,##0">
                  <c:v>1686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FSP and Expansion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Expansion!$B$18</c:f>
              <c:strCache>
                <c:ptCount val="1"/>
                <c:pt idx="0">
                  <c:v>Expansion FY 15/16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Expansion!$A$19:$A$22</c:f>
              <c:strCache>
                <c:ptCount val="4"/>
                <c:pt idx="0">
                  <c:v>Age 0 - 15</c:v>
                </c:pt>
                <c:pt idx="1">
                  <c:v>Age 16 - 25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Expansion!$B$19:$B$22</c:f>
              <c:numCache>
                <c:formatCode>General</c:formatCode>
                <c:ptCount val="4"/>
                <c:pt idx="0">
                  <c:v>174</c:v>
                </c:pt>
                <c:pt idx="1">
                  <c:v>131</c:v>
                </c:pt>
                <c:pt idx="2">
                  <c:v>456</c:v>
                </c:pt>
                <c:pt idx="3">
                  <c:v>73</c:v>
                </c:pt>
              </c:numCache>
            </c:numRef>
          </c:val>
        </c:ser>
        <c:ser>
          <c:idx val="1"/>
          <c:order val="1"/>
          <c:tx>
            <c:strRef>
              <c:f>Expansion!$C$18</c:f>
              <c:strCache>
                <c:ptCount val="1"/>
                <c:pt idx="0">
                  <c:v>Expansion FY 16/17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Expansion!$A$19:$A$22</c:f>
              <c:strCache>
                <c:ptCount val="4"/>
                <c:pt idx="0">
                  <c:v>Age 0 - 15</c:v>
                </c:pt>
                <c:pt idx="1">
                  <c:v>Age 16 - 25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Expansion!$C$19:$C$22</c:f>
              <c:numCache>
                <c:formatCode>General</c:formatCode>
                <c:ptCount val="4"/>
                <c:pt idx="0">
                  <c:v>369</c:v>
                </c:pt>
                <c:pt idx="1">
                  <c:v>307</c:v>
                </c:pt>
                <c:pt idx="2">
                  <c:v>713</c:v>
                </c:pt>
                <c:pt idx="3">
                  <c:v>146</c:v>
                </c:pt>
              </c:numCache>
            </c:numRef>
          </c:val>
        </c:ser>
        <c:ser>
          <c:idx val="2"/>
          <c:order val="2"/>
          <c:tx>
            <c:strRef>
              <c:f>Expansion!$D$18</c:f>
              <c:strCache>
                <c:ptCount val="1"/>
                <c:pt idx="0">
                  <c:v>FSP  FY 15/16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Expansion!$A$19:$A$22</c:f>
              <c:strCache>
                <c:ptCount val="4"/>
                <c:pt idx="0">
                  <c:v>Age 0 - 15</c:v>
                </c:pt>
                <c:pt idx="1">
                  <c:v>Age 16 - 25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Expansion!$D$19:$D$22</c:f>
              <c:numCache>
                <c:formatCode>General</c:formatCode>
                <c:ptCount val="4"/>
                <c:pt idx="0">
                  <c:v>60</c:v>
                </c:pt>
                <c:pt idx="1">
                  <c:v>68</c:v>
                </c:pt>
                <c:pt idx="2">
                  <c:v>89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Expansion!$E$18</c:f>
              <c:strCache>
                <c:ptCount val="1"/>
                <c:pt idx="0">
                  <c:v>FSP FY 16/17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Expansion!$A$19:$A$22</c:f>
              <c:strCache>
                <c:ptCount val="4"/>
                <c:pt idx="0">
                  <c:v>Age 0 - 15</c:v>
                </c:pt>
                <c:pt idx="1">
                  <c:v>Age 16 - 25</c:v>
                </c:pt>
                <c:pt idx="2">
                  <c:v>Age 26 - 59</c:v>
                </c:pt>
                <c:pt idx="3">
                  <c:v>Age 60+</c:v>
                </c:pt>
              </c:strCache>
            </c:strRef>
          </c:cat>
          <c:val>
            <c:numRef>
              <c:f>Expansion!$E$19:$E$22</c:f>
              <c:numCache>
                <c:formatCode>General</c:formatCode>
                <c:ptCount val="4"/>
                <c:pt idx="0">
                  <c:v>64</c:v>
                </c:pt>
                <c:pt idx="1">
                  <c:v>58</c:v>
                </c:pt>
                <c:pt idx="2">
                  <c:v>110</c:v>
                </c:pt>
                <c:pt idx="3">
                  <c:v>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0682040"/>
        <c:axId val="160683448"/>
      </c:barChart>
      <c:catAx>
        <c:axId val="160682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83448"/>
        <c:crosses val="autoZero"/>
        <c:auto val="1"/>
        <c:lblAlgn val="ctr"/>
        <c:lblOffset val="100"/>
        <c:noMultiLvlLbl val="0"/>
      </c:catAx>
      <c:valAx>
        <c:axId val="160683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068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Child/TAY FSP Referral Sources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Emergency Room</c:v>
                </c:pt>
                <c:pt idx="1">
                  <c:v>Family</c:v>
                </c:pt>
                <c:pt idx="2">
                  <c:v>Homeless Shelter</c:v>
                </c:pt>
                <c:pt idx="3">
                  <c:v>Jail/Prison</c:v>
                </c:pt>
                <c:pt idx="4">
                  <c:v>Juvenile Hall</c:v>
                </c:pt>
                <c:pt idx="5">
                  <c:v>Mental Health (BHS)</c:v>
                </c:pt>
                <c:pt idx="6">
                  <c:v>Primary Care</c:v>
                </c:pt>
                <c:pt idx="7">
                  <c:v>School</c:v>
                </c:pt>
                <c:pt idx="8">
                  <c:v>Self</c:v>
                </c:pt>
                <c:pt idx="9">
                  <c:v>Social Services Agency</c:v>
                </c:pt>
                <c:pt idx="10">
                  <c:v>Substance Abuse  (BHS)</c:v>
                </c:pt>
                <c:pt idx="11">
                  <c:v>Other Referred</c:v>
                </c:pt>
                <c:pt idx="12">
                  <c:v>Othe County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58</c:v>
                </c:pt>
                <c:pt idx="6">
                  <c:v>0</c:v>
                </c:pt>
                <c:pt idx="7">
                  <c:v>3</c:v>
                </c:pt>
                <c:pt idx="8">
                  <c:v>6</c:v>
                </c:pt>
                <c:pt idx="9">
                  <c:v>11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Emergency Room</c:v>
                </c:pt>
                <c:pt idx="1">
                  <c:v>Family</c:v>
                </c:pt>
                <c:pt idx="2">
                  <c:v>Homeless Shelter</c:v>
                </c:pt>
                <c:pt idx="3">
                  <c:v>Jail/Prison</c:v>
                </c:pt>
                <c:pt idx="4">
                  <c:v>Juvenile Hall</c:v>
                </c:pt>
                <c:pt idx="5">
                  <c:v>Mental Health (BHS)</c:v>
                </c:pt>
                <c:pt idx="6">
                  <c:v>Primary Care</c:v>
                </c:pt>
                <c:pt idx="7">
                  <c:v>School</c:v>
                </c:pt>
                <c:pt idx="8">
                  <c:v>Self</c:v>
                </c:pt>
                <c:pt idx="9">
                  <c:v>Social Services Agency</c:v>
                </c:pt>
                <c:pt idx="10">
                  <c:v>Substance Abuse  (BHS)</c:v>
                </c:pt>
                <c:pt idx="11">
                  <c:v>Other Referred</c:v>
                </c:pt>
                <c:pt idx="12">
                  <c:v>Othe County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34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FY 16/17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Emergency Room</c:v>
                </c:pt>
                <c:pt idx="1">
                  <c:v>Family</c:v>
                </c:pt>
                <c:pt idx="2">
                  <c:v>Homeless Shelter</c:v>
                </c:pt>
                <c:pt idx="3">
                  <c:v>Jail/Prison</c:v>
                </c:pt>
                <c:pt idx="4">
                  <c:v>Juvenile Hall</c:v>
                </c:pt>
                <c:pt idx="5">
                  <c:v>Mental Health (BHS)</c:v>
                </c:pt>
                <c:pt idx="6">
                  <c:v>Primary Care</c:v>
                </c:pt>
                <c:pt idx="7">
                  <c:v>School</c:v>
                </c:pt>
                <c:pt idx="8">
                  <c:v>Self</c:v>
                </c:pt>
                <c:pt idx="9">
                  <c:v>Social Services Agency</c:v>
                </c:pt>
                <c:pt idx="10">
                  <c:v>Substance Abuse  (BHS)</c:v>
                </c:pt>
                <c:pt idx="11">
                  <c:v>Other Referred</c:v>
                </c:pt>
                <c:pt idx="12">
                  <c:v>Othe County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2</c:v>
                </c:pt>
                <c:pt idx="1">
                  <c:v>3</c:v>
                </c:pt>
                <c:pt idx="3">
                  <c:v>2</c:v>
                </c:pt>
                <c:pt idx="5">
                  <c:v>25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1444856"/>
        <c:axId val="211450344"/>
      </c:barChart>
      <c:catAx>
        <c:axId val="21144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50344"/>
        <c:crosses val="autoZero"/>
        <c:auto val="1"/>
        <c:lblAlgn val="ctr"/>
        <c:lblOffset val="100"/>
        <c:noMultiLvlLbl val="0"/>
      </c:catAx>
      <c:valAx>
        <c:axId val="21145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4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Child/TAY FSP Race/Ethnicity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FY 14/15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AM or AK Native</c:v>
                </c:pt>
                <c:pt idx="1">
                  <c:v>Black/AA </c:v>
                </c:pt>
                <c:pt idx="2">
                  <c:v>Multiple</c:v>
                </c:pt>
                <c:pt idx="3">
                  <c:v>Other</c:v>
                </c:pt>
                <c:pt idx="4">
                  <c:v>Other Asian</c:v>
                </c:pt>
                <c:pt idx="5">
                  <c:v>UNK/NR</c:v>
                </c:pt>
                <c:pt idx="6">
                  <c:v>White/CAU</c:v>
                </c:pt>
                <c:pt idx="7">
                  <c:v>Hispanic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12</c:v>
                </c:pt>
                <c:pt idx="2">
                  <c:v>3</c:v>
                </c:pt>
                <c:pt idx="3">
                  <c:v>49</c:v>
                </c:pt>
                <c:pt idx="4">
                  <c:v>1</c:v>
                </c:pt>
                <c:pt idx="5">
                  <c:v>1</c:v>
                </c:pt>
                <c:pt idx="6">
                  <c:v>22</c:v>
                </c:pt>
                <c:pt idx="7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FY 15/16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9.0090090090090089E-3"/>
                  <c:y val="-8.3044982698962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5135135135135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AM or AK Native</c:v>
                </c:pt>
                <c:pt idx="1">
                  <c:v>Black/AA </c:v>
                </c:pt>
                <c:pt idx="2">
                  <c:v>Multiple</c:v>
                </c:pt>
                <c:pt idx="3">
                  <c:v>Other</c:v>
                </c:pt>
                <c:pt idx="4">
                  <c:v>Other Asian</c:v>
                </c:pt>
                <c:pt idx="5">
                  <c:v>UNK/NR</c:v>
                </c:pt>
                <c:pt idx="6">
                  <c:v>White/CAU</c:v>
                </c:pt>
                <c:pt idx="7">
                  <c:v>Hispanic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30</c:v>
                </c:pt>
                <c:pt idx="4">
                  <c:v>0</c:v>
                </c:pt>
                <c:pt idx="5">
                  <c:v>1</c:v>
                </c:pt>
                <c:pt idx="6">
                  <c:v>20</c:v>
                </c:pt>
                <c:pt idx="7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FY 16/17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7"/>
              <c:layout>
                <c:manualLayout>
                  <c:x val="4.5045045045045045E-3"/>
                  <c:y val="-2.7681660899654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AM or AK Native</c:v>
                </c:pt>
                <c:pt idx="1">
                  <c:v>Black/AA </c:v>
                </c:pt>
                <c:pt idx="2">
                  <c:v>Multiple</c:v>
                </c:pt>
                <c:pt idx="3">
                  <c:v>Other</c:v>
                </c:pt>
                <c:pt idx="4">
                  <c:v>Other Asian</c:v>
                </c:pt>
                <c:pt idx="5">
                  <c:v>UNK/NR</c:v>
                </c:pt>
                <c:pt idx="6">
                  <c:v>White/CAU</c:v>
                </c:pt>
                <c:pt idx="7">
                  <c:v>Hispanic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1">
                  <c:v>2</c:v>
                </c:pt>
                <c:pt idx="2">
                  <c:v>2</c:v>
                </c:pt>
                <c:pt idx="3">
                  <c:v>21</c:v>
                </c:pt>
                <c:pt idx="4">
                  <c:v>0</c:v>
                </c:pt>
                <c:pt idx="5">
                  <c:v>1</c:v>
                </c:pt>
                <c:pt idx="6">
                  <c:v>15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3215976"/>
        <c:axId val="173217544"/>
        <c:axId val="0"/>
      </c:bar3DChart>
      <c:catAx>
        <c:axId val="17321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17544"/>
        <c:crosses val="autoZero"/>
        <c:auto val="1"/>
        <c:lblAlgn val="ctr"/>
        <c:lblOffset val="100"/>
        <c:noMultiLvlLbl val="0"/>
      </c:catAx>
      <c:valAx>
        <c:axId val="17321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15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Child/Youth/TAY Adverse Experience Rates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'FSP 1 C-Y-TAY'!$A$34</c:f>
              <c:strCache>
                <c:ptCount val="1"/>
                <c:pt idx="0">
                  <c:v>1 Year 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'FSP 1 C-Y-TAY'!$B$33:$M$33</c:f>
              <c:strCache>
                <c:ptCount val="12"/>
                <c:pt idx="0">
                  <c:v>Crisis Events 16/17</c:v>
                </c:pt>
                <c:pt idx="1">
                  <c:v>Crisis Events 15/16</c:v>
                </c:pt>
                <c:pt idx="2">
                  <c:v>Crisis Events 14/15</c:v>
                </c:pt>
                <c:pt idx="3">
                  <c:v>Psych Hosp Days 16/17</c:v>
                </c:pt>
                <c:pt idx="4">
                  <c:v>Psych Hosp Days 15/16</c:v>
                </c:pt>
                <c:pt idx="5">
                  <c:v>Psych Hosp Days 14/15</c:v>
                </c:pt>
                <c:pt idx="6">
                  <c:v>Arrest 16/17</c:v>
                </c:pt>
                <c:pt idx="7">
                  <c:v>Arrests FY 16/15</c:v>
                </c:pt>
                <c:pt idx="8">
                  <c:v>Arrests FY 14/15</c:v>
                </c:pt>
                <c:pt idx="9">
                  <c:v>Incarceration 16/17</c:v>
                </c:pt>
                <c:pt idx="10">
                  <c:v>Incarceration FY 15/16</c:v>
                </c:pt>
                <c:pt idx="11">
                  <c:v>Incarceration FY 14/15</c:v>
                </c:pt>
              </c:strCache>
            </c:strRef>
          </c:cat>
          <c:val>
            <c:numRef>
              <c:f>'FSP 1 C-Y-TAY'!$B$34:$M$34</c:f>
              <c:numCache>
                <c:formatCode>0%</c:formatCode>
                <c:ptCount val="12"/>
                <c:pt idx="0" formatCode="0.00%">
                  <c:v>0.57099999999999995</c:v>
                </c:pt>
                <c:pt idx="1">
                  <c:v>0.3</c:v>
                </c:pt>
                <c:pt idx="2" formatCode="0.00%">
                  <c:v>0.64</c:v>
                </c:pt>
                <c:pt idx="3" formatCode="0.00%">
                  <c:v>0.28599999999999998</c:v>
                </c:pt>
                <c:pt idx="4" formatCode="0.00%">
                  <c:v>0.3</c:v>
                </c:pt>
                <c:pt idx="5">
                  <c:v>0.64</c:v>
                </c:pt>
                <c:pt idx="6">
                  <c:v>0.28599999999999998</c:v>
                </c:pt>
                <c:pt idx="7">
                  <c:v>0.42</c:v>
                </c:pt>
                <c:pt idx="8">
                  <c:v>0.21</c:v>
                </c:pt>
                <c:pt idx="9">
                  <c:v>0.14300000000000002</c:v>
                </c:pt>
                <c:pt idx="10">
                  <c:v>0.22</c:v>
                </c:pt>
                <c:pt idx="11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'FSP 1 C-Y-TAY'!$A$35</c:f>
              <c:strCache>
                <c:ptCount val="1"/>
                <c:pt idx="0">
                  <c:v>1 Year During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'FSP 1 C-Y-TAY'!$B$33:$M$33</c:f>
              <c:strCache>
                <c:ptCount val="12"/>
                <c:pt idx="0">
                  <c:v>Crisis Events 16/17</c:v>
                </c:pt>
                <c:pt idx="1">
                  <c:v>Crisis Events 15/16</c:v>
                </c:pt>
                <c:pt idx="2">
                  <c:v>Crisis Events 14/15</c:v>
                </c:pt>
                <c:pt idx="3">
                  <c:v>Psych Hosp Days 16/17</c:v>
                </c:pt>
                <c:pt idx="4">
                  <c:v>Psych Hosp Days 15/16</c:v>
                </c:pt>
                <c:pt idx="5">
                  <c:v>Psych Hosp Days 14/15</c:v>
                </c:pt>
                <c:pt idx="6">
                  <c:v>Arrest 16/17</c:v>
                </c:pt>
                <c:pt idx="7">
                  <c:v>Arrests FY 16/15</c:v>
                </c:pt>
                <c:pt idx="8">
                  <c:v>Arrests FY 14/15</c:v>
                </c:pt>
                <c:pt idx="9">
                  <c:v>Incarceration 16/17</c:v>
                </c:pt>
                <c:pt idx="10">
                  <c:v>Incarceration FY 15/16</c:v>
                </c:pt>
                <c:pt idx="11">
                  <c:v>Incarceration FY 14/15</c:v>
                </c:pt>
              </c:strCache>
            </c:strRef>
          </c:cat>
          <c:val>
            <c:numRef>
              <c:f>'FSP 1 C-Y-TAY'!$B$35:$M$35</c:f>
              <c:numCache>
                <c:formatCode>0%</c:formatCode>
                <c:ptCount val="12"/>
                <c:pt idx="0" formatCode="0.00%">
                  <c:v>0.14299999999999999</c:v>
                </c:pt>
                <c:pt idx="1">
                  <c:v>0.3</c:v>
                </c:pt>
                <c:pt idx="2" formatCode="0.00%">
                  <c:v>0.32</c:v>
                </c:pt>
                <c:pt idx="3" formatCode="0.00%">
                  <c:v>0.28599999999999998</c:v>
                </c:pt>
                <c:pt idx="4" formatCode="0.00%">
                  <c:v>0.3</c:v>
                </c:pt>
                <c:pt idx="5">
                  <c:v>0.32</c:v>
                </c:pt>
                <c:pt idx="6">
                  <c:v>0</c:v>
                </c:pt>
                <c:pt idx="7">
                  <c:v>0.02</c:v>
                </c:pt>
                <c:pt idx="8">
                  <c:v>0.04</c:v>
                </c:pt>
                <c:pt idx="9">
                  <c:v>0</c:v>
                </c:pt>
                <c:pt idx="10">
                  <c:v>0.04</c:v>
                </c:pt>
                <c:pt idx="11">
                  <c:v>0.04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8646136"/>
        <c:axId val="158646528"/>
      </c:barChart>
      <c:catAx>
        <c:axId val="158646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46528"/>
        <c:crosses val="autoZero"/>
        <c:auto val="1"/>
        <c:lblAlgn val="ctr"/>
        <c:lblOffset val="100"/>
        <c:noMultiLvlLbl val="0"/>
      </c:catAx>
      <c:valAx>
        <c:axId val="15864652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864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9A827-36CF-483E-81F5-7D99747FF3C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944B3-2FBF-4946-B066-833592F8513B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85212D57-BE53-4A1F-B162-9395FAF9E4CB}" type="parTrans" cxnId="{D4C31972-F5E3-40E3-BC8C-4DABDD9E77BF}">
      <dgm:prSet/>
      <dgm:spPr/>
      <dgm:t>
        <a:bodyPr/>
        <a:lstStyle/>
        <a:p>
          <a:endParaRPr lang="en-US"/>
        </a:p>
      </dgm:t>
    </dgm:pt>
    <dgm:pt modelId="{40FFEFA4-E48A-4E90-8020-A8C25639BF3A}" type="sibTrans" cxnId="{D4C31972-F5E3-40E3-BC8C-4DABDD9E77BF}">
      <dgm:prSet/>
      <dgm:spPr/>
      <dgm:t>
        <a:bodyPr/>
        <a:lstStyle/>
        <a:p>
          <a:endParaRPr lang="en-US"/>
        </a:p>
      </dgm:t>
    </dgm:pt>
    <dgm:pt modelId="{27958A02-6D48-489D-B403-041EA247E48E}">
      <dgm:prSet phldrT="[Text]"/>
      <dgm:spPr/>
      <dgm:t>
        <a:bodyPr/>
        <a:lstStyle/>
        <a:p>
          <a:r>
            <a:rPr lang="en-US" dirty="0" smtClean="0"/>
            <a:t>Organizations</a:t>
          </a:r>
          <a:endParaRPr lang="en-US" dirty="0"/>
        </a:p>
      </dgm:t>
    </dgm:pt>
    <dgm:pt modelId="{40EABD6A-3943-4850-B2E1-8D31E9C43850}" type="parTrans" cxnId="{5768650C-D836-4BAB-B031-A9862515F77F}">
      <dgm:prSet/>
      <dgm:spPr/>
      <dgm:t>
        <a:bodyPr/>
        <a:lstStyle/>
        <a:p>
          <a:endParaRPr lang="en-US"/>
        </a:p>
      </dgm:t>
    </dgm:pt>
    <dgm:pt modelId="{AF3FF735-831C-4AA5-ABBF-5A9DB997DA61}" type="sibTrans" cxnId="{5768650C-D836-4BAB-B031-A9862515F77F}">
      <dgm:prSet/>
      <dgm:spPr/>
      <dgm:t>
        <a:bodyPr/>
        <a:lstStyle/>
        <a:p>
          <a:endParaRPr lang="en-US"/>
        </a:p>
      </dgm:t>
    </dgm:pt>
    <dgm:pt modelId="{F66CA4BE-C54F-4BD4-AB7D-EA4C77B02837}">
      <dgm:prSet phldrT="[Text]"/>
      <dgm:spPr/>
      <dgm:t>
        <a:bodyPr/>
        <a:lstStyle/>
        <a:p>
          <a:r>
            <a:rPr lang="en-US" dirty="0" smtClean="0"/>
            <a:t>Interpersonal</a:t>
          </a:r>
          <a:endParaRPr lang="en-US" dirty="0"/>
        </a:p>
      </dgm:t>
    </dgm:pt>
    <dgm:pt modelId="{0565AA90-3F0E-4997-ACD1-61C6D1B00DBA}" type="parTrans" cxnId="{3E9D12E5-5FC0-4FC8-97EC-B5338F3F68B3}">
      <dgm:prSet/>
      <dgm:spPr/>
      <dgm:t>
        <a:bodyPr/>
        <a:lstStyle/>
        <a:p>
          <a:endParaRPr lang="en-US"/>
        </a:p>
      </dgm:t>
    </dgm:pt>
    <dgm:pt modelId="{2C6D5066-1041-49C0-B1DC-F60B6F803172}" type="sibTrans" cxnId="{3E9D12E5-5FC0-4FC8-97EC-B5338F3F68B3}">
      <dgm:prSet/>
      <dgm:spPr/>
      <dgm:t>
        <a:bodyPr/>
        <a:lstStyle/>
        <a:p>
          <a:endParaRPr lang="en-US"/>
        </a:p>
      </dgm:t>
    </dgm:pt>
    <dgm:pt modelId="{0A9BBE37-C4F6-4C3E-800D-E59D84C44377}">
      <dgm:prSet phldrT="[Text]"/>
      <dgm:spPr/>
      <dgm:t>
        <a:bodyPr/>
        <a:lstStyle/>
        <a:p>
          <a:r>
            <a:rPr lang="en-US" dirty="0" smtClean="0"/>
            <a:t>Individual</a:t>
          </a:r>
          <a:endParaRPr lang="en-US" dirty="0"/>
        </a:p>
      </dgm:t>
    </dgm:pt>
    <dgm:pt modelId="{70EEF250-C521-48A6-956D-DDFEC577AFA0}" type="parTrans" cxnId="{018A539B-0D7D-43FC-B789-8BF805C3AE46}">
      <dgm:prSet/>
      <dgm:spPr/>
      <dgm:t>
        <a:bodyPr/>
        <a:lstStyle/>
        <a:p>
          <a:endParaRPr lang="en-US"/>
        </a:p>
      </dgm:t>
    </dgm:pt>
    <dgm:pt modelId="{F2D6EDBF-4273-4F1D-899E-485F4E7CD23F}" type="sibTrans" cxnId="{018A539B-0D7D-43FC-B789-8BF805C3AE46}">
      <dgm:prSet/>
      <dgm:spPr/>
      <dgm:t>
        <a:bodyPr/>
        <a:lstStyle/>
        <a:p>
          <a:endParaRPr lang="en-US"/>
        </a:p>
      </dgm:t>
    </dgm:pt>
    <dgm:pt modelId="{AC376CC5-F9EF-4CB6-A098-66F19FF33B24}">
      <dgm:prSet phldrT="[Text]"/>
      <dgm:spPr/>
      <dgm:t>
        <a:bodyPr/>
        <a:lstStyle/>
        <a:p>
          <a:r>
            <a:rPr lang="en-US" dirty="0" smtClean="0"/>
            <a:t>Society/Culture </a:t>
          </a:r>
          <a:endParaRPr lang="en-US" dirty="0"/>
        </a:p>
      </dgm:t>
    </dgm:pt>
    <dgm:pt modelId="{22BD8D62-37CB-49EE-9E73-FBECB68A3128}" type="parTrans" cxnId="{7508CE9D-3830-4408-A8FE-727B9589B812}">
      <dgm:prSet/>
      <dgm:spPr/>
      <dgm:t>
        <a:bodyPr/>
        <a:lstStyle/>
        <a:p>
          <a:endParaRPr lang="en-US"/>
        </a:p>
      </dgm:t>
    </dgm:pt>
    <dgm:pt modelId="{0969FA04-C6F2-4A81-BF1E-0435BBA6B2A0}" type="sibTrans" cxnId="{7508CE9D-3830-4408-A8FE-727B9589B812}">
      <dgm:prSet/>
      <dgm:spPr/>
      <dgm:t>
        <a:bodyPr/>
        <a:lstStyle/>
        <a:p>
          <a:endParaRPr lang="en-US"/>
        </a:p>
      </dgm:t>
    </dgm:pt>
    <dgm:pt modelId="{CAD7572C-46AC-4ED0-9992-1F769E9A74BB}" type="pres">
      <dgm:prSet presAssocID="{6949A827-36CF-483E-81F5-7D99747FF3C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A1EC52-C535-4926-B872-2770C6B110AA}" type="pres">
      <dgm:prSet presAssocID="{6949A827-36CF-483E-81F5-7D99747FF3C4}" presName="comp1" presStyleCnt="0"/>
      <dgm:spPr/>
    </dgm:pt>
    <dgm:pt modelId="{276FAB9A-4C15-4CE8-81ED-772E11F5DAC7}" type="pres">
      <dgm:prSet presAssocID="{6949A827-36CF-483E-81F5-7D99747FF3C4}" presName="circle1" presStyleLbl="node1" presStyleIdx="0" presStyleCnt="5"/>
      <dgm:spPr/>
      <dgm:t>
        <a:bodyPr/>
        <a:lstStyle/>
        <a:p>
          <a:endParaRPr lang="en-US"/>
        </a:p>
      </dgm:t>
    </dgm:pt>
    <dgm:pt modelId="{D22DB50E-608B-41F0-8DCC-086843A65FFD}" type="pres">
      <dgm:prSet presAssocID="{6949A827-36CF-483E-81F5-7D99747FF3C4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1CAD6-E881-4CAC-B8FD-379A622378CB}" type="pres">
      <dgm:prSet presAssocID="{6949A827-36CF-483E-81F5-7D99747FF3C4}" presName="comp2" presStyleCnt="0"/>
      <dgm:spPr/>
    </dgm:pt>
    <dgm:pt modelId="{BC1C72FB-F32F-4AE3-92C8-E821241EDFA1}" type="pres">
      <dgm:prSet presAssocID="{6949A827-36CF-483E-81F5-7D99747FF3C4}" presName="circle2" presStyleLbl="node1" presStyleIdx="1" presStyleCnt="5"/>
      <dgm:spPr/>
      <dgm:t>
        <a:bodyPr/>
        <a:lstStyle/>
        <a:p>
          <a:endParaRPr lang="en-US"/>
        </a:p>
      </dgm:t>
    </dgm:pt>
    <dgm:pt modelId="{9C1E1541-3DC7-4F92-BED9-82D82ED28040}" type="pres">
      <dgm:prSet presAssocID="{6949A827-36CF-483E-81F5-7D99747FF3C4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CC790-1E49-473F-A857-9E59E498520D}" type="pres">
      <dgm:prSet presAssocID="{6949A827-36CF-483E-81F5-7D99747FF3C4}" presName="comp3" presStyleCnt="0"/>
      <dgm:spPr/>
    </dgm:pt>
    <dgm:pt modelId="{64609524-449F-4DDC-AA8F-8CF3042064B4}" type="pres">
      <dgm:prSet presAssocID="{6949A827-36CF-483E-81F5-7D99747FF3C4}" presName="circle3" presStyleLbl="node1" presStyleIdx="2" presStyleCnt="5"/>
      <dgm:spPr/>
      <dgm:t>
        <a:bodyPr/>
        <a:lstStyle/>
        <a:p>
          <a:endParaRPr lang="en-US"/>
        </a:p>
      </dgm:t>
    </dgm:pt>
    <dgm:pt modelId="{CCE18DC8-095A-4B6B-88B8-5F0E0067092A}" type="pres">
      <dgm:prSet presAssocID="{6949A827-36CF-483E-81F5-7D99747FF3C4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57F90-1410-4641-B116-56B7EF21F71B}" type="pres">
      <dgm:prSet presAssocID="{6949A827-36CF-483E-81F5-7D99747FF3C4}" presName="comp4" presStyleCnt="0"/>
      <dgm:spPr/>
    </dgm:pt>
    <dgm:pt modelId="{A8617927-B9E1-4BC2-86A3-2630024A9F41}" type="pres">
      <dgm:prSet presAssocID="{6949A827-36CF-483E-81F5-7D99747FF3C4}" presName="circle4" presStyleLbl="node1" presStyleIdx="3" presStyleCnt="5"/>
      <dgm:spPr/>
      <dgm:t>
        <a:bodyPr/>
        <a:lstStyle/>
        <a:p>
          <a:endParaRPr lang="en-US"/>
        </a:p>
      </dgm:t>
    </dgm:pt>
    <dgm:pt modelId="{2B154560-7D5F-4199-88B1-1245A6D34E7A}" type="pres">
      <dgm:prSet presAssocID="{6949A827-36CF-483E-81F5-7D99747FF3C4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CAE1C-478A-4B57-8C45-112F29A978BA}" type="pres">
      <dgm:prSet presAssocID="{6949A827-36CF-483E-81F5-7D99747FF3C4}" presName="comp5" presStyleCnt="0"/>
      <dgm:spPr/>
    </dgm:pt>
    <dgm:pt modelId="{14F8D33D-E736-48BD-8F3A-DB679E888A10}" type="pres">
      <dgm:prSet presAssocID="{6949A827-36CF-483E-81F5-7D99747FF3C4}" presName="circle5" presStyleLbl="node1" presStyleIdx="4" presStyleCnt="5"/>
      <dgm:spPr/>
      <dgm:t>
        <a:bodyPr/>
        <a:lstStyle/>
        <a:p>
          <a:endParaRPr lang="en-US"/>
        </a:p>
      </dgm:t>
    </dgm:pt>
    <dgm:pt modelId="{7ABE711F-AA11-447E-93A7-B9883FB483D2}" type="pres">
      <dgm:prSet presAssocID="{6949A827-36CF-483E-81F5-7D99747FF3C4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8CE9D-3830-4408-A8FE-727B9589B812}" srcId="{6949A827-36CF-483E-81F5-7D99747FF3C4}" destId="{AC376CC5-F9EF-4CB6-A098-66F19FF33B24}" srcOrd="0" destOrd="0" parTransId="{22BD8D62-37CB-49EE-9E73-FBECB68A3128}" sibTransId="{0969FA04-C6F2-4A81-BF1E-0435BBA6B2A0}"/>
    <dgm:cxn modelId="{8D819408-AA6D-4192-B720-95F823126D88}" type="presOf" srcId="{27958A02-6D48-489D-B403-041EA247E48E}" destId="{CCE18DC8-095A-4B6B-88B8-5F0E0067092A}" srcOrd="1" destOrd="0" presId="urn:microsoft.com/office/officeart/2005/8/layout/venn2"/>
    <dgm:cxn modelId="{5768650C-D836-4BAB-B031-A9862515F77F}" srcId="{6949A827-36CF-483E-81F5-7D99747FF3C4}" destId="{27958A02-6D48-489D-B403-041EA247E48E}" srcOrd="2" destOrd="0" parTransId="{40EABD6A-3943-4850-B2E1-8D31E9C43850}" sibTransId="{AF3FF735-831C-4AA5-ABBF-5A9DB997DA61}"/>
    <dgm:cxn modelId="{D4C31972-F5E3-40E3-BC8C-4DABDD9E77BF}" srcId="{6949A827-36CF-483E-81F5-7D99747FF3C4}" destId="{006944B3-2FBF-4946-B066-833592F8513B}" srcOrd="1" destOrd="0" parTransId="{85212D57-BE53-4A1F-B162-9395FAF9E4CB}" sibTransId="{40FFEFA4-E48A-4E90-8020-A8C25639BF3A}"/>
    <dgm:cxn modelId="{81DDCF90-5B25-4811-9E0D-01F1EE1AF935}" type="presOf" srcId="{006944B3-2FBF-4946-B066-833592F8513B}" destId="{BC1C72FB-F32F-4AE3-92C8-E821241EDFA1}" srcOrd="0" destOrd="0" presId="urn:microsoft.com/office/officeart/2005/8/layout/venn2"/>
    <dgm:cxn modelId="{31B5D369-7F59-495A-AE39-22DE55CAD6B5}" type="presOf" srcId="{AC376CC5-F9EF-4CB6-A098-66F19FF33B24}" destId="{276FAB9A-4C15-4CE8-81ED-772E11F5DAC7}" srcOrd="0" destOrd="0" presId="urn:microsoft.com/office/officeart/2005/8/layout/venn2"/>
    <dgm:cxn modelId="{018A539B-0D7D-43FC-B789-8BF805C3AE46}" srcId="{6949A827-36CF-483E-81F5-7D99747FF3C4}" destId="{0A9BBE37-C4F6-4C3E-800D-E59D84C44377}" srcOrd="4" destOrd="0" parTransId="{70EEF250-C521-48A6-956D-DDFEC577AFA0}" sibTransId="{F2D6EDBF-4273-4F1D-899E-485F4E7CD23F}"/>
    <dgm:cxn modelId="{E347EBDA-2F4F-493B-99A3-2786E2829B68}" type="presOf" srcId="{F66CA4BE-C54F-4BD4-AB7D-EA4C77B02837}" destId="{A8617927-B9E1-4BC2-86A3-2630024A9F41}" srcOrd="0" destOrd="0" presId="urn:microsoft.com/office/officeart/2005/8/layout/venn2"/>
    <dgm:cxn modelId="{DD059A3A-B77A-48C4-B3E7-97D60677B033}" type="presOf" srcId="{6949A827-36CF-483E-81F5-7D99747FF3C4}" destId="{CAD7572C-46AC-4ED0-9992-1F769E9A74BB}" srcOrd="0" destOrd="0" presId="urn:microsoft.com/office/officeart/2005/8/layout/venn2"/>
    <dgm:cxn modelId="{E8C5301A-EEA3-4EB4-9FC4-379E9514B4E4}" type="presOf" srcId="{0A9BBE37-C4F6-4C3E-800D-E59D84C44377}" destId="{14F8D33D-E736-48BD-8F3A-DB679E888A10}" srcOrd="0" destOrd="0" presId="urn:microsoft.com/office/officeart/2005/8/layout/venn2"/>
    <dgm:cxn modelId="{3E9D12E5-5FC0-4FC8-97EC-B5338F3F68B3}" srcId="{6949A827-36CF-483E-81F5-7D99747FF3C4}" destId="{F66CA4BE-C54F-4BD4-AB7D-EA4C77B02837}" srcOrd="3" destOrd="0" parTransId="{0565AA90-3F0E-4997-ACD1-61C6D1B00DBA}" sibTransId="{2C6D5066-1041-49C0-B1DC-F60B6F803172}"/>
    <dgm:cxn modelId="{583D502B-A122-4CC2-A338-87F644867E6E}" type="presOf" srcId="{AC376CC5-F9EF-4CB6-A098-66F19FF33B24}" destId="{D22DB50E-608B-41F0-8DCC-086843A65FFD}" srcOrd="1" destOrd="0" presId="urn:microsoft.com/office/officeart/2005/8/layout/venn2"/>
    <dgm:cxn modelId="{A1350CB5-5BAB-4B09-98B3-B5FFDC96C66F}" type="presOf" srcId="{0A9BBE37-C4F6-4C3E-800D-E59D84C44377}" destId="{7ABE711F-AA11-447E-93A7-B9883FB483D2}" srcOrd="1" destOrd="0" presId="urn:microsoft.com/office/officeart/2005/8/layout/venn2"/>
    <dgm:cxn modelId="{25F4C80A-3E7A-485C-9B5A-DAF5214A5F82}" type="presOf" srcId="{006944B3-2FBF-4946-B066-833592F8513B}" destId="{9C1E1541-3DC7-4F92-BED9-82D82ED28040}" srcOrd="1" destOrd="0" presId="urn:microsoft.com/office/officeart/2005/8/layout/venn2"/>
    <dgm:cxn modelId="{3F7B41B4-0C3D-46D0-A73F-A3D53889C3E1}" type="presOf" srcId="{F66CA4BE-C54F-4BD4-AB7D-EA4C77B02837}" destId="{2B154560-7D5F-4199-88B1-1245A6D34E7A}" srcOrd="1" destOrd="0" presId="urn:microsoft.com/office/officeart/2005/8/layout/venn2"/>
    <dgm:cxn modelId="{4E55D413-3FC3-4604-B6BE-69DFBED6E6A7}" type="presOf" srcId="{27958A02-6D48-489D-B403-041EA247E48E}" destId="{64609524-449F-4DDC-AA8F-8CF3042064B4}" srcOrd="0" destOrd="0" presId="urn:microsoft.com/office/officeart/2005/8/layout/venn2"/>
    <dgm:cxn modelId="{3D801088-01FB-43C7-BA24-67EB57FF61B2}" type="presParOf" srcId="{CAD7572C-46AC-4ED0-9992-1F769E9A74BB}" destId="{38A1EC52-C535-4926-B872-2770C6B110AA}" srcOrd="0" destOrd="0" presId="urn:microsoft.com/office/officeart/2005/8/layout/venn2"/>
    <dgm:cxn modelId="{345CCADD-5CEF-4952-B3F9-EBB73636F824}" type="presParOf" srcId="{38A1EC52-C535-4926-B872-2770C6B110AA}" destId="{276FAB9A-4C15-4CE8-81ED-772E11F5DAC7}" srcOrd="0" destOrd="0" presId="urn:microsoft.com/office/officeart/2005/8/layout/venn2"/>
    <dgm:cxn modelId="{39144696-E369-4FE7-9939-CDB35DE79EEE}" type="presParOf" srcId="{38A1EC52-C535-4926-B872-2770C6B110AA}" destId="{D22DB50E-608B-41F0-8DCC-086843A65FFD}" srcOrd="1" destOrd="0" presId="urn:microsoft.com/office/officeart/2005/8/layout/venn2"/>
    <dgm:cxn modelId="{DAB6664D-2CC6-4A3C-842D-C427D8488F7B}" type="presParOf" srcId="{CAD7572C-46AC-4ED0-9992-1F769E9A74BB}" destId="{61F1CAD6-E881-4CAC-B8FD-379A622378CB}" srcOrd="1" destOrd="0" presId="urn:microsoft.com/office/officeart/2005/8/layout/venn2"/>
    <dgm:cxn modelId="{E680706E-D1BB-4F34-9A44-D53827F924AA}" type="presParOf" srcId="{61F1CAD6-E881-4CAC-B8FD-379A622378CB}" destId="{BC1C72FB-F32F-4AE3-92C8-E821241EDFA1}" srcOrd="0" destOrd="0" presId="urn:microsoft.com/office/officeart/2005/8/layout/venn2"/>
    <dgm:cxn modelId="{6FEA3D0C-F046-4FA5-AB16-8B4C68D2A9A4}" type="presParOf" srcId="{61F1CAD6-E881-4CAC-B8FD-379A622378CB}" destId="{9C1E1541-3DC7-4F92-BED9-82D82ED28040}" srcOrd="1" destOrd="0" presId="urn:microsoft.com/office/officeart/2005/8/layout/venn2"/>
    <dgm:cxn modelId="{80C7C61C-E3EF-48F9-B9E6-BC353A0F4812}" type="presParOf" srcId="{CAD7572C-46AC-4ED0-9992-1F769E9A74BB}" destId="{EDECC790-1E49-473F-A857-9E59E498520D}" srcOrd="2" destOrd="0" presId="urn:microsoft.com/office/officeart/2005/8/layout/venn2"/>
    <dgm:cxn modelId="{2CA1F71B-405D-4289-9EF6-64C217EEEC12}" type="presParOf" srcId="{EDECC790-1E49-473F-A857-9E59E498520D}" destId="{64609524-449F-4DDC-AA8F-8CF3042064B4}" srcOrd="0" destOrd="0" presId="urn:microsoft.com/office/officeart/2005/8/layout/venn2"/>
    <dgm:cxn modelId="{AF6B90D6-D631-4FCC-AE15-0D3AF85FE4A2}" type="presParOf" srcId="{EDECC790-1E49-473F-A857-9E59E498520D}" destId="{CCE18DC8-095A-4B6B-88B8-5F0E0067092A}" srcOrd="1" destOrd="0" presId="urn:microsoft.com/office/officeart/2005/8/layout/venn2"/>
    <dgm:cxn modelId="{64631B3A-4A79-48DC-AB88-3512324C71F0}" type="presParOf" srcId="{CAD7572C-46AC-4ED0-9992-1F769E9A74BB}" destId="{CF957F90-1410-4641-B116-56B7EF21F71B}" srcOrd="3" destOrd="0" presId="urn:microsoft.com/office/officeart/2005/8/layout/venn2"/>
    <dgm:cxn modelId="{4EE72531-6278-40E8-B825-E63D3702CB27}" type="presParOf" srcId="{CF957F90-1410-4641-B116-56B7EF21F71B}" destId="{A8617927-B9E1-4BC2-86A3-2630024A9F41}" srcOrd="0" destOrd="0" presId="urn:microsoft.com/office/officeart/2005/8/layout/venn2"/>
    <dgm:cxn modelId="{4BBCC5C9-778C-496D-8CC8-0DCEEF611936}" type="presParOf" srcId="{CF957F90-1410-4641-B116-56B7EF21F71B}" destId="{2B154560-7D5F-4199-88B1-1245A6D34E7A}" srcOrd="1" destOrd="0" presId="urn:microsoft.com/office/officeart/2005/8/layout/venn2"/>
    <dgm:cxn modelId="{6CD12299-1AEF-4BC7-9747-CE7FB1703D9F}" type="presParOf" srcId="{CAD7572C-46AC-4ED0-9992-1F769E9A74BB}" destId="{DCBCAE1C-478A-4B57-8C45-112F29A978BA}" srcOrd="4" destOrd="0" presId="urn:microsoft.com/office/officeart/2005/8/layout/venn2"/>
    <dgm:cxn modelId="{6E65A75A-44B4-41EF-8073-8FCFAD03AF0B}" type="presParOf" srcId="{DCBCAE1C-478A-4B57-8C45-112F29A978BA}" destId="{14F8D33D-E736-48BD-8F3A-DB679E888A10}" srcOrd="0" destOrd="0" presId="urn:microsoft.com/office/officeart/2005/8/layout/venn2"/>
    <dgm:cxn modelId="{F9159D9B-7225-4E95-816A-0D4B0912F5E0}" type="presParOf" srcId="{DCBCAE1C-478A-4B57-8C45-112F29A978BA}" destId="{7ABE711F-AA11-447E-93A7-B9883FB483D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4" y="0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49889-039E-4F52-AA43-73EE87B0AB99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41741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4" y="8841741"/>
            <a:ext cx="3014393" cy="465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0085F-4865-460A-9E07-98146B7488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5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3659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11" y="0"/>
            <a:ext cx="3013659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024AC2E-2662-4107-9240-09DDED3E7126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855" y="4421188"/>
            <a:ext cx="5565128" cy="4189412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379"/>
            <a:ext cx="3013659" cy="4651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11" y="8842379"/>
            <a:ext cx="3013659" cy="4651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17A5A7E8-4B75-4D59-98CE-A00ED1E751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9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A7E8-4B75-4D59-98CE-A00ED1E751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1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A7E8-4B75-4D59-98CE-A00ED1E7516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0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A7E8-4B75-4D59-98CE-A00ED1E7516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8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A7E8-4B75-4D59-98CE-A00ED1E7516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2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A7E8-4B75-4D59-98CE-A00ED1E7516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8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A7E8-4B75-4D59-98CE-A00ED1E7516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9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A7E8-4B75-4D59-98CE-A00ED1E7516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3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A7E8-4B75-4D59-98CE-A00ED1E7516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3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A7E8-4B75-4D59-98CE-A00ED1E7516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2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5A7E8-4B75-4D59-98CE-A00ED1E7516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5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707E-9C7B-4489-82C3-73D024ED3F16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E018-2B65-48DA-9F13-2AAE9278BF1A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508F-7CB9-441D-A99B-38D348B0F48C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223D-B94C-4151-A6E7-A6D9E6642392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72F0-866C-48CC-8D86-8248FD6AA4E4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DEF-CC8E-4503-A74B-4CAEFF9CD9E4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A88F-612E-47ED-9F59-BD941C9ED355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6A1B-A9F1-4759-9B43-470A7F40C5A6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8100-61F8-4E45-9D9C-F8A14F5845C0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5F04-2D8A-4520-958F-F4B520B71912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78F-6991-4556-A466-5BB06F35CD37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1B61F1-CFD5-4018-90D8-BB486993BC41}" type="datetime1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E3871D-BD2C-4568-9363-E7AAC096428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dera-county.com/index.php/bhsoverview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305800" cy="18288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Madera County Department of Behavioral Health Services (BHS) 2018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8486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David Weikel, PsyD.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Behavioral Healt</a:t>
            </a:r>
            <a:r>
              <a:rPr lang="en-US" dirty="0" smtClean="0"/>
              <a:t>h Program Supervisor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062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Crisis Response FY 16-17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1"/>
            <a:ext cx="3657600" cy="4953000"/>
          </a:xfrm>
        </p:spPr>
        <p:txBody>
          <a:bodyPr>
            <a:normAutofit/>
          </a:bodyPr>
          <a:lstStyle/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en-US" sz="3600" b="1" dirty="0" smtClean="0">
                <a:latin typeface="Arial Narrow" panose="020B0606020202030204" pitchFamily="34" charset="0"/>
              </a:rPr>
              <a:t>3,398 </a:t>
            </a:r>
            <a:r>
              <a:rPr lang="en-US" sz="3600" b="1" dirty="0">
                <a:latin typeface="Arial Narrow" panose="020B0606020202030204" pitchFamily="34" charset="0"/>
              </a:rPr>
              <a:t>Crisis </a:t>
            </a:r>
            <a:r>
              <a:rPr lang="en-US" sz="3600" b="1" dirty="0" smtClean="0">
                <a:latin typeface="Arial Narrow" panose="020B0606020202030204" pitchFamily="34" charset="0"/>
              </a:rPr>
              <a:t>Calls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 smtClean="0">
                <a:latin typeface="Arial Narrow" panose="020B0606020202030204" pitchFamily="34" charset="0"/>
              </a:rPr>
              <a:t>12% of Crisis Calls Resulted in Psychiatric Hospitalization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45447356"/>
              </p:ext>
            </p:extLst>
          </p:nvPr>
        </p:nvGraphicFramePr>
        <p:xfrm>
          <a:off x="3962400" y="1752600"/>
          <a:ext cx="4648200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6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305800" cy="1828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Mental Health Services Act (MHSA)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854696" cy="14759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Community Services and Supports</a:t>
            </a:r>
          </a:p>
          <a:p>
            <a:r>
              <a:rPr lang="en-US" dirty="0" smtClean="0"/>
              <a:t>Prevention and Early Intervention</a:t>
            </a:r>
          </a:p>
          <a:p>
            <a:r>
              <a:rPr lang="en-US" dirty="0" smtClean="0"/>
              <a:t>Innovation</a:t>
            </a:r>
          </a:p>
          <a:p>
            <a:r>
              <a:rPr lang="en-US" dirty="0" smtClean="0"/>
              <a:t>Time Limited Funds (Housing, WET)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80237"/>
          </a:xfrm>
        </p:spPr>
        <p:txBody>
          <a:bodyPr/>
          <a:lstStyle/>
          <a:p>
            <a:pPr algn="ctr"/>
            <a:r>
              <a:rPr lang="en-US" b="1" dirty="0" smtClean="0"/>
              <a:t>MHSA Values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latin typeface="Arial Narrow" pitchFamily="34" charset="0"/>
              </a:rPr>
              <a:t>Community Collaboration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 Narrow" pitchFamily="34" charset="0"/>
              </a:rPr>
              <a:t>Culturally and Linguistically Responsive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 Narrow" pitchFamily="34" charset="0"/>
              </a:rPr>
              <a:t>Consumer/Family Driven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 Narrow" pitchFamily="34" charset="0"/>
              </a:rPr>
              <a:t>Wellness, Recovery, &amp; Resilience Focus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 Narrow" pitchFamily="34" charset="0"/>
              </a:rPr>
              <a:t>Integrated Service Experience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343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itchFamily="34" charset="0"/>
              </a:rPr>
              <a:t>Reduction of Negative Outcomes of Untreated Mental Illness: </a:t>
            </a:r>
          </a:p>
          <a:p>
            <a:pPr lvl="1">
              <a:spcBef>
                <a:spcPts val="1800"/>
              </a:spcBef>
            </a:pPr>
            <a:r>
              <a:rPr lang="en-US" sz="1800" dirty="0" smtClean="0">
                <a:latin typeface="Arial Narrow" pitchFamily="34" charset="0"/>
              </a:rPr>
              <a:t>(1) Suicide.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Arial Narrow" pitchFamily="34" charset="0"/>
              </a:rPr>
              <a:t>(2) Incarcerations.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Arial Narrow" pitchFamily="34" charset="0"/>
              </a:rPr>
              <a:t>(3) School failure or dropout.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Arial Narrow" pitchFamily="34" charset="0"/>
              </a:rPr>
              <a:t>(4) Unemployment.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Arial Narrow" pitchFamily="34" charset="0"/>
              </a:rPr>
              <a:t>(5) Prolonged suffering.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Arial Narrow" pitchFamily="34" charset="0"/>
              </a:rPr>
              <a:t>(6) Homelessness.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Arial Narrow" pitchFamily="34" charset="0"/>
              </a:rPr>
              <a:t>(7) Removal of children from  their homes. </a:t>
            </a:r>
            <a:endParaRPr lang="en-US" sz="1800" dirty="0"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29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Health Services Act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Supports and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(CSS)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16/17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453005"/>
              </p:ext>
            </p:extLst>
          </p:nvPr>
        </p:nvGraphicFramePr>
        <p:xfrm>
          <a:off x="281992" y="2362232"/>
          <a:ext cx="421380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654706"/>
              </p:ext>
            </p:extLst>
          </p:nvPr>
        </p:nvGraphicFramePr>
        <p:xfrm>
          <a:off x="4650475" y="2100618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07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Full Service Partnerships Service Outcomes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FY 14/15, 15/16 &amp; 16/17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233602"/>
              </p:ext>
            </p:extLst>
          </p:nvPr>
        </p:nvGraphicFramePr>
        <p:xfrm>
          <a:off x="152400" y="2133600"/>
          <a:ext cx="8839200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Full Service Partnerships Service Outcomes </a:t>
            </a:r>
            <a:br>
              <a:rPr lang="en-US" sz="3200" b="1" dirty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FY 14/15, 15/16 &amp; 16/17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0361"/>
              </p:ext>
            </p:extLst>
          </p:nvPr>
        </p:nvGraphicFramePr>
        <p:xfrm>
          <a:off x="244151" y="2158482"/>
          <a:ext cx="8458200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Full Service Partnerships Service Outcomes </a:t>
            </a:r>
            <a:br>
              <a:rPr lang="en-US" sz="2800" b="1" dirty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FY 14/15, 15/16 &amp; 16/17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146603"/>
              </p:ext>
            </p:extLst>
          </p:nvPr>
        </p:nvGraphicFramePr>
        <p:xfrm>
          <a:off x="304800" y="1752599"/>
          <a:ext cx="8458200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87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646B86"/>
                </a:solidFill>
                <a:latin typeface="Arial Narrow" pitchFamily="34" charset="0"/>
              </a:rPr>
              <a:t>Full Service Partnerships Service Outcomes </a:t>
            </a:r>
            <a:br>
              <a:rPr lang="en-US" sz="3200" b="1" dirty="0">
                <a:solidFill>
                  <a:srgbClr val="646B86"/>
                </a:solidFill>
                <a:latin typeface="Arial Narrow" pitchFamily="34" charset="0"/>
              </a:rPr>
            </a:br>
            <a:r>
              <a:rPr lang="en-US" sz="3200" b="1" dirty="0" smtClean="0">
                <a:latin typeface="Arial Narrow" pitchFamily="34" charset="0"/>
              </a:rPr>
              <a:t>FY 15/16 and FY 16/17</a:t>
            </a:r>
            <a:br>
              <a:rPr lang="en-US" sz="3200" b="1" dirty="0" smtClean="0">
                <a:latin typeface="Arial Narrow" pitchFamily="34" charset="0"/>
              </a:rPr>
            </a:br>
            <a:r>
              <a:rPr lang="en-US" sz="1400" dirty="0" smtClean="0">
                <a:latin typeface="Arial Narrow" pitchFamily="34" charset="0"/>
              </a:rPr>
              <a:t>(Time Frames Changed to Quarters and Not Years)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490069"/>
              </p:ext>
            </p:extLst>
          </p:nvPr>
        </p:nvGraphicFramePr>
        <p:xfrm>
          <a:off x="304800" y="1992251"/>
          <a:ext cx="8229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646B86"/>
                </a:solidFill>
                <a:latin typeface="Arial Narrow" pitchFamily="34" charset="0"/>
              </a:rPr>
              <a:t>Full Service Partnerships Service Outcomes </a:t>
            </a:r>
            <a:r>
              <a:rPr lang="en-US" sz="2400" b="1" dirty="0" smtClean="0">
                <a:solidFill>
                  <a:srgbClr val="646B86"/>
                </a:solidFill>
                <a:latin typeface="Arial Narrow" pitchFamily="34" charset="0"/>
              </a:rPr>
              <a:t>-FY 14/15, 15/16, 16/17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527289"/>
              </p:ext>
            </p:extLst>
          </p:nvPr>
        </p:nvGraphicFramePr>
        <p:xfrm>
          <a:off x="304800" y="1935163"/>
          <a:ext cx="8610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37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Full Service Partnerships Service Outcomes </a:t>
            </a:r>
            <a:br>
              <a:rPr lang="en-US" sz="3200" b="1" dirty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b="1" dirty="0" smtClean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FY 13-14, 14-15, 15-16 &amp; 16-17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912284"/>
              </p:ext>
            </p:extLst>
          </p:nvPr>
        </p:nvGraphicFramePr>
        <p:xfrm>
          <a:off x="152400" y="2133600"/>
          <a:ext cx="8763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24" y="915205"/>
            <a:ext cx="7772400" cy="682978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Brian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Scans: Healthy and Unhealthy Brains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754" y="1762589"/>
            <a:ext cx="1818564" cy="659352"/>
          </a:xfrm>
        </p:spPr>
        <p:txBody>
          <a:bodyPr/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83188" y="1608419"/>
            <a:ext cx="1222375" cy="654843"/>
          </a:xfrm>
        </p:spPr>
        <p:txBody>
          <a:bodyPr/>
          <a:lstStyle/>
          <a:p>
            <a:r>
              <a:rPr lang="en-US" dirty="0" smtClean="0"/>
              <a:t>Anxiety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97167"/>
            <a:ext cx="2768353" cy="4141745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F12-26B8-4DAC-9B4A-1E5F6B95222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6" y="3237344"/>
            <a:ext cx="4161668" cy="2533661"/>
          </a:xfrm>
        </p:spPr>
      </p:pic>
    </p:spTree>
    <p:extLst>
      <p:ext uri="{BB962C8B-B14F-4D97-AF65-F5344CB8AC3E}">
        <p14:creationId xmlns:p14="http://schemas.microsoft.com/office/powerpoint/2010/main" val="32566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646B86"/>
                </a:solidFill>
                <a:latin typeface="Arial Narrow" pitchFamily="34" charset="0"/>
              </a:rPr>
              <a:t>Full Service Partnerships Service Outcomes </a:t>
            </a:r>
            <a:br>
              <a:rPr lang="en-US" sz="3200" b="1" dirty="0">
                <a:solidFill>
                  <a:srgbClr val="646B86"/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rgbClr val="646B86"/>
                </a:solidFill>
                <a:latin typeface="Arial Narrow" pitchFamily="34" charset="0"/>
              </a:rPr>
              <a:t>FY 14/15, FY 15/16 &amp; 16/17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07171"/>
              </p:ext>
            </p:extLst>
          </p:nvPr>
        </p:nvGraphicFramePr>
        <p:xfrm>
          <a:off x="457200" y="1524000"/>
          <a:ext cx="8229600" cy="519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1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2257"/>
            <a:ext cx="2209801" cy="179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319">
            <a:off x="3267639" y="1231828"/>
            <a:ext cx="5107229" cy="378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06553" y="2941320"/>
            <a:ext cx="2212847" cy="31085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Please rank and rate survey options.</a:t>
            </a:r>
          </a:p>
          <a:p>
            <a:pPr algn="ctr"/>
            <a:endParaRPr lang="en-US" sz="2800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1, 2, 3 … or </a:t>
            </a:r>
            <a:endParaRPr lang="en-US" sz="2800" cap="none" spc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cap="none" spc="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b, c</a:t>
            </a:r>
          </a:p>
        </p:txBody>
      </p:sp>
    </p:spTree>
    <p:extLst>
      <p:ext uri="{BB962C8B-B14F-4D97-AF65-F5344CB8AC3E}">
        <p14:creationId xmlns:p14="http://schemas.microsoft.com/office/powerpoint/2010/main" val="19585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MHSA - System </a:t>
            </a:r>
            <a:r>
              <a:rPr lang="en-US" sz="3200" b="1" dirty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Development </a:t>
            </a:r>
            <a:r>
              <a:rPr lang="en-US" sz="3200" b="1" dirty="0" smtClean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Service </a:t>
            </a:r>
            <a:r>
              <a:rPr lang="en-US" sz="3200" b="1" dirty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Outcomes </a:t>
            </a:r>
            <a:br>
              <a:rPr lang="en-US" sz="3200" b="1" dirty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b="1" dirty="0" smtClean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FY 14/15, FY 15/16 &amp; FY 16/17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61302056"/>
              </p:ext>
            </p:extLst>
          </p:nvPr>
        </p:nvGraphicFramePr>
        <p:xfrm>
          <a:off x="152401" y="2286000"/>
          <a:ext cx="3886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343400" y="5334000"/>
            <a:ext cx="4422775" cy="108267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Supportive </a:t>
            </a:r>
            <a:r>
              <a:rPr lang="en-US" b="1" dirty="0">
                <a:latin typeface="Arial Narrow" panose="020B0606020202030204" pitchFamily="34" charset="0"/>
              </a:rPr>
              <a:t>Services &amp; Structure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Adds Administrative Support for Direct Services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1977" y="2817447"/>
            <a:ext cx="3892423" cy="19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77887376"/>
              </p:ext>
            </p:extLst>
          </p:nvPr>
        </p:nvGraphicFramePr>
        <p:xfrm>
          <a:off x="4263711" y="2057400"/>
          <a:ext cx="4572000" cy="3111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71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1" y="1243316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Mental Health Services Act </a:t>
            </a:r>
            <a:br>
              <a:rPr lang="en-US" sz="4000" b="1" dirty="0" smtClean="0"/>
            </a:br>
            <a:r>
              <a:rPr lang="en-US" sz="4000" b="1" dirty="0" smtClean="0"/>
              <a:t>Prevention &amp; Early Intervention (PEI)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2743200" cy="475997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19600" y="2041524"/>
            <a:ext cx="4041775" cy="56542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Categories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813319"/>
            <a:ext cx="3810000" cy="422195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Arial Narrow" pitchFamily="34" charset="0"/>
              </a:rPr>
              <a:t>Mental Health Promotion &amp; Disability Prevention</a:t>
            </a:r>
            <a:endParaRPr lang="en-US" dirty="0" smtClean="0">
              <a:latin typeface="Arial Narrow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 Narrow" pitchFamily="34" charset="0"/>
              </a:rPr>
              <a:t>Promote </a:t>
            </a:r>
            <a:r>
              <a:rPr lang="en-US" dirty="0">
                <a:latin typeface="Arial Narrow" pitchFamily="34" charset="0"/>
              </a:rPr>
              <a:t>Protective </a:t>
            </a:r>
            <a:r>
              <a:rPr lang="en-US" dirty="0" smtClean="0">
                <a:latin typeface="Arial Narrow" pitchFamily="34" charset="0"/>
              </a:rPr>
              <a:t>Factors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 Narrow" pitchFamily="34" charset="0"/>
              </a:rPr>
              <a:t>Reduce Risk Factors 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latin typeface="Arial Narrow" pitchFamily="34" charset="0"/>
              </a:rPr>
              <a:t>Programs</a:t>
            </a:r>
            <a:endParaRPr lang="en-US" dirty="0" smtClean="0">
              <a:latin typeface="Arial Narrow" pitchFamily="34" charset="0"/>
            </a:endParaRPr>
          </a:p>
          <a:p>
            <a:pPr marL="850392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Community Outreach &amp; Wellness Centers</a:t>
            </a:r>
          </a:p>
          <a:p>
            <a:pPr marL="850392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Community &amp; Family Education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723896"/>
            <a:ext cx="4800600" cy="4114531"/>
          </a:xfrm>
        </p:spPr>
        <p:txBody>
          <a:bodyPr>
            <a:normAutofit/>
          </a:bodyPr>
          <a:lstStyle/>
          <a:p>
            <a:pPr marL="850392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latin typeface="Arial Narrow" pitchFamily="34" charset="0"/>
              </a:rPr>
              <a:t>Information Dissemination  </a:t>
            </a:r>
          </a:p>
          <a:p>
            <a:pPr marL="850392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latin typeface="Arial Narrow" pitchFamily="34" charset="0"/>
              </a:rPr>
              <a:t>Education </a:t>
            </a:r>
          </a:p>
          <a:p>
            <a:pPr marL="850392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Access and Linkage to Treatment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850392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Alternatives </a:t>
            </a:r>
          </a:p>
          <a:p>
            <a:pPr marL="850392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Community Based Process </a:t>
            </a:r>
          </a:p>
          <a:p>
            <a:pPr marL="850392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Environmental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Arial Narrow" panose="020B0606020202030204" pitchFamily="34" charset="0"/>
              </a:rPr>
              <a:t>Social Ecological Model &amp; Behavioral Health Services</a:t>
            </a:r>
            <a:endParaRPr lang="en-US" sz="3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043968"/>
              </p:ext>
            </p:extLst>
          </p:nvPr>
        </p:nvGraphicFramePr>
        <p:xfrm>
          <a:off x="457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87679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Individual</a:t>
            </a:r>
            <a:r>
              <a:rPr lang="en-US" dirty="0" smtClean="0"/>
              <a:t> – personal attitudes, beliefs, and skills/behavior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Interpersonal Relationships </a:t>
            </a:r>
            <a:r>
              <a:rPr lang="en-US" dirty="0" smtClean="0"/>
              <a:t>– people closest to individuals who influence their behavior (e.g. family, friends, close friends)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Organizations</a:t>
            </a:r>
            <a:r>
              <a:rPr lang="en-US" dirty="0" smtClean="0"/>
              <a:t> – Common organizational rules and polices that direct people’s behavior which provide social identity and role definition</a:t>
            </a:r>
          </a:p>
          <a:p>
            <a:endParaRPr lang="en-US" dirty="0" smtClean="0"/>
          </a:p>
          <a:p>
            <a:r>
              <a:rPr lang="en-US" b="1" dirty="0" smtClean="0"/>
              <a:t>Community</a:t>
            </a:r>
            <a:r>
              <a:rPr lang="en-US" dirty="0" smtClean="0"/>
              <a:t> – Areas of individual’s community that reinforce social norms/culture that affect an individual’s behavior (e.g. schools, worksites, religious groups)</a:t>
            </a:r>
          </a:p>
          <a:p>
            <a:endParaRPr lang="en-US" dirty="0" smtClean="0"/>
          </a:p>
          <a:p>
            <a:r>
              <a:rPr lang="en-US" b="1" dirty="0" smtClean="0"/>
              <a:t>Social Structure </a:t>
            </a:r>
            <a:r>
              <a:rPr lang="en-US" dirty="0" smtClean="0"/>
              <a:t>– Local, state and national laws that affect personal  behavior through organizations and other groups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60960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 FY 14/15,  15/16 &amp; 16/17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281472"/>
              </p:ext>
            </p:extLst>
          </p:nvPr>
        </p:nvGraphicFramePr>
        <p:xfrm>
          <a:off x="312761" y="1752599"/>
          <a:ext cx="457200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71939"/>
              </p:ext>
            </p:extLst>
          </p:nvPr>
        </p:nvGraphicFramePr>
        <p:xfrm>
          <a:off x="4572000" y="1828800"/>
          <a:ext cx="457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82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646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 Demographics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582144"/>
              </p:ext>
            </p:extLst>
          </p:nvPr>
        </p:nvGraphicFramePr>
        <p:xfrm>
          <a:off x="152400" y="1600200"/>
          <a:ext cx="434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212114"/>
              </p:ext>
            </p:extLst>
          </p:nvPr>
        </p:nvGraphicFramePr>
        <p:xfrm>
          <a:off x="4572000" y="1752600"/>
          <a:ext cx="449580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7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051260"/>
              </p:ext>
            </p:extLst>
          </p:nvPr>
        </p:nvGraphicFramePr>
        <p:xfrm>
          <a:off x="304800" y="1295400"/>
          <a:ext cx="83819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1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67244"/>
              </p:ext>
            </p:extLst>
          </p:nvPr>
        </p:nvGraphicFramePr>
        <p:xfrm>
          <a:off x="1143000" y="2209800"/>
          <a:ext cx="6476998" cy="3766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369"/>
                <a:gridCol w="822214"/>
                <a:gridCol w="977856"/>
                <a:gridCol w="1569449"/>
                <a:gridCol w="566069"/>
                <a:gridCol w="660413"/>
                <a:gridCol w="627628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  Orientation FY 16-17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Hope House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Mountain Wellness Center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 Educator, Community Health Worker and CalWORKs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YEP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 FY 16/17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15/16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5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Gay or Lesbian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5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Heterosexual or Strait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7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Bisexual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5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Questioning or Unsure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27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53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Another Sexual Orientation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5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Decline to Answer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1219200"/>
            <a:ext cx="6858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Voluntary Disclosure of Sexual Orientation Required </a:t>
            </a:r>
            <a:r>
              <a:rPr lang="en-US" dirty="0"/>
              <a:t>by Mental Health Services Oversight and Accountability Commission</a:t>
            </a:r>
          </a:p>
        </p:txBody>
      </p:sp>
    </p:spTree>
    <p:extLst>
      <p:ext uri="{BB962C8B-B14F-4D97-AF65-F5344CB8AC3E}">
        <p14:creationId xmlns:p14="http://schemas.microsoft.com/office/powerpoint/2010/main" val="363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219200"/>
            <a:ext cx="6858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Voluntary Disclosure of Sexual Orientation Required </a:t>
            </a:r>
            <a:r>
              <a:rPr lang="en-US" dirty="0"/>
              <a:t>by Mental Health Services Oversight and Accountability Commission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3926"/>
              </p:ext>
            </p:extLst>
          </p:nvPr>
        </p:nvGraphicFramePr>
        <p:xfrm>
          <a:off x="1981200" y="2133600"/>
          <a:ext cx="5311775" cy="1512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775"/>
                <a:gridCol w="603250"/>
                <a:gridCol w="825500"/>
                <a:gridCol w="1257300"/>
                <a:gridCol w="514350"/>
                <a:gridCol w="586105"/>
                <a:gridCol w="785495"/>
              </a:tblGrid>
              <a:tr h="200025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Gender Assigned at Birth FY 16-17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Hope House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Mountain Wellness Center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MH Educator, Community Health Worker and CalWORKs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Totals FY 16/17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Totals FY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15/16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Decline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117"/>
              </p:ext>
            </p:extLst>
          </p:nvPr>
        </p:nvGraphicFramePr>
        <p:xfrm>
          <a:off x="1219200" y="3906520"/>
          <a:ext cx="6490970" cy="2274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425"/>
                <a:gridCol w="613410"/>
                <a:gridCol w="814705"/>
                <a:gridCol w="1210945"/>
                <a:gridCol w="457200"/>
                <a:gridCol w="788035"/>
                <a:gridCol w="857250"/>
              </a:tblGrid>
              <a:tr h="200025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Current Identity FY 16-17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Hope House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Mountain Wellness Center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MH Educator, Community Health Worker and CalWORKs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Totals FY 16/17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Totals FY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15/16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Transgender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Genderqueer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Questioning/Unsure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Another Gender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Decline to Answer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3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F12-26B8-4DAC-9B4A-1E5F6B95222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" y="1620496"/>
            <a:ext cx="2666999" cy="2319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87912"/>
            <a:ext cx="4370980" cy="2381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50048"/>
            <a:ext cx="2982321" cy="20075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1424" y="915205"/>
            <a:ext cx="7772400" cy="5529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Brian Scans: Healthy and Unhealthy Brains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2257"/>
            <a:ext cx="2209801" cy="179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319">
            <a:off x="3267639" y="1231828"/>
            <a:ext cx="5107229" cy="378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06553" y="2941320"/>
            <a:ext cx="2212847" cy="31085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Please rank and rate survey options.</a:t>
            </a:r>
          </a:p>
          <a:p>
            <a:pPr algn="ctr"/>
            <a:endParaRPr lang="en-US" sz="2800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1, 2, 3 … or </a:t>
            </a:r>
            <a:endParaRPr lang="en-US" sz="2800" cap="none" spc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cap="none" spc="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b, c</a:t>
            </a:r>
          </a:p>
        </p:txBody>
      </p:sp>
    </p:spTree>
    <p:extLst>
      <p:ext uri="{BB962C8B-B14F-4D97-AF65-F5344CB8AC3E}">
        <p14:creationId xmlns:p14="http://schemas.microsoft.com/office/powerpoint/2010/main" val="19277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20" y="90659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MHSA Innovation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0332" y="1668574"/>
            <a:ext cx="4040188" cy="43075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670829"/>
            <a:ext cx="4041775" cy="42624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2"/>
          </p:nvPr>
        </p:nvSpPr>
        <p:spPr>
          <a:xfrm>
            <a:off x="76200" y="2285999"/>
            <a:ext cx="4114800" cy="434340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Pilot new projects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Primary Purpose Options: 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Increase access to </a:t>
            </a:r>
            <a:r>
              <a:rPr lang="en-US" dirty="0" smtClean="0">
                <a:latin typeface="Arial Narrow" panose="020B0606020202030204" pitchFamily="34" charset="0"/>
              </a:rPr>
              <a:t>MH services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Increase </a:t>
            </a:r>
            <a:r>
              <a:rPr lang="en-US" dirty="0">
                <a:latin typeface="Arial Narrow" panose="020B0606020202030204" pitchFamily="34" charset="0"/>
              </a:rPr>
              <a:t>access to </a:t>
            </a:r>
            <a:r>
              <a:rPr lang="en-US" dirty="0" smtClean="0">
                <a:latin typeface="Arial Narrow" panose="020B0606020202030204" pitchFamily="34" charset="0"/>
              </a:rPr>
              <a:t>MH services </a:t>
            </a:r>
            <a:r>
              <a:rPr lang="en-US" dirty="0">
                <a:latin typeface="Arial Narrow" panose="020B0606020202030204" pitchFamily="34" charset="0"/>
              </a:rPr>
              <a:t>to underserved groups 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Increase </a:t>
            </a:r>
            <a:r>
              <a:rPr lang="en-US" dirty="0">
                <a:latin typeface="Arial Narrow" panose="020B0606020202030204" pitchFamily="34" charset="0"/>
              </a:rPr>
              <a:t>the quality of mental health </a:t>
            </a:r>
            <a:r>
              <a:rPr lang="en-US" dirty="0" smtClean="0">
                <a:latin typeface="Arial Narrow" panose="020B0606020202030204" pitchFamily="34" charset="0"/>
              </a:rPr>
              <a:t>services (measurable outcomes)</a:t>
            </a:r>
            <a:endParaRPr lang="en-US" dirty="0">
              <a:latin typeface="Arial Narrow" panose="020B0606020202030204" pitchFamily="34" charset="0"/>
            </a:endParaRPr>
          </a:p>
          <a:p>
            <a:pPr marL="1124712" lvl="2" indent="-457200"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Promote interagency and community collaboration related to mental health </a:t>
            </a:r>
            <a:r>
              <a:rPr lang="en-US" dirty="0" smtClean="0">
                <a:latin typeface="Arial Narrow" panose="020B0606020202030204" pitchFamily="34" charset="0"/>
              </a:rPr>
              <a:t>services or supports or outcomes</a:t>
            </a:r>
            <a:endParaRPr lang="en-US" sz="1000" b="1" dirty="0" smtClean="0">
              <a:latin typeface="Arial Narrow" panose="020B0606020202030204" pitchFamily="34" charset="0"/>
            </a:endParaRPr>
          </a:p>
          <a:p>
            <a:pPr lvl="1"/>
            <a:endParaRPr lang="en-US" sz="14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038600" y="2285999"/>
            <a:ext cx="4953001" cy="443626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Current </a:t>
            </a:r>
            <a:r>
              <a:rPr lang="en-US" sz="2400" b="1" dirty="0" smtClean="0">
                <a:latin typeface="Arial Narrow" panose="020B0606020202030204" pitchFamily="34" charset="0"/>
              </a:rPr>
              <a:t>Initiatives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Nurture </a:t>
            </a:r>
            <a:r>
              <a:rPr lang="en-US" dirty="0">
                <a:latin typeface="Arial Narrow" panose="020B0606020202030204" pitchFamily="34" charset="0"/>
              </a:rPr>
              <a:t>2 Nurture Madera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Promote Interagency &amp;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Community Collaboration 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Improve </a:t>
            </a:r>
            <a:r>
              <a:rPr lang="en-US" dirty="0">
                <a:latin typeface="Arial Narrow" panose="020B0606020202030204" pitchFamily="34" charset="0"/>
              </a:rPr>
              <a:t>Client </a:t>
            </a:r>
            <a:r>
              <a:rPr lang="en-US" dirty="0" smtClean="0">
                <a:latin typeface="Arial Narrow" panose="020B0606020202030204" pitchFamily="34" charset="0"/>
              </a:rPr>
              <a:t>Outcomes for </a:t>
            </a:r>
            <a:r>
              <a:rPr lang="en-US" sz="1500" dirty="0" smtClean="0">
                <a:latin typeface="Arial Narrow" panose="020B0606020202030204" pitchFamily="34" charset="0"/>
              </a:rPr>
              <a:t>Mom’s </a:t>
            </a:r>
            <a:r>
              <a:rPr lang="en-US" sz="1500" dirty="0">
                <a:latin typeface="Arial Narrow" panose="020B0606020202030204" pitchFamily="34" charset="0"/>
              </a:rPr>
              <a:t>At-Risk of Perinatal Mood &amp; Anxiety Disorder (</a:t>
            </a:r>
            <a:r>
              <a:rPr lang="en-US" sz="1500" dirty="0" smtClean="0">
                <a:latin typeface="Arial Narrow" panose="020B0606020202030204" pitchFamily="34" charset="0"/>
              </a:rPr>
              <a:t>PMAD)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i="1" dirty="0">
              <a:latin typeface="Arial Narrow" panose="020B0606020202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Arial Narrow" panose="020B0606020202030204" pitchFamily="34" charset="0"/>
              </a:rPr>
              <a:t>Peer </a:t>
            </a:r>
            <a:r>
              <a:rPr lang="en-US" b="1" i="1" dirty="0">
                <a:latin typeface="Arial Narrow" panose="020B0606020202030204" pitchFamily="34" charset="0"/>
              </a:rPr>
              <a:t>to Peer/Family Community Re-entry Services </a:t>
            </a:r>
          </a:p>
          <a:p>
            <a:pPr lvl="3"/>
            <a:r>
              <a:rPr lang="en-US" dirty="0">
                <a:latin typeface="Arial Narrow" panose="020B0606020202030204" pitchFamily="34" charset="0"/>
              </a:rPr>
              <a:t>Video Conferencing </a:t>
            </a:r>
            <a:r>
              <a:rPr lang="en-US" dirty="0" smtClean="0">
                <a:latin typeface="Arial Narrow" panose="020B0606020202030204" pitchFamily="34" charset="0"/>
              </a:rPr>
              <a:t>between Institutions of Client and Peer Support and Peer </a:t>
            </a:r>
            <a:r>
              <a:rPr lang="en-US" dirty="0">
                <a:latin typeface="Arial Narrow" panose="020B0606020202030204" pitchFamily="34" charset="0"/>
              </a:rPr>
              <a:t>Follow Up Upon </a:t>
            </a:r>
            <a:r>
              <a:rPr lang="en-US" dirty="0" smtClean="0">
                <a:latin typeface="Arial Narrow" panose="020B0606020202030204" pitchFamily="34" charset="0"/>
              </a:rPr>
              <a:t>Release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More MHSA Innovation Ideas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Increasing Access to Mental Health Services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2. </a:t>
            </a:r>
            <a:r>
              <a:rPr lang="en-US" dirty="0"/>
              <a:t>Increasing Access to Mental Health Services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769648"/>
            <a:ext cx="4040188" cy="35906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Partnering with CSUF Nursing School Mobile Clinic</a:t>
            </a:r>
          </a:p>
          <a:p>
            <a:r>
              <a:rPr lang="en-US" dirty="0" smtClean="0"/>
              <a:t>Rational</a:t>
            </a:r>
          </a:p>
          <a:p>
            <a:pPr lvl="1"/>
            <a:r>
              <a:rPr lang="en-US" dirty="0" smtClean="0"/>
              <a:t>Integrating mental health services would help to reach hard to reach populations</a:t>
            </a:r>
          </a:p>
          <a:p>
            <a:pPr lvl="2"/>
            <a:r>
              <a:rPr lang="en-US" dirty="0" smtClean="0"/>
              <a:t>Increasing access reducing to distance between home and services</a:t>
            </a:r>
          </a:p>
          <a:p>
            <a:pPr lvl="2"/>
            <a:r>
              <a:rPr lang="en-US" dirty="0" smtClean="0"/>
              <a:t> Reducing stigma related to mental illness by delivering services in a health setting</a:t>
            </a:r>
          </a:p>
          <a:p>
            <a:pPr lvl="2"/>
            <a:r>
              <a:rPr lang="en-US" dirty="0" smtClean="0"/>
              <a:t>ACEs Screener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642124"/>
            <a:ext cx="4041775" cy="38457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Addressing barriers to accessing dialing living needs related to cognitive trauma.</a:t>
            </a:r>
          </a:p>
          <a:p>
            <a:pPr lvl="1"/>
            <a:r>
              <a:rPr lang="en-US" dirty="0" smtClean="0"/>
              <a:t>Screening Adverse Childhood Experiences (ACEs)that compromise people’s ability to meet their needs</a:t>
            </a:r>
          </a:p>
          <a:p>
            <a:pPr lvl="1"/>
            <a:r>
              <a:rPr lang="en-US" dirty="0" smtClean="0"/>
              <a:t>Educate Impact of ACEs</a:t>
            </a:r>
          </a:p>
          <a:p>
            <a:pPr lvl="1"/>
            <a:r>
              <a:rPr lang="en-US" dirty="0" smtClean="0"/>
              <a:t>Facilitate to needed daily living needs (e.g. Prevention Education, Treatment, Basic Living Needs)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80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96112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 Narrow" panose="020B0606020202030204" pitchFamily="34" charset="0"/>
              </a:rPr>
              <a:t>Nurture 2 Nurture </a:t>
            </a:r>
            <a:r>
              <a:rPr lang="en-US" sz="5400" b="1" dirty="0" smtClean="0">
                <a:latin typeface="Arial Narrow" panose="020B0606020202030204" pitchFamily="34" charset="0"/>
              </a:rPr>
              <a:t>Measures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5858855"/>
              </p:ext>
            </p:extLst>
          </p:nvPr>
        </p:nvGraphicFramePr>
        <p:xfrm>
          <a:off x="4566465" y="2683856"/>
          <a:ext cx="381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Outreach</a:t>
                      </a:r>
                      <a:endParaRPr lang="en-US" dirty="0"/>
                    </a:p>
                  </a:txBody>
                  <a:tcPr marL="49665" marR="49665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9665" marR="49665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9665" marR="4966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49665" marR="4966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3,095</a:t>
                      </a:r>
                      <a:endParaRPr lang="en-US" dirty="0"/>
                    </a:p>
                  </a:txBody>
                  <a:tcPr marL="49665" marR="49665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9665" marR="49665" marT="0" marB="0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369027"/>
              </p:ext>
            </p:extLst>
          </p:nvPr>
        </p:nvGraphicFramePr>
        <p:xfrm>
          <a:off x="381000" y="2522520"/>
          <a:ext cx="3810000" cy="1018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</a:tblGrid>
              <a:tr h="259205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5" marR="49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15-16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65" marR="49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16-17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65" marR="49665" marT="0" marB="0" anchor="ctr"/>
                </a:tc>
              </a:tr>
              <a:tr h="382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Individuals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65" marR="49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65" marR="49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65" marR="49665" marT="0" marB="0" anchor="ctr"/>
                </a:tc>
              </a:tr>
              <a:tr h="332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Contacts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65" marR="49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Collected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65" marR="496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4,778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65" marR="49665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0" y="1981200"/>
            <a:ext cx="380969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 Measures FY 16-17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24304"/>
              </p:ext>
            </p:extLst>
          </p:nvPr>
        </p:nvGraphicFramePr>
        <p:xfrm>
          <a:off x="1371600" y="3657599"/>
          <a:ext cx="6095999" cy="308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735"/>
                <a:gridCol w="1071601"/>
                <a:gridCol w="1183148"/>
                <a:gridCol w="147050"/>
                <a:gridCol w="1444465"/>
              </a:tblGrid>
              <a:tr h="32202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of Collaborative Strengths Dimensions Between 2015 and 2016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2016-2017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14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3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Collaborative Environment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 (.30)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4.10 (.29)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5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Collaborative Communication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3.43 (.48)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4.12 (.41)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2.84*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 Characteristics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3.55 (.60)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4.10 (.38)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-1.90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1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Collaborative Purpose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3.78 (9.38)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4.03 (.06)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-1.44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 Available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3.40 (.49)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3.60 (.42)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-.79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Collaborative Process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 (.59)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4.18 (.36)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3.25**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642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Notes: * p &lt; .05. ** p ,.001. n =14 in 2015. n = 5 in FY 2016-2017.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9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170226"/>
              </p:ext>
            </p:extLst>
          </p:nvPr>
        </p:nvGraphicFramePr>
        <p:xfrm>
          <a:off x="457200" y="1295400"/>
          <a:ext cx="381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54325"/>
              </p:ext>
            </p:extLst>
          </p:nvPr>
        </p:nvGraphicFramePr>
        <p:xfrm>
          <a:off x="4343400" y="1066800"/>
          <a:ext cx="4648200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512"/>
                <a:gridCol w="1512344"/>
                <a:gridCol w="1512344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Stakeholder Satisfaction 2015 &amp; FY 2016-17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Survey Dimension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Percent Satisfied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(2015)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Percent Satisfied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(2016-17)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Planning &amp; Implementation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Diversity of Perspective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Progress and Capacity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7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04371"/>
              </p:ext>
            </p:extLst>
          </p:nvPr>
        </p:nvGraphicFramePr>
        <p:xfrm>
          <a:off x="457200" y="2783604"/>
          <a:ext cx="3962400" cy="227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/>
                <a:gridCol w="762000"/>
                <a:gridCol w="762000"/>
              </a:tblGrid>
              <a:tr h="38100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People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Sessions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Health Care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Law Enforcement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Community Member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3,766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Behavioral Health Client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Behavioral Health Staff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Social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CBO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Education/Schools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Maternal Wellness Coalition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Nurture to Nurture Madera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4,759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28800" y="1732459"/>
            <a:ext cx="4642553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Organizations and Individuals Represented FY 16-17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723" y="761999"/>
            <a:ext cx="9372600" cy="45720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 Narrow" panose="020B0606020202030204" pitchFamily="34" charset="0"/>
              </a:rPr>
              <a:t>Nurture 2 Nurture Madera (N2N-M) &amp; Maternal Wellness Coalition (MWC)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1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1153" y="2209800"/>
            <a:ext cx="3853006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Language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Ages of Direct Service Clients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47429078"/>
              </p:ext>
            </p:extLst>
          </p:nvPr>
        </p:nvGraphicFramePr>
        <p:xfrm>
          <a:off x="457200" y="2514600"/>
          <a:ext cx="4040187" cy="373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1346729"/>
                <a:gridCol w="1346729"/>
              </a:tblGrid>
              <a:tr h="50074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FY 15/16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FY 16/17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0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American Sign Language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0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Armenian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0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English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0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Hmong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0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Portuguese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0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Spanish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53298978"/>
              </p:ext>
            </p:extLst>
          </p:nvPr>
        </p:nvGraphicFramePr>
        <p:xfrm>
          <a:off x="4645025" y="2514600"/>
          <a:ext cx="4041774" cy="365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258"/>
                <a:gridCol w="1347258"/>
                <a:gridCol w="1347258"/>
              </a:tblGrid>
              <a:tr h="517170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FY 15/16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FY 16/17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71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0-15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71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16 - 24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71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25-59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71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60+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458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Decline to Answer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71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46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Nurture 2 Nurture Madera (N2N) FY 16/17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162030"/>
              </p:ext>
            </p:extLst>
          </p:nvPr>
        </p:nvGraphicFramePr>
        <p:xfrm>
          <a:off x="4648200" y="1920875"/>
          <a:ext cx="403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558800"/>
                <a:gridCol w="1346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 and Post Results from the Trainings FY 16-17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13" marR="56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3" marR="56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3" marR="5651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12.2% Net Gain in PMAD Understanding (p. &lt; .0001)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3" marR="56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3" marR="56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13" marR="56513" marT="0" marB="0" anchor="ctr"/>
                </a:tc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8757610"/>
              </p:ext>
            </p:extLst>
          </p:nvPr>
        </p:nvGraphicFramePr>
        <p:xfrm>
          <a:off x="457200" y="1920875"/>
          <a:ext cx="4038600" cy="42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85800"/>
                <a:gridCol w="12954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Groups and Trainings Topics/Type FY 16-17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on Children and Family Health at Madera Community College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Crossing Lines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5 Baby Shower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Depression Support Groups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Wellness Coalition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Nurturing Parenting Classes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PEI Providers Meeting - Goals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Perinatal Mood and Anxiety Disorder Training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Perinatal Mood and Anxiety Disorder - Phone Support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Perinatal Mood and Anxiety Disorder Support Group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5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2" y="1066800"/>
            <a:ext cx="9372600" cy="790005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latin typeface="Arial Narrow" panose="020B0606020202030204" pitchFamily="34" charset="0"/>
              </a:rPr>
              <a:t>Nurture 2 Nurture Madera (N2N-M) &amp; </a:t>
            </a:r>
            <a:br>
              <a:rPr lang="en-US" sz="3000" b="1" dirty="0" smtClean="0">
                <a:latin typeface="Arial Narrow" panose="020B0606020202030204" pitchFamily="34" charset="0"/>
              </a:rPr>
            </a:br>
            <a:r>
              <a:rPr lang="en-US" sz="3000" b="1" dirty="0" smtClean="0">
                <a:latin typeface="Arial Narrow" panose="020B0606020202030204" pitchFamily="34" charset="0"/>
              </a:rPr>
              <a:t>Maternal Wellness Coalition (MWC)</a:t>
            </a:r>
            <a:endParaRPr lang="en-US" sz="3000" b="1" dirty="0">
              <a:latin typeface="Arial Narrow" panose="020B0606020202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43891"/>
              </p:ext>
            </p:extLst>
          </p:nvPr>
        </p:nvGraphicFramePr>
        <p:xfrm>
          <a:off x="609600" y="2209800"/>
          <a:ext cx="7924800" cy="393827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924800"/>
              </a:tblGrid>
              <a:tr h="326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effectLst/>
                        </a:rPr>
                        <a:t>Key Finding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73739">
                <a:tc>
                  <a:txBody>
                    <a:bodyPr/>
                    <a:lstStyle/>
                    <a:p>
                      <a:pPr marL="342900" marR="508635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7020" algn="l"/>
                        </a:tabLst>
                      </a:pPr>
                      <a:r>
                        <a:rPr lang="en-US" sz="1600" dirty="0">
                          <a:effectLst/>
                        </a:rPr>
                        <a:t>Relatively</a:t>
                      </a:r>
                      <a:r>
                        <a:rPr lang="en-US" sz="1600" spc="3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low</a:t>
                      </a:r>
                      <a:r>
                        <a:rPr lang="en-US" sz="1600" spc="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l</a:t>
                      </a:r>
                      <a:r>
                        <a:rPr lang="en-US" sz="1600" spc="5" dirty="0">
                          <a:effectLst/>
                        </a:rPr>
                        <a:t>eve</a:t>
                      </a:r>
                      <a:r>
                        <a:rPr lang="en-US" sz="1600" dirty="0">
                          <a:effectLst/>
                        </a:rPr>
                        <a:t>l</a:t>
                      </a:r>
                      <a:r>
                        <a:rPr lang="en-US" sz="1600" spc="5" dirty="0">
                          <a:effectLst/>
                        </a:rPr>
                        <a:t>s</a:t>
                      </a:r>
                      <a:r>
                        <a:rPr lang="en-US" sz="1600" spc="3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of</a:t>
                      </a:r>
                      <a:r>
                        <a:rPr lang="en-US" sz="1600" spc="40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P</a:t>
                      </a:r>
                      <a:r>
                        <a:rPr lang="en-US" sz="1600" dirty="0">
                          <a:effectLst/>
                        </a:rPr>
                        <a:t>MAD</a:t>
                      </a:r>
                      <a:r>
                        <a:rPr lang="en-US" sz="1600" spc="15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awareness</a:t>
                      </a:r>
                      <a:r>
                        <a:rPr lang="en-US" sz="1600" spc="25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exi</a:t>
                      </a:r>
                      <a:r>
                        <a:rPr lang="en-US" sz="1600" spc="-10" dirty="0">
                          <a:effectLst/>
                        </a:rPr>
                        <a:t>s</a:t>
                      </a:r>
                      <a:r>
                        <a:rPr lang="en-US" sz="1600" spc="-5" dirty="0">
                          <a:effectLst/>
                        </a:rPr>
                        <a:t>t</a:t>
                      </a:r>
                      <a:r>
                        <a:rPr lang="en-US" sz="1600" spc="5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for</a:t>
                      </a:r>
                      <a:r>
                        <a:rPr lang="en-US" sz="1600" spc="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Madera</a:t>
                      </a:r>
                      <a:r>
                        <a:rPr lang="en-US" sz="1600" spc="14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residents;</a:t>
                      </a:r>
                      <a:r>
                        <a:rPr lang="en-US" sz="1600" spc="65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ffort</a:t>
                      </a:r>
                      <a:r>
                        <a:rPr lang="en-US" sz="1600" spc="5" dirty="0">
                          <a:effectLst/>
                        </a:rPr>
                        <a:t>s</a:t>
                      </a:r>
                      <a:r>
                        <a:rPr lang="en-US" sz="1600" spc="6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to</a:t>
                      </a:r>
                      <a:r>
                        <a:rPr lang="en-US" sz="1600" spc="11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increase</a:t>
                      </a:r>
                      <a:r>
                        <a:rPr lang="en-US" sz="1600" spc="1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awareness</a:t>
                      </a:r>
                      <a:r>
                        <a:rPr lang="en-US" sz="1600" spc="-50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c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spc="5" dirty="0">
                          <a:effectLst/>
                        </a:rPr>
                        <a:t>n</a:t>
                      </a:r>
                      <a:r>
                        <a:rPr lang="en-US" sz="1600" dirty="0">
                          <a:effectLst/>
                        </a:rPr>
                        <a:t>ti</a:t>
                      </a:r>
                      <a:r>
                        <a:rPr lang="en-US" sz="1600" spc="5" dirty="0">
                          <a:effectLst/>
                        </a:rPr>
                        <a:t>nue.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3947">
                <a:tc>
                  <a:txBody>
                    <a:bodyPr/>
                    <a:lstStyle/>
                    <a:p>
                      <a:pPr marL="342900" marR="19812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7020" algn="l"/>
                        </a:tabLst>
                      </a:pPr>
                      <a:r>
                        <a:rPr lang="en-US" sz="1600" dirty="0">
                          <a:effectLst/>
                        </a:rPr>
                        <a:t>Estimates</a:t>
                      </a:r>
                      <a:r>
                        <a:rPr lang="en-US" sz="1600" spc="65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of</a:t>
                      </a:r>
                      <a:r>
                        <a:rPr lang="en-US" sz="1600" spc="4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Mad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en-US" sz="1600" spc="5" dirty="0">
                          <a:effectLst/>
                        </a:rPr>
                        <a:t>a</a:t>
                      </a:r>
                      <a:r>
                        <a:rPr lang="en-US" sz="1600" spc="45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C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spc="5" dirty="0">
                          <a:effectLst/>
                        </a:rPr>
                        <a:t>un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en-US" sz="1600" spc="5" dirty="0">
                          <a:effectLst/>
                        </a:rPr>
                        <a:t>y</a:t>
                      </a:r>
                      <a:r>
                        <a:rPr lang="en-US" sz="1600" spc="70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P</a:t>
                      </a:r>
                      <a:r>
                        <a:rPr lang="en-US" sz="1600" dirty="0">
                          <a:effectLst/>
                        </a:rPr>
                        <a:t>MAD</a:t>
                      </a:r>
                      <a:r>
                        <a:rPr lang="en-US" sz="1600" spc="17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prevalence</a:t>
                      </a:r>
                      <a:r>
                        <a:rPr lang="en-US" sz="1600" spc="-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rates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are</a:t>
                      </a:r>
                      <a:r>
                        <a:rPr lang="en-US" sz="1600" spc="25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at </a:t>
                      </a:r>
                      <a:r>
                        <a:rPr lang="en-US" sz="1600" dirty="0">
                          <a:effectLst/>
                        </a:rPr>
                        <a:t>least</a:t>
                      </a:r>
                      <a:r>
                        <a:rPr lang="en-US" sz="1600" spc="20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19.5%.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983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9560" algn="l"/>
                        </a:tabLst>
                      </a:pPr>
                      <a:r>
                        <a:rPr lang="en-US" sz="1600" dirty="0">
                          <a:effectLst/>
                        </a:rPr>
                        <a:t>N2N</a:t>
                      </a:r>
                      <a:r>
                        <a:rPr lang="en-US" sz="1600" spc="1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ref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rral</a:t>
                      </a:r>
                      <a:r>
                        <a:rPr lang="en-US" sz="1600" spc="5" dirty="0">
                          <a:effectLst/>
                        </a:rPr>
                        <a:t>s</a:t>
                      </a:r>
                      <a:r>
                        <a:rPr lang="en-US" sz="1600" spc="15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have</a:t>
                      </a:r>
                      <a:r>
                        <a:rPr lang="en-US" sz="1600" spc="4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increased.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73739">
                <a:tc>
                  <a:txBody>
                    <a:bodyPr/>
                    <a:lstStyle/>
                    <a:p>
                      <a:pPr marL="342900" marR="40005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7020" algn="l"/>
                        </a:tabLst>
                      </a:pPr>
                      <a:r>
                        <a:rPr lang="en-US" sz="1600" spc="5" dirty="0">
                          <a:effectLst/>
                        </a:rPr>
                        <a:t>P</a:t>
                      </a:r>
                      <a:r>
                        <a:rPr lang="en-US" sz="1600" dirty="0">
                          <a:effectLst/>
                        </a:rPr>
                        <a:t>MH</a:t>
                      </a:r>
                      <a:r>
                        <a:rPr lang="en-US" sz="1600" spc="5" dirty="0">
                          <a:effectLst/>
                        </a:rPr>
                        <a:t>IP</a:t>
                      </a:r>
                      <a:r>
                        <a:rPr lang="en-US" sz="1600" spc="5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and</a:t>
                      </a:r>
                      <a:r>
                        <a:rPr lang="en-US" sz="1600" spc="4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th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spc="3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M</a:t>
                      </a:r>
                      <a:r>
                        <a:rPr lang="en-US" sz="1600" spc="5" dirty="0">
                          <a:effectLst/>
                        </a:rPr>
                        <a:t>WC</a:t>
                      </a:r>
                      <a:r>
                        <a:rPr lang="en-US" sz="1600" spc="5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appear</a:t>
                      </a:r>
                      <a:r>
                        <a:rPr lang="en-US" sz="1600" spc="6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to</a:t>
                      </a:r>
                      <a:r>
                        <a:rPr lang="en-US" sz="1600" spc="13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have</a:t>
                      </a:r>
                      <a:r>
                        <a:rPr lang="en-US" sz="1600" spc="25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enhance</a:t>
                      </a:r>
                      <a:r>
                        <a:rPr lang="en-US" sz="1600" dirty="0">
                          <a:effectLst/>
                        </a:rPr>
                        <a:t>d</a:t>
                      </a:r>
                      <a:r>
                        <a:rPr lang="en-US" sz="1600" spc="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th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spc="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capacity</a:t>
                      </a:r>
                      <a:r>
                        <a:rPr lang="en-US" sz="1600" spc="30" dirty="0">
                          <a:effectLst/>
                        </a:rPr>
                        <a:t> </a:t>
                      </a:r>
                      <a:r>
                        <a:rPr lang="en-US" sz="1600" spc="10" dirty="0">
                          <a:effectLst/>
                        </a:rPr>
                        <a:t>to</a:t>
                      </a:r>
                      <a:r>
                        <a:rPr lang="en-US" sz="1600" spc="1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identify</a:t>
                      </a:r>
                      <a:r>
                        <a:rPr lang="en-US" sz="1600" spc="12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and</a:t>
                      </a:r>
                      <a:r>
                        <a:rPr lang="en-US" sz="1600" spc="1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treat</a:t>
                      </a:r>
                      <a:r>
                        <a:rPr lang="en-US" sz="1600" spc="15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women</a:t>
                      </a:r>
                      <a:r>
                        <a:rPr lang="en-US" sz="1600" spc="1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with</a:t>
                      </a:r>
                      <a:r>
                        <a:rPr lang="en-US" sz="1600" spc="14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PMAD.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3068">
                <a:tc>
                  <a:txBody>
                    <a:bodyPr/>
                    <a:lstStyle/>
                    <a:p>
                      <a:pPr marL="342900" marR="304165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9560" algn="l"/>
                        </a:tabLst>
                      </a:pPr>
                      <a:r>
                        <a:rPr lang="en-US" sz="1600" spc="5" dirty="0">
                          <a:effectLst/>
                        </a:rPr>
                        <a:t>N2</a:t>
                      </a:r>
                      <a:r>
                        <a:rPr lang="en-US" sz="1600" dirty="0">
                          <a:effectLst/>
                        </a:rPr>
                        <a:t>N</a:t>
                      </a:r>
                      <a:r>
                        <a:rPr lang="en-US" sz="1600" spc="-1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support</a:t>
                      </a:r>
                      <a:r>
                        <a:rPr lang="en-US" sz="1600" spc="-8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services</a:t>
                      </a:r>
                      <a:r>
                        <a:rPr lang="en-US" sz="1600" spc="-9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and</a:t>
                      </a:r>
                      <a:r>
                        <a:rPr lang="en-US" sz="1600" spc="145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com</a:t>
                      </a:r>
                      <a:r>
                        <a:rPr lang="en-US" sz="1600" dirty="0">
                          <a:effectLst/>
                        </a:rPr>
                        <a:t>p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en-US" sz="1600" spc="5" dirty="0">
                          <a:effectLst/>
                        </a:rPr>
                        <a:t>ency</a:t>
                      </a:r>
                      <a:r>
                        <a:rPr lang="en-US" sz="1600" spc="-6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training</a:t>
                      </a:r>
                      <a:r>
                        <a:rPr lang="en-US" sz="1600" spc="-6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indicate</a:t>
                      </a:r>
                      <a:r>
                        <a:rPr lang="en-US" sz="1600" spc="-6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that</a:t>
                      </a:r>
                      <a:r>
                        <a:rPr lang="en-US" sz="1600" spc="15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are</a:t>
                      </a:r>
                      <a:r>
                        <a:rPr lang="en-US" sz="1600" spc="-11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effective.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3947">
                <a:tc>
                  <a:txBody>
                    <a:bodyPr/>
                    <a:lstStyle/>
                    <a:p>
                      <a:pPr marL="342900" marR="175895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9560" algn="l"/>
                        </a:tabLst>
                      </a:pPr>
                      <a:r>
                        <a:rPr lang="en-US" sz="1600" spc="-5" dirty="0">
                          <a:effectLst/>
                        </a:rPr>
                        <a:t>Two</a:t>
                      </a:r>
                      <a:r>
                        <a:rPr lang="en-US" sz="1600" spc="-15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measu</a:t>
                      </a: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en-US" sz="1600" spc="5" dirty="0">
                          <a:effectLst/>
                        </a:rPr>
                        <a:t>es</a:t>
                      </a:r>
                      <a:r>
                        <a:rPr lang="en-US" sz="1600" spc="-4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indicate</a:t>
                      </a:r>
                      <a:r>
                        <a:rPr lang="en-US" sz="1600" spc="-5" dirty="0">
                          <a:effectLst/>
                        </a:rPr>
                        <a:t> </a:t>
                      </a:r>
                      <a:r>
                        <a:rPr lang="en-US" sz="1600" spc="-10" dirty="0">
                          <a:effectLst/>
                        </a:rPr>
                        <a:t>a</a:t>
                      </a:r>
                      <a:r>
                        <a:rPr lang="en-US" sz="1600" spc="-5" dirty="0">
                          <a:effectLst/>
                        </a:rPr>
                        <a:t>n</a:t>
                      </a:r>
                      <a:r>
                        <a:rPr lang="en-US" sz="1600" spc="-25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enhance</a:t>
                      </a:r>
                      <a:r>
                        <a:rPr lang="en-US" sz="1600" dirty="0">
                          <a:effectLst/>
                        </a:rPr>
                        <a:t>d</a:t>
                      </a:r>
                      <a:r>
                        <a:rPr lang="en-US" sz="1600" spc="13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coalition </a:t>
                      </a:r>
                      <a:r>
                        <a:rPr lang="en-US" sz="1600" spc="50" dirty="0">
                          <a:effectLst/>
                        </a:rPr>
                        <a:t>strength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23532">
                <a:tc>
                  <a:txBody>
                    <a:bodyPr/>
                    <a:lstStyle/>
                    <a:p>
                      <a:pPr marL="342900" marR="31369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89560" algn="l"/>
                        </a:tabLst>
                      </a:pPr>
                      <a:r>
                        <a:rPr lang="en-US" sz="1600" dirty="0">
                          <a:effectLst/>
                        </a:rPr>
                        <a:t>Key</a:t>
                      </a:r>
                      <a:r>
                        <a:rPr lang="en-US" sz="1600" spc="1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Informant</a:t>
                      </a:r>
                      <a:r>
                        <a:rPr lang="en-US" sz="1600" spc="95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In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en-US" sz="1600" spc="5" dirty="0">
                          <a:effectLst/>
                        </a:rPr>
                        <a:t>v</a:t>
                      </a:r>
                      <a:r>
                        <a:rPr lang="en-US" sz="1600" dirty="0">
                          <a:effectLst/>
                        </a:rPr>
                        <a:t>i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w</a:t>
                      </a:r>
                      <a:r>
                        <a:rPr lang="en-US" sz="1600" spc="5" dirty="0">
                          <a:effectLst/>
                        </a:rPr>
                        <a:t>s</a:t>
                      </a:r>
                      <a:r>
                        <a:rPr lang="en-US" sz="1600" spc="6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indicate</a:t>
                      </a:r>
                      <a:r>
                        <a:rPr lang="en-US" sz="1600" spc="13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that</a:t>
                      </a:r>
                      <a:r>
                        <a:rPr lang="en-US" sz="1600" spc="13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coalition</a:t>
                      </a:r>
                      <a:r>
                        <a:rPr lang="en-US" sz="1600" spc="180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mem</a:t>
                      </a:r>
                      <a:r>
                        <a:rPr lang="en-US" sz="1600" dirty="0">
                          <a:effectLst/>
                        </a:rPr>
                        <a:t>b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en-US" sz="1600" spc="5" dirty="0">
                          <a:effectLst/>
                        </a:rPr>
                        <a:t>s</a:t>
                      </a:r>
                      <a:r>
                        <a:rPr lang="en-US" sz="1600" spc="11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benefit</a:t>
                      </a:r>
                      <a:r>
                        <a:rPr lang="en-US" sz="1600" spc="15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professionally</a:t>
                      </a:r>
                      <a:r>
                        <a:rPr lang="en-US" sz="1600" spc="145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from</a:t>
                      </a:r>
                      <a:r>
                        <a:rPr lang="en-US" sz="1600" spc="11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their</a:t>
                      </a:r>
                      <a:r>
                        <a:rPr lang="en-US" sz="1600" spc="100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MW</a:t>
                      </a:r>
                      <a:r>
                        <a:rPr lang="en-US" sz="1600" spc="10" dirty="0">
                          <a:effectLst/>
                        </a:rPr>
                        <a:t>C</a:t>
                      </a:r>
                      <a:r>
                        <a:rPr lang="en-US" sz="1600" spc="11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membership;</a:t>
                      </a:r>
                      <a:r>
                        <a:rPr lang="en-US" sz="1600" spc="7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en-US" sz="1600" spc="5" dirty="0">
                          <a:effectLst/>
                        </a:rPr>
                        <a:t>he</a:t>
                      </a:r>
                      <a:r>
                        <a:rPr lang="en-US" sz="1600" dirty="0">
                          <a:effectLst/>
                        </a:rPr>
                        <a:t>ir</a:t>
                      </a:r>
                      <a:r>
                        <a:rPr lang="en-US" sz="1600" spc="9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clients</a:t>
                      </a:r>
                      <a:r>
                        <a:rPr lang="en-US" sz="1600" spc="1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were</a:t>
                      </a:r>
                      <a:r>
                        <a:rPr lang="en-US" sz="1600" spc="17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reportedly</a:t>
                      </a:r>
                      <a:r>
                        <a:rPr lang="en-US" sz="1600" spc="19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bett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en-US" sz="1600" spc="18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served</a:t>
                      </a:r>
                      <a:r>
                        <a:rPr lang="en-US" sz="1600" spc="18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by</a:t>
                      </a:r>
                      <a:r>
                        <a:rPr lang="en-US" sz="1600" spc="14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coalition</a:t>
                      </a:r>
                      <a:r>
                        <a:rPr lang="en-US" sz="1600" spc="90" dirty="0">
                          <a:effectLst/>
                        </a:rPr>
                        <a:t> </a:t>
                      </a:r>
                      <a:r>
                        <a:rPr lang="en-US" sz="1600" spc="5" dirty="0">
                          <a:effectLst/>
                        </a:rPr>
                        <a:t>mem</a:t>
                      </a:r>
                      <a:r>
                        <a:rPr lang="en-US" sz="1600" dirty="0">
                          <a:effectLst/>
                        </a:rPr>
                        <a:t>b</a:t>
                      </a:r>
                      <a:r>
                        <a:rPr lang="en-US" sz="1600" spc="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en-US" sz="1600" spc="5" dirty="0">
                          <a:effectLst/>
                        </a:rPr>
                        <a:t>s</a:t>
                      </a:r>
                      <a:r>
                        <a:rPr lang="en-US" sz="1600" spc="9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and</a:t>
                      </a:r>
                      <a:r>
                        <a:rPr lang="en-US" sz="1600" spc="9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en-US" sz="1600" spc="5" dirty="0">
                          <a:effectLst/>
                        </a:rPr>
                        <a:t>he</a:t>
                      </a:r>
                      <a:r>
                        <a:rPr lang="en-US" sz="1600" dirty="0">
                          <a:effectLst/>
                        </a:rPr>
                        <a:t>ir</a:t>
                      </a:r>
                      <a:r>
                        <a:rPr lang="en-US" sz="1600" spc="12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agencies.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9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2257"/>
            <a:ext cx="2209801" cy="179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319">
            <a:off x="3267639" y="1231828"/>
            <a:ext cx="5107229" cy="378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06553" y="2941320"/>
            <a:ext cx="2212847" cy="31085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Please rank and rate survey options.</a:t>
            </a:r>
          </a:p>
          <a:p>
            <a:pPr algn="ctr"/>
            <a:endParaRPr lang="en-US" sz="2800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1, 2, 3 … or </a:t>
            </a:r>
            <a:endParaRPr lang="en-US" sz="2800" cap="none" spc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cap="none" spc="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b, c</a:t>
            </a:r>
          </a:p>
        </p:txBody>
      </p:sp>
    </p:spTree>
    <p:extLst>
      <p:ext uri="{BB962C8B-B14F-4D97-AF65-F5344CB8AC3E}">
        <p14:creationId xmlns:p14="http://schemas.microsoft.com/office/powerpoint/2010/main" val="1796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 smtClean="0"/>
              <a:t>Behavioral Health Services</a:t>
            </a:r>
            <a:endParaRPr lang="en-US" sz="5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Non-MHSA </a:t>
            </a:r>
            <a:r>
              <a:rPr lang="en-US" dirty="0" smtClean="0"/>
              <a:t>Mental Health Services</a:t>
            </a:r>
            <a:endParaRPr lang="en-US" dirty="0"/>
          </a:p>
          <a:p>
            <a:r>
              <a:rPr lang="en-US" dirty="0"/>
              <a:t>MHSA Services</a:t>
            </a:r>
          </a:p>
          <a:p>
            <a:r>
              <a:rPr lang="en-US" dirty="0"/>
              <a:t>Substance Use Treatment Services</a:t>
            </a:r>
          </a:p>
          <a:p>
            <a:r>
              <a:rPr lang="en-US" dirty="0"/>
              <a:t>Substance Use Prevention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b="1" dirty="0" smtClean="0"/>
              <a:t>MHSA Housing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MHSA Housing Program</a:t>
            </a:r>
          </a:p>
          <a:p>
            <a:pPr marL="0" indent="0">
              <a:buNone/>
            </a:pPr>
            <a:endParaRPr lang="en-US" b="1" dirty="0">
              <a:latin typeface="Arial Narrow" panose="020B0606020202030204" pitchFamily="34" charset="0"/>
            </a:endParaRPr>
          </a:p>
          <a:p>
            <a:pPr marL="288925" lvl="1" indent="-288925"/>
            <a:r>
              <a:rPr lang="en-US" dirty="0">
                <a:latin typeface="Arial Narrow" panose="020B0606020202030204" pitchFamily="34" charset="0"/>
              </a:rPr>
              <a:t>Four Bedroom House -  Supportive/Shared Housing Project – </a:t>
            </a:r>
            <a:r>
              <a:rPr lang="en-US" i="1" u="sng" dirty="0">
                <a:latin typeface="Arial Narrow" panose="020B0606020202030204" pitchFamily="34" charset="0"/>
              </a:rPr>
              <a:t>Madera</a:t>
            </a:r>
          </a:p>
          <a:p>
            <a:pPr marL="746125" lvl="1" indent="-746125"/>
            <a:endParaRPr lang="en-US" sz="1900" dirty="0">
              <a:latin typeface="Arial Narrow" panose="020B0606020202030204" pitchFamily="34" charset="0"/>
            </a:endParaRPr>
          </a:p>
          <a:p>
            <a:pPr marL="288925" lvl="1" indent="-288925"/>
            <a:r>
              <a:rPr lang="en-US" dirty="0">
                <a:latin typeface="Arial Narrow" panose="020B0606020202030204" pitchFamily="34" charset="0"/>
              </a:rPr>
              <a:t>Four-plex Supportive/Shared Housing Project – </a:t>
            </a:r>
            <a:r>
              <a:rPr lang="en-US" i="1" u="sng" dirty="0">
                <a:latin typeface="Arial Narrow" panose="020B0606020202030204" pitchFamily="34" charset="0"/>
              </a:rPr>
              <a:t>Chowchilla</a:t>
            </a:r>
          </a:p>
          <a:p>
            <a:pPr marL="746125" lvl="1" indent="-746125">
              <a:buNone/>
            </a:pPr>
            <a:endParaRPr lang="en-US" sz="1900" dirty="0">
              <a:latin typeface="Arial Narrow" panose="020B0606020202030204" pitchFamily="34" charset="0"/>
            </a:endParaRPr>
          </a:p>
          <a:p>
            <a:pPr marL="288925" lvl="1" indent="-288925"/>
            <a:r>
              <a:rPr lang="en-US" dirty="0">
                <a:latin typeface="Arial Narrow" panose="020B0606020202030204" pitchFamily="34" charset="0"/>
              </a:rPr>
              <a:t>Additional Project: Seven Bedroom Apartment Project in </a:t>
            </a:r>
            <a:r>
              <a:rPr lang="en-US" i="1" u="sng" dirty="0">
                <a:latin typeface="Arial Narrow" panose="020B0606020202030204" pitchFamily="34" charset="0"/>
              </a:rPr>
              <a:t>Oakhurst </a:t>
            </a:r>
            <a:r>
              <a:rPr lang="en-US" dirty="0" smtClean="0">
                <a:latin typeface="Arial Narrow" panose="020B0606020202030204" pitchFamily="34" charset="0"/>
              </a:rPr>
              <a:t>Area</a:t>
            </a:r>
          </a:p>
          <a:p>
            <a:pPr marL="288925" lvl="1" indent="-288925"/>
            <a:endParaRPr lang="en-US" dirty="0">
              <a:latin typeface="Arial Narrow" panose="020B0606020202030204" pitchFamily="34" charset="0"/>
            </a:endParaRPr>
          </a:p>
          <a:p>
            <a:pPr marL="288925" lvl="1" indent="-288925"/>
            <a:r>
              <a:rPr lang="en-US" dirty="0" smtClean="0">
                <a:latin typeface="Arial Narrow" panose="020B0606020202030204" pitchFamily="34" charset="0"/>
              </a:rPr>
              <a:t>One Time Housing Assistance to Prevent Homelessness</a:t>
            </a:r>
            <a:endParaRPr lang="en-US" dirty="0">
              <a:latin typeface="Arial Narrow" panose="020B0606020202030204" pitchFamily="34" charset="0"/>
            </a:endParaRPr>
          </a:p>
          <a:p>
            <a:pPr lvl="3"/>
            <a:endParaRPr lang="en-US" sz="1800" dirty="0" smtClean="0"/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610600" cy="743712"/>
          </a:xfrm>
        </p:spPr>
        <p:txBody>
          <a:bodyPr>
            <a:normAutofit/>
          </a:bodyPr>
          <a:lstStyle/>
          <a:p>
            <a:pPr algn="ctr"/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Workforce Education 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16737413"/>
              </p:ext>
            </p:extLst>
          </p:nvPr>
        </p:nvGraphicFramePr>
        <p:xfrm>
          <a:off x="4343400" y="1676396"/>
          <a:ext cx="4670425" cy="425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425"/>
              </a:tblGrid>
              <a:tr h="4047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Staffing Needs</a:t>
                      </a:r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Psychiatrist (especially certified specialties)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Registered Nurses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LCSW/LMFT Therapists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ASW/MFT (Pre-licensed)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Certified AOD Counselor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Hispanic/Spanish Speaking Direct Service Providers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Improvements (2013 – 2017)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4707">
                <a:tc>
                  <a:txBody>
                    <a:bodyPr/>
                    <a:lstStyle/>
                    <a:p>
                      <a:pPr lvl="0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11% Increase in Hispanic Clinicians 45% - 56%</a:t>
                      </a:r>
                    </a:p>
                    <a:p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23% Increase in Spanish Speaking Staff </a:t>
                      </a:r>
                      <a:r>
                        <a:rPr kumimoji="0" 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 - 47%</a:t>
                      </a:r>
                    </a:p>
                    <a:p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Overall Hispanic Employees in MCBHS -</a:t>
                      </a:r>
                      <a:r>
                        <a:rPr kumimoji="0" 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56%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0692125"/>
              </p:ext>
            </p:extLst>
          </p:nvPr>
        </p:nvGraphicFramePr>
        <p:xfrm>
          <a:off x="287740" y="1690266"/>
          <a:ext cx="3886200" cy="3915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800100"/>
                <a:gridCol w="647700"/>
                <a:gridCol w="647700"/>
                <a:gridCol w="647700"/>
              </a:tblGrid>
              <a:tr h="625490">
                <a:tc gridSpan="5">
                  <a:txBody>
                    <a:bodyPr/>
                    <a:lstStyle/>
                    <a:p>
                      <a:pPr marL="5283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BHS</a:t>
                      </a:r>
                      <a:r>
                        <a:rPr lang="en-US" sz="1600" b="1" spc="-1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Staffing</a:t>
                      </a:r>
                      <a:r>
                        <a:rPr lang="en-US" sz="1600" b="1" spc="-1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Race/Ethnicity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28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28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28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28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5633">
                <a:tc>
                  <a:txBody>
                    <a:bodyPr/>
                    <a:lstStyle/>
                    <a:p>
                      <a:pPr marL="666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</a:tr>
              <a:tr h="625490">
                <a:tc>
                  <a:txBody>
                    <a:bodyPr/>
                    <a:lstStyle/>
                    <a:p>
                      <a:pPr marL="666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Hispanic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</a:tr>
              <a:tr h="938235">
                <a:tc>
                  <a:txBody>
                    <a:bodyPr/>
                    <a:lstStyle/>
                    <a:p>
                      <a:pPr marL="666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African</a:t>
                      </a:r>
                      <a:r>
                        <a:rPr lang="en-US" sz="1600" b="1" spc="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American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625490">
                <a:tc>
                  <a:txBody>
                    <a:bodyPr/>
                    <a:lstStyle/>
                    <a:p>
                      <a:pPr marL="666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7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838200"/>
            <a:ext cx="8156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800" b="1" dirty="0">
                <a:latin typeface="Arial Narrow" panose="020B0606020202030204" pitchFamily="34" charset="0"/>
              </a:rPr>
              <a:t>Madera Mental Health Funding Amounts by </a:t>
            </a:r>
            <a:r>
              <a:rPr lang="en-US" sz="2800" b="1" dirty="0" smtClean="0">
                <a:latin typeface="Arial Narrow" panose="020B0606020202030204" pitchFamily="34" charset="0"/>
              </a:rPr>
              <a:t>Category</a:t>
            </a:r>
          </a:p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 sz="1000" b="1" dirty="0" smtClean="0">
              <a:latin typeface="Arial Narrow" panose="020B0606020202030204" pitchFamily="34" charset="0"/>
            </a:endParaRPr>
          </a:p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latin typeface="Arial Narrow" panose="020B0606020202030204" pitchFamily="34" charset="0"/>
              </a:rPr>
              <a:t>FY 16/17 Total = </a:t>
            </a:r>
            <a:r>
              <a:rPr lang="en-US" sz="1600" dirty="0" smtClean="0">
                <a:latin typeface="Arial Narrow" panose="020B0606020202030204" pitchFamily="34" charset="0"/>
              </a:rPr>
              <a:t>$</a:t>
            </a:r>
            <a:r>
              <a:rPr lang="en-US" sz="1600" dirty="0">
                <a:latin typeface="Arial Narrow" panose="020B0606020202030204" pitchFamily="34" charset="0"/>
              </a:rPr>
              <a:t>22,876,502 </a:t>
            </a:r>
            <a:r>
              <a:rPr lang="en-US" sz="1600" dirty="0" smtClean="0">
                <a:latin typeface="Arial Narrow" panose="020B0606020202030204" pitchFamily="34" charset="0"/>
              </a:rPr>
              <a:t>(20% increase from FY 15/16)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49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16736"/>
            <a:ext cx="8458200" cy="1362456"/>
          </a:xfrm>
        </p:spPr>
        <p:txBody>
          <a:bodyPr/>
          <a:lstStyle/>
          <a:p>
            <a:r>
              <a:rPr lang="en-US" sz="4000" dirty="0" smtClean="0"/>
              <a:t>Substance Use Disorders (SUD) Services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</a:p>
          <a:p>
            <a:r>
              <a:rPr lang="en-US" dirty="0" smtClean="0"/>
              <a:t>Prevention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990600"/>
            <a:ext cx="8610600" cy="97231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FY 16/17 </a:t>
            </a:r>
            <a:r>
              <a:rPr lang="en-US" sz="2600" b="1" dirty="0" smtClean="0"/>
              <a:t>Substance Use Disorder Prevalence in Madera County </a:t>
            </a:r>
            <a:br>
              <a:rPr lang="en-US" sz="2600" b="1" dirty="0" smtClean="0"/>
            </a:br>
            <a:r>
              <a:rPr lang="en-US" sz="2600" b="1" dirty="0" smtClean="0"/>
              <a:t>&amp; BHS Substance Use Services</a:t>
            </a:r>
            <a:endParaRPr lang="en-US" sz="2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40386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b="1" dirty="0" smtClean="0">
                <a:latin typeface="Arial Narrow" pitchFamily="34" charset="0"/>
              </a:rPr>
              <a:t>Total People with Diagnosable Substance Use Disorder (SUD)</a:t>
            </a:r>
          </a:p>
          <a:p>
            <a:pPr lvl="1">
              <a:spcBef>
                <a:spcPts val="2400"/>
              </a:spcBef>
            </a:pPr>
            <a:r>
              <a:rPr lang="en-US" dirty="0" smtClean="0">
                <a:latin typeface="Arial Narrow" pitchFamily="34" charset="0"/>
              </a:rPr>
              <a:t>Any Substance Use – </a:t>
            </a:r>
            <a:r>
              <a:rPr lang="en-US" b="1" dirty="0" smtClean="0">
                <a:latin typeface="Arial Narrow" pitchFamily="34" charset="0"/>
              </a:rPr>
              <a:t>14,915</a:t>
            </a:r>
            <a:endParaRPr lang="en-US" dirty="0" smtClean="0">
              <a:latin typeface="Arial Narrow" pitchFamily="34" charset="0"/>
            </a:endParaRPr>
          </a:p>
          <a:p>
            <a:pPr lvl="1">
              <a:spcBef>
                <a:spcPts val="2400"/>
              </a:spcBef>
            </a:pPr>
            <a:r>
              <a:rPr lang="en-US" dirty="0" smtClean="0">
                <a:latin typeface="Arial Narrow" pitchFamily="34" charset="0"/>
              </a:rPr>
              <a:t>Total Eligible - </a:t>
            </a:r>
            <a:r>
              <a:rPr lang="en-US" b="1" dirty="0" smtClean="0">
                <a:latin typeface="Arial Narrow" pitchFamily="34" charset="0"/>
              </a:rPr>
              <a:t>6,253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latin typeface="Arial Narrow" pitchFamily="34" charset="0"/>
              </a:rPr>
              <a:t>Eligible People with Diagnosable Substance Use Disorder (SUD)</a:t>
            </a:r>
            <a:endParaRPr lang="en-US" dirty="0" smtClean="0">
              <a:latin typeface="Arial Narrow" pitchFamily="34" charset="0"/>
            </a:endParaRPr>
          </a:p>
          <a:p>
            <a:pPr lvl="1">
              <a:spcBef>
                <a:spcPts val="2400"/>
              </a:spcBef>
            </a:pPr>
            <a:r>
              <a:rPr lang="en-US" i="1" dirty="0" smtClean="0">
                <a:latin typeface="Arial Narrow" pitchFamily="34" charset="0"/>
              </a:rPr>
              <a:t>Eligible</a:t>
            </a:r>
            <a:r>
              <a:rPr lang="en-US" dirty="0" smtClean="0">
                <a:latin typeface="Arial Narrow" pitchFamily="34" charset="0"/>
              </a:rPr>
              <a:t> SUD (Adults) </a:t>
            </a:r>
            <a:r>
              <a:rPr lang="en-US" b="1" dirty="0" smtClean="0">
                <a:latin typeface="Arial Narrow" pitchFamily="34" charset="0"/>
              </a:rPr>
              <a:t>5,392</a:t>
            </a:r>
            <a:r>
              <a:rPr lang="en-US" dirty="0" smtClean="0">
                <a:latin typeface="Arial Narrow" pitchFamily="34" charset="0"/>
              </a:rPr>
              <a:t> (Children </a:t>
            </a:r>
            <a:r>
              <a:rPr lang="en-US" dirty="0">
                <a:latin typeface="Arial Narrow" pitchFamily="34" charset="0"/>
              </a:rPr>
              <a:t>0</a:t>
            </a:r>
            <a:r>
              <a:rPr lang="en-US" dirty="0" smtClean="0">
                <a:latin typeface="Arial Narrow" pitchFamily="34" charset="0"/>
              </a:rPr>
              <a:t>-17 yrs.) </a:t>
            </a:r>
            <a:r>
              <a:rPr lang="en-US" b="1" dirty="0" smtClean="0">
                <a:latin typeface="Arial Narrow" pitchFamily="34" charset="0"/>
              </a:rPr>
              <a:t>859</a:t>
            </a:r>
          </a:p>
          <a:p>
            <a:pPr lvl="1">
              <a:spcBef>
                <a:spcPts val="2400"/>
              </a:spcBef>
            </a:pPr>
            <a:r>
              <a:rPr lang="en-US" i="1" dirty="0" smtClean="0">
                <a:latin typeface="Arial Narrow" pitchFamily="34" charset="0"/>
              </a:rPr>
              <a:t>Served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SUD (Adults) </a:t>
            </a:r>
            <a:r>
              <a:rPr lang="en-US" b="1" dirty="0" smtClean="0">
                <a:latin typeface="Arial Narrow" pitchFamily="34" charset="0"/>
              </a:rPr>
              <a:t>419</a:t>
            </a:r>
            <a:r>
              <a:rPr lang="en-US" dirty="0" smtClean="0">
                <a:latin typeface="Arial Narrow" pitchFamily="34" charset="0"/>
              </a:rPr>
              <a:t>  (</a:t>
            </a:r>
            <a:r>
              <a:rPr lang="en-US" dirty="0">
                <a:latin typeface="Arial Narrow" pitchFamily="34" charset="0"/>
              </a:rPr>
              <a:t>7</a:t>
            </a:r>
            <a:r>
              <a:rPr lang="en-US" dirty="0" smtClean="0">
                <a:latin typeface="Arial Narrow" pitchFamily="34" charset="0"/>
              </a:rPr>
              <a:t>%)  (Children 0-17) </a:t>
            </a:r>
            <a:r>
              <a:rPr lang="en-US" b="1" dirty="0" smtClean="0">
                <a:latin typeface="Arial Narrow" pitchFamily="34" charset="0"/>
              </a:rPr>
              <a:t>71</a:t>
            </a:r>
            <a:r>
              <a:rPr lang="en-US" dirty="0" smtClean="0">
                <a:latin typeface="Arial Narrow" pitchFamily="34" charset="0"/>
              </a:rPr>
              <a:t> (</a:t>
            </a:r>
            <a:r>
              <a:rPr lang="en-US" dirty="0">
                <a:latin typeface="Arial Narrow" pitchFamily="34" charset="0"/>
              </a:rPr>
              <a:t>8</a:t>
            </a:r>
            <a:r>
              <a:rPr lang="en-US" dirty="0" smtClean="0">
                <a:latin typeface="Arial Narrow" pitchFamily="34" charset="0"/>
              </a:rPr>
              <a:t>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 Statistics – CA &amp; Madera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9407285"/>
              </p:ext>
            </p:extLst>
          </p:nvPr>
        </p:nvGraphicFramePr>
        <p:xfrm>
          <a:off x="76200" y="1676400"/>
          <a:ext cx="48768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6584415"/>
              </p:ext>
            </p:extLst>
          </p:nvPr>
        </p:nvGraphicFramePr>
        <p:xfrm>
          <a:off x="5174064" y="1922462"/>
          <a:ext cx="39624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04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9144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Treatment Referral </a:t>
            </a:r>
            <a:r>
              <a:rPr lang="en-US" sz="3200" b="1" dirty="0">
                <a:latin typeface="Arial Narrow" panose="020B0606020202030204" pitchFamily="34" charset="0"/>
              </a:rPr>
              <a:t>Sources For </a:t>
            </a:r>
            <a:r>
              <a:rPr lang="en-US" sz="3200" b="1" dirty="0" smtClean="0">
                <a:latin typeface="Arial Narrow" panose="020B0606020202030204" pitchFamily="34" charset="0"/>
              </a:rPr>
              <a:t>FY 16/17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201945"/>
              </p:ext>
            </p:extLst>
          </p:nvPr>
        </p:nvGraphicFramePr>
        <p:xfrm>
          <a:off x="472440" y="1828800"/>
          <a:ext cx="760476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61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Assessing Services </a:t>
            </a:r>
            <a:r>
              <a:rPr lang="en-US" sz="3200" b="1" dirty="0" smtClean="0"/>
              <a:t>Information &amp; Changes During Treatment </a:t>
            </a:r>
            <a:r>
              <a:rPr lang="en-US" sz="3200" b="1" dirty="0"/>
              <a:t>for </a:t>
            </a:r>
            <a:r>
              <a:rPr lang="en-US" sz="3200" b="1" dirty="0" smtClean="0"/>
              <a:t>FY 16/17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1190750"/>
              </p:ext>
            </p:extLst>
          </p:nvPr>
        </p:nvGraphicFramePr>
        <p:xfrm>
          <a:off x="228600" y="1920875"/>
          <a:ext cx="45720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4851708"/>
              </p:ext>
            </p:extLst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02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534400" cy="4572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latin typeface="Arial Narrow" panose="020B0606020202030204" pitchFamily="34" charset="0"/>
              </a:rPr>
              <a:t>Substance Use – Age FY 16/17</a:t>
            </a:r>
            <a:endParaRPr lang="en-US" sz="3000" b="1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5504530"/>
              </p:ext>
            </p:extLst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57615"/>
              </p:ext>
            </p:extLst>
          </p:nvPr>
        </p:nvGraphicFramePr>
        <p:xfrm>
          <a:off x="4419600" y="1981200"/>
          <a:ext cx="457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4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90600"/>
            <a:ext cx="44958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Demographic for </a:t>
            </a:r>
            <a:r>
              <a:rPr lang="en-US" sz="3200" b="1" dirty="0">
                <a:latin typeface="Arial Narrow" panose="020B0606020202030204" pitchFamily="34" charset="0"/>
              </a:rPr>
              <a:t>FY </a:t>
            </a:r>
            <a:r>
              <a:rPr lang="en-US" sz="3200" b="1" dirty="0" smtClean="0">
                <a:latin typeface="Arial Narrow" panose="020B0606020202030204" pitchFamily="34" charset="0"/>
              </a:rPr>
              <a:t>16/17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8846866"/>
              </p:ext>
            </p:extLst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3043202"/>
              </p:ext>
            </p:extLst>
          </p:nvPr>
        </p:nvGraphicFramePr>
        <p:xfrm>
          <a:off x="4648200" y="18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41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10600" cy="7900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646B86"/>
                </a:solidFill>
              </a:rPr>
              <a:t>Need for Mental Health Services FY 16/17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43075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46B86"/>
                </a:solidFill>
              </a:rPr>
              <a:t>Mental Illness Prevalence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24401" y="1859757"/>
            <a:ext cx="4419600" cy="426243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>
                <a:solidFill>
                  <a:srgbClr val="646B86"/>
                </a:solidFill>
              </a:rPr>
              <a:t>County Mental Health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599" y="2500086"/>
            <a:ext cx="4495801" cy="3845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 Narrow" pitchFamily="34" charset="0"/>
              </a:rPr>
              <a:t>People with </a:t>
            </a:r>
            <a:r>
              <a:rPr lang="en-US" b="1" i="1" u="sng" dirty="0" smtClean="0">
                <a:latin typeface="Arial Narrow" pitchFamily="34" charset="0"/>
              </a:rPr>
              <a:t>Any</a:t>
            </a:r>
            <a:r>
              <a:rPr lang="en-US" b="1" dirty="0" smtClean="0">
                <a:latin typeface="Arial Narrow" pitchFamily="34" charset="0"/>
              </a:rPr>
              <a:t> Diagnosable </a:t>
            </a:r>
            <a:r>
              <a:rPr lang="en-US" b="1" dirty="0">
                <a:latin typeface="Arial Narrow" pitchFamily="34" charset="0"/>
              </a:rPr>
              <a:t>Mental </a:t>
            </a:r>
            <a:r>
              <a:rPr lang="en-US" b="1" dirty="0" smtClean="0">
                <a:latin typeface="Arial Narrow" pitchFamily="34" charset="0"/>
              </a:rPr>
              <a:t>Illness = 11,528</a:t>
            </a:r>
            <a:endParaRPr lang="en-US" dirty="0" smtClean="0">
              <a:latin typeface="Arial Narrow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 Narrow" pitchFamily="34" charset="0"/>
              </a:rPr>
              <a:t>Adults (18+) =  7,791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 Narrow" pitchFamily="34" charset="0"/>
              </a:rPr>
              <a:t>Children (0-17) = 3,737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76800" y="2514600"/>
            <a:ext cx="3962400" cy="3845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>
                <a:latin typeface="Arial Narrow" pitchFamily="34" charset="0"/>
              </a:rPr>
              <a:t>Adult Eligible </a:t>
            </a:r>
            <a:r>
              <a:rPr lang="en-US" dirty="0" smtClean="0">
                <a:latin typeface="Arial Narrow" pitchFamily="34" charset="0"/>
              </a:rPr>
              <a:t>= 3,660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latin typeface="Arial Narrow" pitchFamily="34" charset="0"/>
              </a:rPr>
              <a:t>Youth Eligible </a:t>
            </a:r>
            <a:r>
              <a:rPr lang="en-US" dirty="0" smtClean="0">
                <a:latin typeface="Arial Narrow" pitchFamily="34" charset="0"/>
              </a:rPr>
              <a:t>= 2,600</a:t>
            </a:r>
            <a:endParaRPr lang="en-US" b="1" i="1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smtClean="0">
                <a:latin typeface="Arial Narrow" pitchFamily="34" charset="0"/>
              </a:rPr>
              <a:t>Served</a:t>
            </a:r>
            <a:r>
              <a:rPr lang="en-US" b="1" dirty="0" smtClean="0">
                <a:latin typeface="Arial Narrow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Adult (18+) </a:t>
            </a:r>
            <a:r>
              <a:rPr lang="en-US" b="1" dirty="0" smtClean="0"/>
              <a:t>2,657 (43%)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Children (0-17) </a:t>
            </a:r>
            <a:r>
              <a:rPr lang="en-US" b="1" dirty="0" smtClean="0"/>
              <a:t>1,741 (67%)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8" y="9906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Arial Narrow" panose="020B0606020202030204" pitchFamily="34" charset="0"/>
              </a:rPr>
              <a:t>Primary Drug FY 16/17</a:t>
            </a:r>
            <a:endParaRPr lang="en-US" sz="25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2288777"/>
              </p:ext>
            </p:extLst>
          </p:nvPr>
        </p:nvGraphicFramePr>
        <p:xfrm>
          <a:off x="457200" y="1920875"/>
          <a:ext cx="8229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42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Services </a:t>
            </a:r>
            <a:r>
              <a:rPr lang="en-US" sz="3200" b="1" dirty="0">
                <a:latin typeface="Arial Narrow" panose="020B0606020202030204" pitchFamily="34" charset="0"/>
              </a:rPr>
              <a:t>Information &amp; Changes During </a:t>
            </a:r>
            <a:r>
              <a:rPr lang="en-US" sz="3200" b="1" dirty="0" smtClean="0">
                <a:latin typeface="Arial Narrow" panose="020B0606020202030204" pitchFamily="34" charset="0"/>
              </a:rPr>
              <a:t>Treatment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779040"/>
              </p:ext>
            </p:extLst>
          </p:nvPr>
        </p:nvGraphicFramePr>
        <p:xfrm>
          <a:off x="152400" y="1676400"/>
          <a:ext cx="89154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4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39200" cy="591312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latin typeface="Arial Narrow" panose="020B0606020202030204" pitchFamily="34" charset="0"/>
              </a:rPr>
              <a:t>Changes During Treatment </a:t>
            </a:r>
            <a:r>
              <a:rPr lang="en-US" sz="2600" b="1" dirty="0" smtClean="0">
                <a:latin typeface="Arial Narrow" panose="020B0606020202030204" pitchFamily="34" charset="0"/>
              </a:rPr>
              <a:t>for FY 14/15 </a:t>
            </a:r>
            <a:r>
              <a:rPr lang="en-US" sz="2600" b="1" dirty="0">
                <a:latin typeface="Arial Narrow" panose="020B0606020202030204" pitchFamily="34" charset="0"/>
              </a:rPr>
              <a:t> </a:t>
            </a:r>
            <a:r>
              <a:rPr lang="en-US" sz="2600" b="1" dirty="0" smtClean="0">
                <a:latin typeface="Arial Narrow" panose="020B0606020202030204" pitchFamily="34" charset="0"/>
              </a:rPr>
              <a:t>- FY 16/17 </a:t>
            </a:r>
            <a:endParaRPr lang="en-US" sz="26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3812771"/>
              </p:ext>
            </p:extLst>
          </p:nvPr>
        </p:nvGraphicFramePr>
        <p:xfrm>
          <a:off x="0" y="1920874"/>
          <a:ext cx="46482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6102064"/>
              </p:ext>
            </p:extLst>
          </p:nvPr>
        </p:nvGraphicFramePr>
        <p:xfrm>
          <a:off x="4925704" y="1905000"/>
          <a:ext cx="4038600" cy="45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06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74371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 Narrow" panose="020B0606020202030204" pitchFamily="34" charset="0"/>
              </a:rPr>
              <a:t>Service Utilization &amp; </a:t>
            </a:r>
            <a:r>
              <a:rPr lang="en-US" sz="2400" b="1" dirty="0">
                <a:latin typeface="Arial Narrow" panose="020B0606020202030204" pitchFamily="34" charset="0"/>
              </a:rPr>
              <a:t>Treatment Population </a:t>
            </a:r>
            <a:r>
              <a:rPr lang="en-US" sz="2400" b="1" dirty="0" smtClean="0">
                <a:latin typeface="Arial Narrow" panose="020B0606020202030204" pitchFamily="34" charset="0"/>
              </a:rPr>
              <a:t>FY 14/15 </a:t>
            </a:r>
            <a:r>
              <a:rPr lang="en-US" sz="2400" b="1" dirty="0">
                <a:latin typeface="Arial Narrow" panose="020B0606020202030204" pitchFamily="34" charset="0"/>
              </a:rPr>
              <a:t>-</a:t>
            </a:r>
            <a:r>
              <a:rPr lang="en-US" sz="2400" b="1" dirty="0" smtClean="0">
                <a:latin typeface="Arial Narrow" panose="020B0606020202030204" pitchFamily="34" charset="0"/>
              </a:rPr>
              <a:t> FY 16/17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8799171"/>
              </p:ext>
            </p:extLst>
          </p:nvPr>
        </p:nvGraphicFramePr>
        <p:xfrm>
          <a:off x="152400" y="1920875"/>
          <a:ext cx="434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415420"/>
              </p:ext>
            </p:extLst>
          </p:nvPr>
        </p:nvGraphicFramePr>
        <p:xfrm>
          <a:off x="4427561" y="1905000"/>
          <a:ext cx="4495800" cy="45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2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2257"/>
            <a:ext cx="2209801" cy="179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319">
            <a:off x="3267639" y="1231828"/>
            <a:ext cx="5107229" cy="378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06553" y="2941320"/>
            <a:ext cx="2212847" cy="31085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Please rank and rate survey options.</a:t>
            </a:r>
          </a:p>
          <a:p>
            <a:pPr algn="ctr"/>
            <a:endParaRPr lang="en-US" sz="2800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1, 2, 3 … or </a:t>
            </a:r>
            <a:endParaRPr lang="en-US" sz="2800" cap="none" spc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cap="none" spc="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b, c</a:t>
            </a:r>
          </a:p>
        </p:txBody>
      </p:sp>
    </p:spTree>
    <p:extLst>
      <p:ext uri="{BB962C8B-B14F-4D97-AF65-F5344CB8AC3E}">
        <p14:creationId xmlns:p14="http://schemas.microsoft.com/office/powerpoint/2010/main" val="41293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SUD Prevention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Continuum and Strategies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9925" y="1710628"/>
            <a:ext cx="4040188" cy="659352"/>
          </a:xfrm>
        </p:spPr>
        <p:txBody>
          <a:bodyPr/>
          <a:lstStyle/>
          <a:p>
            <a:pPr algn="ctr"/>
            <a:r>
              <a:rPr lang="en-US" sz="2200" dirty="0" smtClean="0"/>
              <a:t>Institute of Medicine Continuum of Care</a:t>
            </a:r>
            <a:endParaRPr lang="en-US" sz="2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5" y="1712883"/>
            <a:ext cx="4041775" cy="344517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/>
              <a:t>Intervention Strategies</a:t>
            </a:r>
            <a:endParaRPr lang="en-US" sz="2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267200" y="2264571"/>
            <a:ext cx="4724400" cy="446986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Information Dissemination</a:t>
            </a:r>
          </a:p>
          <a:p>
            <a:pPr lvl="1"/>
            <a:r>
              <a:rPr lang="en-US" dirty="0" smtClean="0"/>
              <a:t>Raise awareness regarding </a:t>
            </a:r>
            <a:r>
              <a:rPr lang="en-US" dirty="0" smtClean="0">
                <a:latin typeface="Arial Narrow" panose="020B0606020202030204" pitchFamily="34" charset="0"/>
              </a:rPr>
              <a:t>substance</a:t>
            </a:r>
            <a:r>
              <a:rPr lang="en-US" dirty="0" smtClean="0"/>
              <a:t> use and available substance use services</a:t>
            </a:r>
          </a:p>
          <a:p>
            <a:r>
              <a:rPr lang="en-US" b="1" dirty="0" smtClean="0"/>
              <a:t>Education</a:t>
            </a:r>
          </a:p>
          <a:p>
            <a:pPr lvl="1"/>
            <a:r>
              <a:rPr lang="en-US" dirty="0" smtClean="0"/>
              <a:t>Two-way information exchange with At-risk Populations</a:t>
            </a:r>
          </a:p>
          <a:p>
            <a:r>
              <a:rPr lang="en-US" b="1" dirty="0" smtClean="0"/>
              <a:t>Problem Identification &amp; Referral</a:t>
            </a:r>
          </a:p>
          <a:p>
            <a:pPr lvl="1"/>
            <a:r>
              <a:rPr lang="en-US" dirty="0" smtClean="0"/>
              <a:t>Identifying At-risk Populations that have initiated substance use that would benefit from SUD Prevention services</a:t>
            </a:r>
          </a:p>
          <a:p>
            <a:r>
              <a:rPr lang="en-US" b="1" dirty="0" smtClean="0"/>
              <a:t>Community Based Process</a:t>
            </a:r>
          </a:p>
          <a:p>
            <a:pPr lvl="1"/>
            <a:r>
              <a:rPr lang="en-US" dirty="0" smtClean="0"/>
              <a:t>Increasing the capacity of communities to provide substance use prevention services</a:t>
            </a:r>
          </a:p>
          <a:p>
            <a:r>
              <a:rPr lang="en-US" b="1" dirty="0" smtClean="0"/>
              <a:t>Alternatives</a:t>
            </a:r>
          </a:p>
          <a:p>
            <a:pPr lvl="1"/>
            <a:r>
              <a:rPr lang="en-US" dirty="0" smtClean="0"/>
              <a:t>Involve risk free socialization environments </a:t>
            </a:r>
          </a:p>
          <a:p>
            <a:r>
              <a:rPr lang="en-US" b="1" dirty="0" smtClean="0"/>
              <a:t>Environmental</a:t>
            </a:r>
          </a:p>
          <a:p>
            <a:pPr lvl="1"/>
            <a:r>
              <a:rPr lang="en-US" dirty="0" smtClean="0"/>
              <a:t>Changing community standards, code and policies to reduce availability of intoxicating  substances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9857" y="2487817"/>
            <a:ext cx="3587382" cy="2120166"/>
          </a:xfrm>
          <a:prstGeom prst="rect">
            <a:avLst/>
          </a:prstGeom>
        </p:spPr>
      </p:pic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1331048" y="4685544"/>
            <a:ext cx="1905000" cy="2057400"/>
            <a:chOff x="8040" y="25"/>
            <a:chExt cx="3341" cy="362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4" y="39"/>
              <a:ext cx="331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8047" y="32"/>
              <a:ext cx="3327" cy="3615"/>
              <a:chOff x="8047" y="32"/>
              <a:chExt cx="3327" cy="3615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8047" y="32"/>
                <a:ext cx="3327" cy="3615"/>
              </a:xfrm>
              <a:custGeom>
                <a:avLst/>
                <a:gdLst>
                  <a:gd name="T0" fmla="+- 0 8047 8047"/>
                  <a:gd name="T1" fmla="*/ T0 w 3327"/>
                  <a:gd name="T2" fmla="+- 0 3647 32"/>
                  <a:gd name="T3" fmla="*/ 3647 h 3615"/>
                  <a:gd name="T4" fmla="+- 0 11374 8047"/>
                  <a:gd name="T5" fmla="*/ T4 w 3327"/>
                  <a:gd name="T6" fmla="+- 0 3647 32"/>
                  <a:gd name="T7" fmla="*/ 3647 h 3615"/>
                  <a:gd name="T8" fmla="+- 0 11374 8047"/>
                  <a:gd name="T9" fmla="*/ T8 w 3327"/>
                  <a:gd name="T10" fmla="+- 0 32 32"/>
                  <a:gd name="T11" fmla="*/ 32 h 3615"/>
                  <a:gd name="T12" fmla="+- 0 8047 8047"/>
                  <a:gd name="T13" fmla="*/ T12 w 3327"/>
                  <a:gd name="T14" fmla="+- 0 32 32"/>
                  <a:gd name="T15" fmla="*/ 32 h 3615"/>
                  <a:gd name="T16" fmla="+- 0 8047 8047"/>
                  <a:gd name="T17" fmla="*/ T16 w 3327"/>
                  <a:gd name="T18" fmla="+- 0 3647 32"/>
                  <a:gd name="T19" fmla="*/ 3647 h 36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327" h="3615">
                    <a:moveTo>
                      <a:pt x="0" y="3615"/>
                    </a:moveTo>
                    <a:lnTo>
                      <a:pt x="3327" y="3615"/>
                    </a:lnTo>
                    <a:lnTo>
                      <a:pt x="3327" y="0"/>
                    </a:lnTo>
                    <a:lnTo>
                      <a:pt x="0" y="0"/>
                    </a:lnTo>
                    <a:lnTo>
                      <a:pt x="0" y="3615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32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6110"/>
              </p:ext>
            </p:extLst>
          </p:nvPr>
        </p:nvGraphicFramePr>
        <p:xfrm>
          <a:off x="457200" y="1219201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8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Demographics FY12/13 – FY 15/16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6801982"/>
              </p:ext>
            </p:extLst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9155025"/>
              </p:ext>
            </p:extLst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0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Demographics FY12/13 – FY 15/16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904531"/>
              </p:ext>
            </p:extLst>
          </p:nvPr>
        </p:nvGraphicFramePr>
        <p:xfrm>
          <a:off x="228600" y="1676400"/>
          <a:ext cx="8686800" cy="504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1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065896"/>
              </p:ext>
            </p:extLst>
          </p:nvPr>
        </p:nvGraphicFramePr>
        <p:xfrm>
          <a:off x="464024" y="1066800"/>
          <a:ext cx="82296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1614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1803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</a:rPr>
              <a:t>Substance Use Prevention Services Focus for</a:t>
            </a:r>
            <a:br>
              <a:rPr lang="en-US" sz="3200" b="1" dirty="0" smtClean="0">
                <a:latin typeface="Arial Narrow" panose="020B060602020203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</a:rPr>
              <a:t>July 1, 2015 – June 30, 2020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2133599"/>
            <a:ext cx="3962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High Rate of Teen Substance </a:t>
            </a:r>
            <a:r>
              <a:rPr lang="en-US" b="1" dirty="0" smtClean="0"/>
              <a:t>Use (Esp. Alcohol)</a:t>
            </a:r>
          </a:p>
          <a:p>
            <a:endParaRPr lang="en-US" b="1" dirty="0"/>
          </a:p>
          <a:p>
            <a:pPr marL="457200" lvl="1" indent="-228600"/>
            <a:r>
              <a:rPr lang="en-US" b="1" dirty="0" smtClean="0"/>
              <a:t>Goal</a:t>
            </a:r>
            <a:r>
              <a:rPr lang="en-US" b="1" dirty="0"/>
              <a:t>: </a:t>
            </a:r>
            <a:r>
              <a:rPr lang="en-US" dirty="0"/>
              <a:t>Reduce </a:t>
            </a:r>
            <a:r>
              <a:rPr lang="en-US" dirty="0" smtClean="0"/>
              <a:t>Alcohol Use in Middle &amp; </a:t>
            </a:r>
            <a:r>
              <a:rPr lang="en-US" dirty="0"/>
              <a:t>High School </a:t>
            </a:r>
            <a:r>
              <a:rPr lang="en-US" dirty="0" smtClean="0"/>
              <a:t>Teens</a:t>
            </a:r>
          </a:p>
          <a:p>
            <a:pPr marL="457200" lvl="1" indent="-228600"/>
            <a:endParaRPr lang="en-US" dirty="0"/>
          </a:p>
          <a:p>
            <a:pPr marL="457200" lvl="1" indent="-246063"/>
            <a:r>
              <a:rPr lang="en-US" b="1" dirty="0"/>
              <a:t>Approach:</a:t>
            </a:r>
            <a:r>
              <a:rPr lang="en-US" dirty="0"/>
              <a:t> Community-Based Process </a:t>
            </a:r>
            <a:r>
              <a:rPr lang="en-US" dirty="0" smtClean="0"/>
              <a:t>Strategy </a:t>
            </a:r>
            <a:r>
              <a:rPr lang="en-US" dirty="0"/>
              <a:t>for Middle School and High School Teens </a:t>
            </a:r>
            <a:r>
              <a:rPr lang="en-US" dirty="0" smtClean="0"/>
              <a:t>to Increase Capacity to Reduce High Rates of Substance Use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419600" cy="45878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Madera’s New Approach</a:t>
            </a:r>
          </a:p>
          <a:p>
            <a:pPr marL="0" indent="0" algn="ctr">
              <a:buNone/>
            </a:pPr>
            <a:endParaRPr lang="en-US" sz="1600" dirty="0"/>
          </a:p>
          <a:p>
            <a:r>
              <a:rPr lang="en-US" sz="2400" dirty="0"/>
              <a:t>Past approaches </a:t>
            </a:r>
            <a:r>
              <a:rPr lang="en-US" sz="2400" dirty="0" smtClean="0"/>
              <a:t>– Low Impact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New initiative </a:t>
            </a:r>
            <a:r>
              <a:rPr lang="en-US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focused on capacity building for community wide substance use prevention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 grassroots community wide effort to reduce youth substance use and abuse</a:t>
            </a:r>
            <a:r>
              <a:rPr lang="en-US" sz="2100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3143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7231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Use Risk Factors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814680"/>
              </p:ext>
            </p:extLst>
          </p:nvPr>
        </p:nvGraphicFramePr>
        <p:xfrm>
          <a:off x="76200" y="1920875"/>
          <a:ext cx="47244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7829315"/>
              </p:ext>
            </p:extLst>
          </p:nvPr>
        </p:nvGraphicFramePr>
        <p:xfrm>
          <a:off x="5029200" y="1922462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19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762000"/>
          </a:xfrm>
        </p:spPr>
        <p:txBody>
          <a:bodyPr>
            <a:no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Substance Use Funding Amounts by </a:t>
            </a:r>
            <a:r>
              <a:rPr lang="en-US" sz="2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Category FY 15-16 &amp; 16/17</a:t>
            </a:r>
            <a:br>
              <a:rPr lang="en-US" sz="2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</a:b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FY 16/17 Total =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$1,708,484  (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%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increase from FY 15/16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)</a:t>
            </a:r>
            <a:endParaRPr lang="en-US" sz="1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62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33400" y="1981200"/>
          <a:ext cx="815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11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2257"/>
            <a:ext cx="2209801" cy="179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319">
            <a:off x="3267639" y="1231828"/>
            <a:ext cx="5107229" cy="378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606553" y="2941320"/>
            <a:ext cx="2212847" cy="31085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Please rank and rate survey options.</a:t>
            </a:r>
          </a:p>
          <a:p>
            <a:pPr algn="ctr"/>
            <a:endParaRPr lang="en-US" sz="2800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1, 2, 3 … or </a:t>
            </a:r>
            <a:endParaRPr lang="en-US" sz="2800" cap="none" spc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cap="none" spc="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2800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b, c</a:t>
            </a:r>
          </a:p>
        </p:txBody>
      </p:sp>
    </p:spTree>
    <p:extLst>
      <p:ext uri="{BB962C8B-B14F-4D97-AF65-F5344CB8AC3E}">
        <p14:creationId xmlns:p14="http://schemas.microsoft.com/office/powerpoint/2010/main" val="18780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6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 to a Planning Meeting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7230"/>
            <a:ext cx="8229600" cy="4389120"/>
          </a:xfrm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Meeting Dates for </a:t>
            </a:r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Madera County Libraries</a:t>
            </a:r>
            <a:endParaRPr lang="en-US" b="1" dirty="0"/>
          </a:p>
          <a:p>
            <a:r>
              <a:rPr lang="en-US" dirty="0" smtClean="0"/>
              <a:t>April </a:t>
            </a:r>
            <a:r>
              <a:rPr lang="en-US" dirty="0"/>
              <a:t>5th </a:t>
            </a:r>
            <a:r>
              <a:rPr lang="en-US" dirty="0" smtClean="0"/>
              <a:t> Madera </a:t>
            </a:r>
            <a:r>
              <a:rPr lang="en-US" dirty="0"/>
              <a:t>Library 1pm - 3pm </a:t>
            </a:r>
          </a:p>
          <a:p>
            <a:r>
              <a:rPr lang="en-US" dirty="0" smtClean="0"/>
              <a:t>April </a:t>
            </a:r>
            <a:r>
              <a:rPr lang="en-US" dirty="0"/>
              <a:t>10th </a:t>
            </a:r>
            <a:r>
              <a:rPr lang="en-US" dirty="0" smtClean="0"/>
              <a:t> Chowchilla </a:t>
            </a:r>
            <a:r>
              <a:rPr lang="en-US" dirty="0"/>
              <a:t>Library 3pm - 5pm </a:t>
            </a:r>
          </a:p>
          <a:p>
            <a:r>
              <a:rPr lang="en-US" dirty="0" smtClean="0"/>
              <a:t>April </a:t>
            </a:r>
            <a:r>
              <a:rPr lang="en-US" dirty="0"/>
              <a:t>12th </a:t>
            </a:r>
            <a:r>
              <a:rPr lang="en-US" dirty="0" smtClean="0"/>
              <a:t> Madera </a:t>
            </a:r>
            <a:r>
              <a:rPr lang="en-US" dirty="0"/>
              <a:t>Ranchos Library 1pm - 3pm </a:t>
            </a:r>
          </a:p>
          <a:p>
            <a:r>
              <a:rPr lang="en-US" dirty="0" smtClean="0"/>
              <a:t>April13th  North </a:t>
            </a:r>
            <a:r>
              <a:rPr lang="en-US" dirty="0"/>
              <a:t>Fork Library 1pm - 3pm </a:t>
            </a:r>
          </a:p>
          <a:p>
            <a:r>
              <a:rPr lang="en-US" dirty="0" smtClean="0"/>
              <a:t>April19th  Oakhurst </a:t>
            </a:r>
            <a:r>
              <a:rPr lang="en-US" dirty="0"/>
              <a:t>Library 1:30pm – 3:30 pm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  <a:solidFill>
            <a:schemeClr val="accent2">
              <a:lumMod val="60000"/>
              <a:lumOff val="40000"/>
            </a:schemeClr>
          </a:solidFill>
          <a:extLst/>
        </p:spPr>
        <p:txBody>
          <a:bodyPr/>
          <a:lstStyle/>
          <a:p>
            <a:pPr>
              <a:defRPr/>
            </a:pPr>
            <a:r>
              <a:rPr lang="en-US" sz="3200" b="1" dirty="0" smtClean="0"/>
              <a:t>Please visit our website at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www.madera-county.com/index.php/bhsoverview</a:t>
            </a:r>
            <a:endParaRPr lang="en-US" sz="2400" dirty="0" smtClean="0"/>
          </a:p>
          <a:p>
            <a:pPr>
              <a:defRPr/>
            </a:pPr>
            <a:endParaRPr lang="en-US" sz="2400" dirty="0" smtClean="0">
              <a:effectLst/>
              <a:latin typeface="Arial Rounded MT Bold" pitchFamily="34" charset="0"/>
            </a:endParaRPr>
          </a:p>
          <a:p>
            <a:pPr>
              <a:defRPr/>
            </a:pPr>
            <a:r>
              <a:rPr lang="en-US" sz="2400" dirty="0" smtClean="0">
                <a:effectLst/>
                <a:latin typeface="Arial Rounded MT Bold" pitchFamily="34" charset="0"/>
              </a:rPr>
              <a:t>Please take our survey regarding planning and services</a:t>
            </a:r>
          </a:p>
          <a:p>
            <a:pPr>
              <a:defRPr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defRPr/>
            </a:pPr>
            <a:r>
              <a:rPr lang="en-US" sz="2400" dirty="0" smtClean="0">
                <a:effectLst/>
                <a:latin typeface="Arial Rounded MT Bold" pitchFamily="34" charset="0"/>
              </a:rPr>
              <a:t>Please let us know if you would like to be involved</a:t>
            </a:r>
          </a:p>
          <a:p>
            <a:pPr>
              <a:defRPr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defRPr/>
            </a:pPr>
            <a:r>
              <a:rPr lang="en-US" sz="2400" dirty="0" smtClean="0">
                <a:effectLst/>
                <a:latin typeface="Arial Rounded MT Bold" pitchFamily="34" charset="0"/>
              </a:rPr>
              <a:t>For further information contact David Weikel at</a:t>
            </a:r>
          </a:p>
          <a:p>
            <a:pPr lvl="1">
              <a:defRPr/>
            </a:pPr>
            <a:r>
              <a:rPr lang="en-US" sz="2200" dirty="0" smtClean="0">
                <a:latin typeface="Arial Rounded MT Bold" pitchFamily="34" charset="0"/>
              </a:rPr>
              <a:t>(559) 673-3508</a:t>
            </a:r>
          </a:p>
          <a:p>
            <a:pPr lvl="1">
              <a:defRPr/>
            </a:pPr>
            <a:r>
              <a:rPr lang="en-US" sz="2200" dirty="0" smtClean="0">
                <a:latin typeface="Arial Rounded MT Bold" pitchFamily="34" charset="0"/>
              </a:rPr>
              <a:t>Email: david.weikel@co.mader.ca.gov</a:t>
            </a:r>
            <a:endParaRPr lang="en-US" sz="2200" dirty="0">
              <a:effectLst/>
              <a:latin typeface="Arial Rounded MT Bol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4495800"/>
            <a:ext cx="7010400" cy="14478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flat">
            <a:bevelT w="114300" prst="artDeco"/>
          </a:sp3d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your time and interest in improving mental health and substance abuse services to Madera County residents</a:t>
            </a:r>
          </a:p>
        </p:txBody>
      </p:sp>
      <p:pic>
        <p:nvPicPr>
          <p:cNvPr id="5" name="Picture 3" descr="MCj01052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343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76200" prstMaterial="metal">
            <a:bevelT w="317500" h="381000"/>
            <a:extrusionClr>
              <a:schemeClr val="bg2">
                <a:lumMod val="9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28957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229600" cy="6703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BHS Services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943" y="1447801"/>
            <a:ext cx="4040188" cy="65935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Outpatient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42667"/>
            <a:ext cx="4041775" cy="654843"/>
          </a:xfrm>
          <a:noFill/>
        </p:spPr>
        <p:txBody>
          <a:bodyPr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MHSA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107153"/>
            <a:ext cx="4040188" cy="46143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24"/>
              </a:spcBef>
            </a:pPr>
            <a:r>
              <a:rPr lang="en-US" b="1" dirty="0" smtClean="0">
                <a:latin typeface="Arial Narrow" pitchFamily="34" charset="0"/>
              </a:rPr>
              <a:t>Service Eligibility Screening</a:t>
            </a:r>
          </a:p>
          <a:p>
            <a:pPr>
              <a:lnSpc>
                <a:spcPct val="150000"/>
              </a:lnSpc>
              <a:spcBef>
                <a:spcPts val="624"/>
              </a:spcBef>
            </a:pPr>
            <a:r>
              <a:rPr lang="en-US" b="1" dirty="0" smtClean="0">
                <a:latin typeface="Arial Narrow" pitchFamily="34" charset="0"/>
              </a:rPr>
              <a:t>Clinical Assessment</a:t>
            </a:r>
          </a:p>
          <a:p>
            <a:pPr>
              <a:lnSpc>
                <a:spcPct val="150000"/>
              </a:lnSpc>
              <a:spcBef>
                <a:spcPts val="624"/>
              </a:spcBef>
            </a:pPr>
            <a:r>
              <a:rPr lang="en-US" b="1" dirty="0" smtClean="0">
                <a:latin typeface="Arial Narrow" pitchFamily="34" charset="0"/>
              </a:rPr>
              <a:t>Counseling/Therapy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624"/>
              </a:spcBef>
            </a:pPr>
            <a:r>
              <a:rPr lang="en-US" dirty="0" smtClean="0">
                <a:latin typeface="Arial Narrow" pitchFamily="34" charset="0"/>
              </a:rPr>
              <a:t>Individual and Group</a:t>
            </a:r>
          </a:p>
          <a:p>
            <a:pPr lvl="1">
              <a:lnSpc>
                <a:spcPct val="150000"/>
              </a:lnSpc>
              <a:spcBef>
                <a:spcPts val="624"/>
              </a:spcBef>
            </a:pPr>
            <a:r>
              <a:rPr lang="en-US" dirty="0" smtClean="0">
                <a:latin typeface="Arial Narrow" pitchFamily="34" charset="0"/>
              </a:rPr>
              <a:t>MH &amp; SUD</a:t>
            </a:r>
          </a:p>
          <a:p>
            <a:pPr>
              <a:lnSpc>
                <a:spcPct val="150000"/>
              </a:lnSpc>
              <a:spcBef>
                <a:spcPts val="624"/>
              </a:spcBef>
            </a:pPr>
            <a:r>
              <a:rPr lang="en-US" b="1" dirty="0" smtClean="0">
                <a:latin typeface="Arial Narrow" pitchFamily="34" charset="0"/>
              </a:rPr>
              <a:t>Psychiatric/Medication</a:t>
            </a:r>
          </a:p>
          <a:p>
            <a:pPr>
              <a:lnSpc>
                <a:spcPct val="150000"/>
              </a:lnSpc>
              <a:spcBef>
                <a:spcPts val="624"/>
              </a:spcBef>
            </a:pPr>
            <a:r>
              <a:rPr lang="en-US" b="1" dirty="0" smtClean="0">
                <a:latin typeface="Arial Narrow" pitchFamily="34" charset="0"/>
              </a:rPr>
              <a:t>Crisis Services</a:t>
            </a:r>
          </a:p>
          <a:p>
            <a:pPr>
              <a:lnSpc>
                <a:spcPct val="150000"/>
              </a:lnSpc>
              <a:spcBef>
                <a:spcPts val="624"/>
              </a:spcBef>
            </a:pPr>
            <a:r>
              <a:rPr lang="en-US" b="1" dirty="0" smtClean="0">
                <a:latin typeface="Arial Narrow" pitchFamily="34" charset="0"/>
              </a:rPr>
              <a:t>Case Management /Rehab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43400" y="2107153"/>
            <a:ext cx="4571999" cy="444604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</a:rPr>
              <a:t>Community Services &amp; Supports</a:t>
            </a:r>
          </a:p>
          <a:p>
            <a:pPr marL="82296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 smtClean="0">
                <a:latin typeface="Arial Narrow" pitchFamily="34" charset="0"/>
              </a:rPr>
              <a:t>Full Service Partnerships</a:t>
            </a:r>
          </a:p>
          <a:p>
            <a:pPr marL="1097280" lvl="2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 smtClean="0">
                <a:latin typeface="Arial Narrow" pitchFamily="34" charset="0"/>
              </a:rPr>
              <a:t>Child/TAY</a:t>
            </a:r>
          </a:p>
          <a:p>
            <a:pPr marL="1097280" lvl="2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 smtClean="0">
                <a:latin typeface="Arial Narrow" pitchFamily="34" charset="0"/>
              </a:rPr>
              <a:t>Adult/Older Adult </a:t>
            </a:r>
          </a:p>
          <a:p>
            <a:pPr marL="82296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 smtClean="0">
                <a:latin typeface="Arial Narrow" pitchFamily="34" charset="0"/>
              </a:rPr>
              <a:t>System Development</a:t>
            </a:r>
          </a:p>
          <a:p>
            <a:pPr marL="1097280" lvl="2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 smtClean="0">
                <a:latin typeface="Arial Narrow" pitchFamily="34" charset="0"/>
              </a:rPr>
              <a:t>Expansion</a:t>
            </a:r>
          </a:p>
          <a:p>
            <a:pPr marL="1097280" lvl="2" indent="-457200">
              <a:lnSpc>
                <a:spcPct val="160000"/>
              </a:lnSpc>
              <a:buFont typeface="+mj-lt"/>
              <a:buAutoNum type="arabicPeriod"/>
            </a:pPr>
            <a:r>
              <a:rPr lang="en-US" b="1" dirty="0" smtClean="0">
                <a:latin typeface="Arial Narrow" pitchFamily="34" charset="0"/>
              </a:rPr>
              <a:t>Supportive Services and Structure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</a:rPr>
              <a:t>Prevention &amp; Early Intervention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</a:rPr>
              <a:t>Housing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(for specific groups</a:t>
            </a:r>
            <a:r>
              <a:rPr lang="en-US" sz="2400" dirty="0" smtClean="0">
                <a:latin typeface="Arial Narrow" pitchFamily="34" charset="0"/>
              </a:rPr>
              <a:t>)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</a:rPr>
              <a:t>Statewide Projects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</a:rPr>
              <a:t>Workforce Education and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252902"/>
              </p:ext>
            </p:extLst>
          </p:nvPr>
        </p:nvGraphicFramePr>
        <p:xfrm>
          <a:off x="457200" y="1143001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965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871D-BD2C-4568-9363-E7AAC096428D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687337"/>
              </p:ext>
            </p:extLst>
          </p:nvPr>
        </p:nvGraphicFramePr>
        <p:xfrm>
          <a:off x="457200" y="1143000"/>
          <a:ext cx="8229600" cy="533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89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15054</TotalTime>
  <Words>2361</Words>
  <Application>Microsoft Office PowerPoint</Application>
  <PresentationFormat>On-screen Show (4:3)</PresentationFormat>
  <Paragraphs>761</Paragraphs>
  <Slides>66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Aharoni</vt:lpstr>
      <vt:lpstr>Arial</vt:lpstr>
      <vt:lpstr>Arial Narrow</vt:lpstr>
      <vt:lpstr>Arial Rounded MT Bold</vt:lpstr>
      <vt:lpstr>Calibri</vt:lpstr>
      <vt:lpstr>Constantia</vt:lpstr>
      <vt:lpstr>Times New Roman</vt:lpstr>
      <vt:lpstr>Wingdings 2</vt:lpstr>
      <vt:lpstr>Flow</vt:lpstr>
      <vt:lpstr>Madera County Department of Behavioral Health Services (BHS) 2018 </vt:lpstr>
      <vt:lpstr>Brian Scans: Healthy and Unhealthy Brains </vt:lpstr>
      <vt:lpstr>PowerPoint Presentation</vt:lpstr>
      <vt:lpstr>Behavioral Health Services</vt:lpstr>
      <vt:lpstr>Need for Mental Health Services FY 16/17</vt:lpstr>
      <vt:lpstr>PowerPoint Presentation</vt:lpstr>
      <vt:lpstr>BHS Services</vt:lpstr>
      <vt:lpstr>PowerPoint Presentation</vt:lpstr>
      <vt:lpstr>PowerPoint Presentation</vt:lpstr>
      <vt:lpstr>Crisis Response FY 16-17</vt:lpstr>
      <vt:lpstr>Mental Health Services Act (MHSA) </vt:lpstr>
      <vt:lpstr>MHSA Values</vt:lpstr>
      <vt:lpstr>Mental Health Services Act Community Supports and Services (CSS)  FY 16/17</vt:lpstr>
      <vt:lpstr>Full Service Partnerships Service Outcomes  FY 14/15, 15/16 &amp; 16/17</vt:lpstr>
      <vt:lpstr>Full Service Partnerships Service Outcomes  FY 14/15, 15/16 &amp; 16/17</vt:lpstr>
      <vt:lpstr>Full Service Partnerships Service Outcomes  FY 14/15, 15/16 &amp; 16/17</vt:lpstr>
      <vt:lpstr>Full Service Partnerships Service Outcomes  FY 15/16 and FY 16/17 (Time Frames Changed to Quarters and Not Years)</vt:lpstr>
      <vt:lpstr>Full Service Partnerships Service Outcomes -FY 14/15, 15/16, 16/17</vt:lpstr>
      <vt:lpstr>Full Service Partnerships Service Outcomes  FY 13-14, 14-15, 15-16 &amp; 16-17</vt:lpstr>
      <vt:lpstr>Full Service Partnerships Service Outcomes  FY 14/15, FY 15/16 &amp; 16/17</vt:lpstr>
      <vt:lpstr>PowerPoint Presentation</vt:lpstr>
      <vt:lpstr>MHSA - System Development Service Outcomes  FY 14/15, FY 15/16 &amp; FY 16/17</vt:lpstr>
      <vt:lpstr>Mental Health Services Act  Prevention &amp; Early Intervention (PEI)</vt:lpstr>
      <vt:lpstr>Social Ecological Model &amp; Behavioral Health Services</vt:lpstr>
      <vt:lpstr>PEI FY 14/15,  15/16 &amp; 16/17</vt:lpstr>
      <vt:lpstr>PEI Demographics</vt:lpstr>
      <vt:lpstr>PowerPoint Presentation</vt:lpstr>
      <vt:lpstr>PowerPoint Presentation</vt:lpstr>
      <vt:lpstr>PowerPoint Presentation</vt:lpstr>
      <vt:lpstr>PowerPoint Presentation</vt:lpstr>
      <vt:lpstr>MHSA Innovation</vt:lpstr>
      <vt:lpstr>2 More MHSA Innovation Ideas</vt:lpstr>
      <vt:lpstr>Nurture 2 Nurture Measures</vt:lpstr>
      <vt:lpstr>PowerPoint Presentation</vt:lpstr>
      <vt:lpstr>Nurture 2 Nurture Madera (N2N-M) &amp; Maternal Wellness Coalition (MWC)</vt:lpstr>
      <vt:lpstr>   </vt:lpstr>
      <vt:lpstr>Nurture 2 Nurture Madera (N2N) FY 16/17</vt:lpstr>
      <vt:lpstr>Nurture 2 Nurture Madera (N2N-M) &amp;  Maternal Wellness Coalition (MWC)</vt:lpstr>
      <vt:lpstr>PowerPoint Presentation</vt:lpstr>
      <vt:lpstr>MHSA Housing Projects</vt:lpstr>
      <vt:lpstr>Workforce Education &amp; Training</vt:lpstr>
      <vt:lpstr>PowerPoint Presentation</vt:lpstr>
      <vt:lpstr>Substance Use Disorders (SUD) Services</vt:lpstr>
      <vt:lpstr>FY 16/17 Substance Use Disorder Prevalence in Madera County  &amp; BHS Substance Use Services</vt:lpstr>
      <vt:lpstr>SUD Statistics – CA &amp; Madera</vt:lpstr>
      <vt:lpstr>Treatment Referral Sources For FY 16/17</vt:lpstr>
      <vt:lpstr>Assessing Services Information &amp; Changes During Treatment for FY 16/17</vt:lpstr>
      <vt:lpstr>Substance Use – Age FY 16/17</vt:lpstr>
      <vt:lpstr>Demographic for FY 16/17</vt:lpstr>
      <vt:lpstr>Primary Drug FY 16/17</vt:lpstr>
      <vt:lpstr>Services Information &amp; Changes During Treatment</vt:lpstr>
      <vt:lpstr>Changes During Treatment for FY 14/15  - FY 16/17 </vt:lpstr>
      <vt:lpstr>Service Utilization &amp; Treatment Population FY 14/15 - FY 16/17 </vt:lpstr>
      <vt:lpstr>PowerPoint Presentation</vt:lpstr>
      <vt:lpstr>SUD Prevention Services</vt:lpstr>
      <vt:lpstr>Care Continuum and Strategies</vt:lpstr>
      <vt:lpstr>PowerPoint Presentation</vt:lpstr>
      <vt:lpstr>Demographics FY12/13 – FY 15/16</vt:lpstr>
      <vt:lpstr>Demographics FY12/13 – FY 15/16</vt:lpstr>
      <vt:lpstr>Substance Use Prevention Services Focus for July 1, 2015 – June 30, 2020</vt:lpstr>
      <vt:lpstr>Substance Use Risk Factors</vt:lpstr>
      <vt:lpstr>Substance Use Funding Amounts by Category FY 15-16 &amp; 16/17 FY 16/17 Total = $1,708,484  (1% increase from FY 15/16)</vt:lpstr>
      <vt:lpstr>PowerPoint Presentation</vt:lpstr>
      <vt:lpstr> Come to a Planning Meeting</vt:lpstr>
      <vt:lpstr>PowerPoint Presentation</vt:lpstr>
      <vt:lpstr>PowerPoint Presentation</vt:lpstr>
    </vt:vector>
  </TitlesOfParts>
  <Company>Madera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Laura’s Law</dc:title>
  <dc:creator>david.weikel</dc:creator>
  <cp:lastModifiedBy>David Weikel</cp:lastModifiedBy>
  <cp:revision>1001</cp:revision>
  <cp:lastPrinted>2018-04-05T17:15:27Z</cp:lastPrinted>
  <dcterms:created xsi:type="dcterms:W3CDTF">2013-09-09T23:05:12Z</dcterms:created>
  <dcterms:modified xsi:type="dcterms:W3CDTF">2018-04-05T18:12:53Z</dcterms:modified>
</cp:coreProperties>
</file>