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7" r:id="rId39"/>
    <p:sldId id="300" r:id="rId40"/>
    <p:sldId id="301" r:id="rId41"/>
    <p:sldId id="302" r:id="rId42"/>
    <p:sldId id="303" r:id="rId43"/>
    <p:sldId id="293" r:id="rId44"/>
    <p:sldId id="294" r:id="rId45"/>
    <p:sldId id="295" r:id="rId4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96DA6-6134-4E4B-AF1E-367C64F78C1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4C296-B971-4EE1-9C5D-093DAEBF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9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4C296-B971-4EE1-9C5D-093DAEBF80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3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4C296-B971-4EE1-9C5D-093DAEBF80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1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4C296-B971-4EE1-9C5D-093DAEBF80F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7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031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9331" y="839830"/>
            <a:ext cx="10853336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87032" y="2024664"/>
            <a:ext cx="8017934" cy="3592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sguesthome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maderacounty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mc-inc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dtconsultant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psnetwork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telehealth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tcare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mesabehavioral.or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valleyteenranch.or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sinc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sinc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deracounty.com/government/behavioral-health-services/about-bh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maderacounty.com/government/behavioral-health-services/resources/services-provider-and-network-provider-lists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medical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monthospital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heritageoakshospital.com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josebh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ierravistahospital.com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deracounty.com/government/behavioral-health-services/about-bh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maderacounty.com/government/behavioral-health-services/resources/services-provider-and-network-provider-list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193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1991" y="20827"/>
            <a:ext cx="97701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" dirty="0">
                <a:solidFill>
                  <a:srgbClr val="FFFFFF"/>
                </a:solidFill>
              </a:rPr>
              <a:t>MENTAL</a:t>
            </a:r>
            <a:r>
              <a:rPr sz="3200" spc="-17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HEALTH</a:t>
            </a:r>
            <a:r>
              <a:rPr sz="3200" spc="-5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PLAN</a:t>
            </a:r>
            <a:r>
              <a:rPr sz="3200" spc="-4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/</a:t>
            </a:r>
            <a:r>
              <a:rPr sz="3200" spc="-4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PLAN</a:t>
            </a:r>
            <a:r>
              <a:rPr sz="3200" spc="-5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DE</a:t>
            </a:r>
            <a:r>
              <a:rPr sz="3200" spc="-4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SALUD</a:t>
            </a:r>
            <a:r>
              <a:rPr sz="3200" spc="-3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MENTAL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310846" y="721832"/>
            <a:ext cx="7571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239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ORGANIZATIONAL/RENDERING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PROVIDER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DIRECTORY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DIRECTORIO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PROVEEDORES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EXISTENTES/ORGANIZACIONALES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530" y="5433735"/>
            <a:ext cx="10790555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Mental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(559)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673-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3508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(888)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275-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9779 or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311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TTY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Users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Servicios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Salud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Mental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llame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línea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acceso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(559)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673-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3508 o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(888)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275-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9779 o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711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usuarios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TTY</a:t>
            </a:r>
            <a:endParaRPr sz="1800" dirty="0">
              <a:latin typeface="Arial"/>
              <a:cs typeface="Arial"/>
            </a:endParaRPr>
          </a:p>
          <a:p>
            <a:pPr marL="55880" algn="ctr">
              <a:lnSpc>
                <a:spcPct val="100000"/>
              </a:lnSpc>
              <a:spcBef>
                <a:spcPts val="155"/>
              </a:spcBef>
              <a:tabLst>
                <a:tab pos="373761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Revision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Date: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pc="-30" dirty="0">
                <a:solidFill>
                  <a:srgbClr val="FFFFFF"/>
                </a:solidFill>
                <a:latin typeface="Arial"/>
                <a:cs typeface="Arial"/>
              </a:rPr>
              <a:t>September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2022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Fecha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Revisión: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"/>
                <a:cs typeface="Arial"/>
              </a:rPr>
              <a:t>Septiembre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 2022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81B11C-62E8-0953-81D4-55E68ACDF49B}"/>
              </a:ext>
            </a:extLst>
          </p:cNvPr>
          <p:cNvSpPr txBox="1"/>
          <p:nvPr/>
        </p:nvSpPr>
        <p:spPr>
          <a:xfrm>
            <a:off x="152400" y="6501923"/>
            <a:ext cx="16277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80" algn="ctr">
              <a:lnSpc>
                <a:spcPct val="100000"/>
              </a:lnSpc>
              <a:spcBef>
                <a:spcPts val="155"/>
              </a:spcBef>
              <a:tabLst>
                <a:tab pos="3737610" algn="l"/>
              </a:tabLst>
            </a:pPr>
            <a:r>
              <a:rPr lang="es-ES" sz="800" dirty="0" err="1">
                <a:solidFill>
                  <a:srgbClr val="FFFFFF"/>
                </a:solidFill>
                <a:latin typeface="Arial"/>
                <a:cs typeface="Arial"/>
              </a:rPr>
              <a:t>Template</a:t>
            </a:r>
            <a:r>
              <a:rPr lang="es-ES" sz="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800" dirty="0" err="1">
                <a:solidFill>
                  <a:srgbClr val="FFFFFF"/>
                </a:solidFill>
                <a:latin typeface="Arial"/>
                <a:cs typeface="Arial"/>
              </a:rPr>
              <a:t>Rvsd</a:t>
            </a:r>
            <a:r>
              <a:rPr lang="es-ES" sz="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lang="es-ES" sz="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800" dirty="0">
                <a:solidFill>
                  <a:srgbClr val="FFFFFF"/>
                </a:solidFill>
                <a:latin typeface="Arial"/>
                <a:cs typeface="Arial"/>
              </a:rPr>
              <a:t>21 1231</a:t>
            </a:r>
            <a:endParaRPr lang="es-ES"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5117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81137" y="962934"/>
            <a:ext cx="9363075" cy="487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 marR="26034" indent="1270" algn="ctr">
              <a:lnSpc>
                <a:spcPct val="100000"/>
              </a:lnSpc>
              <a:spcBef>
                <a:spcPts val="100"/>
              </a:spcBef>
              <a:tabLst>
                <a:tab pos="7219315" algn="l"/>
              </a:tabLst>
            </a:pPr>
            <a:r>
              <a:rPr sz="1800" dirty="0">
                <a:latin typeface="Arial"/>
                <a:cs typeface="Arial"/>
              </a:rPr>
              <a:t>Prior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authorization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outpatient,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non-</a:t>
            </a:r>
            <a:r>
              <a:rPr sz="1800" dirty="0">
                <a:latin typeface="Arial"/>
                <a:cs typeface="Arial"/>
              </a:rPr>
              <a:t>emergency </a:t>
            </a:r>
            <a:r>
              <a:rPr sz="1800" spc="-10" dirty="0">
                <a:latin typeface="Arial"/>
                <a:cs typeface="Arial"/>
              </a:rPr>
              <a:t>services.</a:t>
            </a:r>
            <a:r>
              <a:rPr sz="1800" dirty="0">
                <a:latin typeface="Arial"/>
                <a:cs typeface="Arial"/>
              </a:rPr>
              <a:t>	Please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</a:t>
            </a:r>
            <a:r>
              <a:rPr sz="1800" spc="-25" dirty="0">
                <a:latin typeface="Arial"/>
                <a:cs typeface="Arial"/>
              </a:rPr>
              <a:t> the </a:t>
            </a:r>
            <a:r>
              <a:rPr sz="1800" dirty="0">
                <a:latin typeface="Arial"/>
                <a:cs typeface="Arial"/>
              </a:rPr>
              <a:t>Access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dirty="0">
                <a:latin typeface="Arial"/>
                <a:cs typeface="Arial"/>
              </a:rPr>
              <a:t>3508 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toll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1-888-275-</a:t>
            </a:r>
            <a:r>
              <a:rPr sz="1800" dirty="0">
                <a:latin typeface="Arial"/>
                <a:cs typeface="Arial"/>
              </a:rPr>
              <a:t>9779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availability,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accommodation </a:t>
            </a:r>
            <a:r>
              <a:rPr sz="1800" dirty="0">
                <a:latin typeface="Arial"/>
                <a:cs typeface="Arial"/>
              </a:rPr>
              <a:t>needs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referral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listed</a:t>
            </a:r>
            <a:r>
              <a:rPr sz="1800" spc="-10" dirty="0">
                <a:latin typeface="Arial"/>
                <a:cs typeface="Arial"/>
              </a:rPr>
              <a:t> providers.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Deaf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hard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hearing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individuals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Appointment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TTY/TDD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(800)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California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Relay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711.</a:t>
            </a:r>
            <a:endParaRPr sz="1800">
              <a:latin typeface="Arial"/>
              <a:cs typeface="Arial"/>
            </a:endParaRPr>
          </a:p>
          <a:p>
            <a:pPr marL="100330" marR="88900" indent="-381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All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attend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annual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and/or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equivalent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cultural </a:t>
            </a:r>
            <a:r>
              <a:rPr sz="1800" dirty="0">
                <a:latin typeface="Arial"/>
                <a:cs typeface="Arial"/>
              </a:rPr>
              <a:t>competence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training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their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agreement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through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County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20" dirty="0">
                <a:latin typeface="Arial"/>
                <a:cs typeface="Arial"/>
              </a:rPr>
              <a:t> Plan.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Se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requiere autorización previa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cita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previa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emergencia.</a:t>
            </a:r>
            <a:endParaRPr sz="1800">
              <a:latin typeface="Arial"/>
              <a:cs typeface="Arial"/>
            </a:endParaRPr>
          </a:p>
          <a:p>
            <a:pPr marL="201295" marR="19558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favor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Línea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Citas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dirty="0">
                <a:latin typeface="Arial"/>
                <a:cs typeface="Arial"/>
              </a:rPr>
              <a:t>3508 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número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gratuito</a:t>
            </a:r>
            <a:r>
              <a:rPr sz="1800" spc="-10" dirty="0">
                <a:latin typeface="Arial"/>
                <a:cs typeface="Arial"/>
              </a:rPr>
              <a:t> 1-888-</a:t>
            </a:r>
            <a:r>
              <a:rPr sz="1800" spc="-20" dirty="0">
                <a:latin typeface="Arial"/>
                <a:cs typeface="Arial"/>
              </a:rPr>
              <a:t>275- </a:t>
            </a:r>
            <a:r>
              <a:rPr sz="1800" dirty="0">
                <a:latin typeface="Arial"/>
                <a:cs typeface="Arial"/>
              </a:rPr>
              <a:t>9779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disponibilidad,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necesidades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referido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proveedores </a:t>
            </a:r>
            <a:r>
              <a:rPr sz="1800" dirty="0">
                <a:latin typeface="Arial"/>
                <a:cs typeface="Arial"/>
              </a:rPr>
              <a:t>indicados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lista.</a:t>
            </a:r>
            <a:endParaRPr sz="1800">
              <a:latin typeface="Arial"/>
              <a:cs typeface="Arial"/>
            </a:endParaRPr>
          </a:p>
          <a:p>
            <a:pPr marL="144780" marR="13843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Individuos sordos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tengan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dificultad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oír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pueden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llamar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línea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TTY/TDD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0" dirty="0">
                <a:latin typeface="Arial"/>
                <a:cs typeface="Arial"/>
              </a:rPr>
              <a:t> (800)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marque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711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retransmisión</a:t>
            </a:r>
            <a:r>
              <a:rPr sz="1800" spc="-10" dirty="0">
                <a:latin typeface="Arial"/>
                <a:cs typeface="Arial"/>
              </a:rPr>
              <a:t> (Relay).</a:t>
            </a:r>
            <a:endParaRPr sz="1800">
              <a:latin typeface="Arial"/>
              <a:cs typeface="Arial"/>
            </a:endParaRPr>
          </a:p>
          <a:p>
            <a:pPr marL="295910" marR="28956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requiere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todos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asistir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entrenamiento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competencia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cultural </a:t>
            </a:r>
            <a:r>
              <a:rPr sz="1800" dirty="0">
                <a:latin typeface="Arial"/>
                <a:cs typeface="Arial"/>
              </a:rPr>
              <a:t>anualmente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y/o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entrenamiento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equivalente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éste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acuerdo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proveer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medio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(MHP)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Madera.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9267" y="260217"/>
            <a:ext cx="8386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COUNTY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OFFICE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LOCATIONS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/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UBICACIONES</a:t>
            </a:r>
            <a:r>
              <a:rPr b="1" spc="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OFICINAS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DEL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CONDADO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385" y="474554"/>
            <a:ext cx="4434840" cy="606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AS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Abuse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Survivors/Sobrevivientes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9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Abuso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AD</a:t>
            </a:r>
            <a:r>
              <a:rPr sz="1800" spc="-6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Adjustment Disorders/Trastorno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Adaptación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ADP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7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Adoption/Adopción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</a:t>
            </a:r>
            <a:r>
              <a:rPr sz="1800" spc="-8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9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Adults/Adultos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HIV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AIDS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HIV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Positive/SIDA</a:t>
            </a:r>
            <a:r>
              <a:rPr sz="1800" spc="-6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y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VIH</a:t>
            </a:r>
            <a:r>
              <a:rPr sz="1800" spc="-10" dirty="0">
                <a:latin typeface="Arial Narrow"/>
                <a:cs typeface="Arial Narrow"/>
              </a:rPr>
              <a:t> Positivo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ANXD</a:t>
            </a:r>
            <a:r>
              <a:rPr sz="1800" spc="-5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Anxiety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Disorders/Trastorno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Ansiedad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ADHD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7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Attention-</a:t>
            </a:r>
            <a:r>
              <a:rPr sz="1800" dirty="0">
                <a:latin typeface="Arial Narrow"/>
                <a:cs typeface="Arial Narrow"/>
              </a:rPr>
              <a:t>Deficit/Déficit</a:t>
            </a:r>
            <a:r>
              <a:rPr sz="1800" spc="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7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Atención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C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Children/Niños</a:t>
            </a:r>
            <a:endParaRPr sz="1800">
              <a:latin typeface="Arial Narrow"/>
              <a:cs typeface="Arial Narrow"/>
            </a:endParaRPr>
          </a:p>
          <a:p>
            <a:pPr marL="125095" marR="17208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spc="-10" dirty="0">
                <a:latin typeface="Arial Narrow"/>
                <a:cs typeface="Arial Narrow"/>
              </a:rPr>
              <a:t>CC0-</a:t>
            </a:r>
            <a:r>
              <a:rPr sz="1800" dirty="0">
                <a:latin typeface="Arial Narrow"/>
                <a:cs typeface="Arial Narrow"/>
              </a:rPr>
              <a:t>5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Caregivers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children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0-</a:t>
            </a:r>
            <a:r>
              <a:rPr sz="1800" dirty="0">
                <a:latin typeface="Arial Narrow"/>
                <a:cs typeface="Arial Narrow"/>
              </a:rPr>
              <a:t>5/Cuidadores</a:t>
            </a:r>
            <a:r>
              <a:rPr sz="1800" spc="40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de </a:t>
            </a:r>
            <a:r>
              <a:rPr sz="1800" dirty="0">
                <a:latin typeface="Arial Narrow"/>
                <a:cs typeface="Arial Narrow"/>
              </a:rPr>
              <a:t>Niños </a:t>
            </a:r>
            <a:r>
              <a:rPr sz="1800" spc="-10" dirty="0">
                <a:latin typeface="Arial Narrow"/>
                <a:cs typeface="Arial Narrow"/>
              </a:rPr>
              <a:t>0-</a:t>
            </a:r>
            <a:r>
              <a:rPr sz="1800" spc="-50" dirty="0">
                <a:latin typeface="Arial Narrow"/>
                <a:cs typeface="Arial Narrow"/>
              </a:rPr>
              <a:t>5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CA</a:t>
            </a:r>
            <a:r>
              <a:rPr sz="1800" spc="-114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Conserved</a:t>
            </a:r>
            <a:r>
              <a:rPr sz="1800" spc="-8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Adults/Adultos</a:t>
            </a:r>
            <a:r>
              <a:rPr sz="1800" spc="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con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Albacea</a:t>
            </a:r>
            <a:endParaRPr sz="1800">
              <a:latin typeface="Arial Narrow"/>
              <a:cs typeface="Arial Narrow"/>
            </a:endParaRPr>
          </a:p>
          <a:p>
            <a:pPr marL="125095" marR="76771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DD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Developmentally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Delayed/Retraso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de </a:t>
            </a:r>
            <a:r>
              <a:rPr sz="1800" spc="-10" dirty="0">
                <a:latin typeface="Arial Narrow"/>
                <a:cs typeface="Arial Narrow"/>
              </a:rPr>
              <a:t>Desarrollo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DI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Infancy/Trastorno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Infancia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DC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Childhood/Trastorno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10" dirty="0">
                <a:latin typeface="Arial Narrow"/>
                <a:cs typeface="Arial Narrow"/>
              </a:rPr>
              <a:t> Niñez</a:t>
            </a:r>
            <a:endParaRPr sz="1800">
              <a:latin typeface="Arial Narrow"/>
              <a:cs typeface="Arial Narrow"/>
            </a:endParaRPr>
          </a:p>
          <a:p>
            <a:pPr marL="125095" marR="64706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DA</a:t>
            </a:r>
            <a:r>
              <a:rPr sz="1800" spc="-10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6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Adolescence/Trastorno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de </a:t>
            </a:r>
            <a:r>
              <a:rPr sz="1800" spc="-10" dirty="0">
                <a:latin typeface="Arial Narrow"/>
                <a:cs typeface="Arial Narrow"/>
              </a:rPr>
              <a:t>Adolescencia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DSD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Dissociative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Disorders/Trastorno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Disociativo</a:t>
            </a:r>
            <a:endParaRPr sz="1800">
              <a:latin typeface="Arial Narrow"/>
              <a:cs typeface="Arial Narrow"/>
            </a:endParaRPr>
          </a:p>
          <a:p>
            <a:pPr marL="125095" marR="215900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DVP</a:t>
            </a:r>
            <a:r>
              <a:rPr sz="1800" spc="-6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Domestic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Violence </a:t>
            </a:r>
            <a:r>
              <a:rPr sz="1800" spc="-10" dirty="0">
                <a:latin typeface="Arial Narrow"/>
                <a:cs typeface="Arial Narrow"/>
              </a:rPr>
              <a:t>Perpetrators/Agresores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Violencia</a:t>
            </a:r>
            <a:r>
              <a:rPr sz="1800" spc="-10" dirty="0">
                <a:latin typeface="Arial Narrow"/>
                <a:cs typeface="Arial Narrow"/>
              </a:rPr>
              <a:t> Domestica</a:t>
            </a:r>
            <a:endParaRPr sz="1800">
              <a:latin typeface="Arial Narrow"/>
              <a:cs typeface="Arial Narrow"/>
            </a:endParaRPr>
          </a:p>
          <a:p>
            <a:pPr marL="125095" marR="514350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DVV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Domestic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Violence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Victims/Víctimas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de </a:t>
            </a:r>
            <a:r>
              <a:rPr sz="1800" dirty="0">
                <a:latin typeface="Arial Narrow"/>
                <a:cs typeface="Arial Narrow"/>
              </a:rPr>
              <a:t>Violencia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Domestica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55108" y="400572"/>
            <a:ext cx="1618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PSYD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Psychotic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67884" y="667348"/>
            <a:ext cx="2478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Disorders/Trastorno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Psicótico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67656" y="1199224"/>
            <a:ext cx="2231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Mental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illness/Enfermedad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67656" y="1464400"/>
            <a:ext cx="2371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Mental Severa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y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Persistente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55108" y="1731023"/>
            <a:ext cx="2476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SO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Sex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Offenders/Agresor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55108" y="1997800"/>
            <a:ext cx="2521585" cy="163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>
              <a:lnSpc>
                <a:spcPts val="2125"/>
              </a:lnSpc>
              <a:spcBef>
                <a:spcPts val="100"/>
              </a:spcBef>
            </a:pPr>
            <a:r>
              <a:rPr sz="1800" spc="-10" dirty="0">
                <a:latin typeface="Arial Narrow"/>
                <a:cs typeface="Arial Narrow"/>
              </a:rPr>
              <a:t>Sexual</a:t>
            </a:r>
            <a:endParaRPr sz="1800">
              <a:latin typeface="Arial Narrow"/>
              <a:cs typeface="Arial Narrow"/>
            </a:endParaRPr>
          </a:p>
          <a:p>
            <a:pPr marL="125095" marR="5080" indent="-113030">
              <a:lnSpc>
                <a:spcPts val="2100"/>
              </a:lnSpc>
              <a:spcBef>
                <a:spcPts val="8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spc="-10" dirty="0">
                <a:latin typeface="Arial Narrow"/>
                <a:cs typeface="Arial Narrow"/>
              </a:rPr>
              <a:t>SAV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Sexual</a:t>
            </a:r>
            <a:r>
              <a:rPr sz="1800" spc="-8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Abuse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Victims/ </a:t>
            </a:r>
            <a:r>
              <a:rPr sz="1800" dirty="0">
                <a:latin typeface="Arial Narrow"/>
                <a:cs typeface="Arial Narrow"/>
              </a:rPr>
              <a:t>Victimas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9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Abuso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Sexual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ts val="2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SR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Special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Referral</a:t>
            </a:r>
            <a:endParaRPr sz="1800">
              <a:latin typeface="Arial Narrow"/>
              <a:cs typeface="Arial Narrow"/>
            </a:endParaRPr>
          </a:p>
          <a:p>
            <a:pPr marL="125095">
              <a:lnSpc>
                <a:spcPts val="2100"/>
              </a:lnSpc>
            </a:pPr>
            <a:r>
              <a:rPr sz="1800" dirty="0">
                <a:latin typeface="Arial Narrow"/>
                <a:cs typeface="Arial Narrow"/>
              </a:rPr>
              <a:t>/Referencia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Especial</a:t>
            </a:r>
            <a:endParaRPr sz="1800">
              <a:latin typeface="Arial Narrow"/>
              <a:cs typeface="Arial Narrow"/>
            </a:endParaRPr>
          </a:p>
          <a:p>
            <a:pPr marL="129539" indent="-117475">
              <a:lnSpc>
                <a:spcPts val="2130"/>
              </a:lnSpc>
              <a:buSzPct val="94444"/>
              <a:buFont typeface="Symbol"/>
              <a:buChar char=""/>
              <a:tabLst>
                <a:tab pos="130175" algn="l"/>
              </a:tabLst>
            </a:pPr>
            <a:r>
              <a:rPr sz="1800" dirty="0">
                <a:latin typeface="Arial Narrow"/>
                <a:cs typeface="Arial Narrow"/>
              </a:rPr>
              <a:t>SS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Spanish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85383" y="3593351"/>
            <a:ext cx="2333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Narrow"/>
                <a:cs typeface="Arial Narrow"/>
              </a:rPr>
              <a:t>Speaking/Hispanohablantes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67808" y="3860051"/>
            <a:ext cx="2097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 indent="-11747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117475" algn="l"/>
              </a:tabLst>
            </a:pPr>
            <a:r>
              <a:rPr sz="1800" dirty="0">
                <a:latin typeface="Arial Narrow"/>
                <a:cs typeface="Arial Narrow"/>
              </a:rPr>
              <a:t>V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Veterans/Veteranos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55108" y="4125228"/>
            <a:ext cx="1127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indent="-11747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130175" algn="l"/>
              </a:tabLst>
            </a:pPr>
            <a:r>
              <a:rPr sz="1800" dirty="0">
                <a:latin typeface="Arial Narrow"/>
                <a:cs typeface="Arial Narrow"/>
              </a:rPr>
              <a:t>VI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Visually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72455" y="4392004"/>
            <a:ext cx="2163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Impaired/Trastorno</a:t>
            </a:r>
            <a:r>
              <a:rPr sz="1800" spc="-8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Visual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55108" y="4657104"/>
            <a:ext cx="16408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indent="-11747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130175" algn="l"/>
              </a:tabLst>
            </a:pPr>
            <a:r>
              <a:rPr sz="1800" dirty="0">
                <a:latin typeface="Arial Narrow"/>
                <a:cs typeface="Arial Narrow"/>
              </a:rPr>
              <a:t>Y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–Youth/Jóvenes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4650" y="88385"/>
            <a:ext cx="3274060" cy="62166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285"/>
              </a:spcBef>
            </a:pPr>
            <a:r>
              <a:rPr sz="1800" b="1" dirty="0">
                <a:latin typeface="Arial"/>
                <a:cs typeface="Arial"/>
              </a:rPr>
              <a:t>LIST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ACRONYMS</a:t>
            </a:r>
            <a:endParaRPr sz="1800" dirty="0">
              <a:latin typeface="Arial"/>
              <a:cs typeface="Arial"/>
            </a:endParaRPr>
          </a:p>
          <a:p>
            <a:pPr marL="125095" indent="-113030">
              <a:lnSpc>
                <a:spcPct val="100000"/>
              </a:lnSpc>
              <a:spcBef>
                <a:spcPts val="18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DDX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Dual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Diagnosis/Diagnosis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Dual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4650" y="684036"/>
            <a:ext cx="3745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ED -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Eating</a:t>
            </a:r>
            <a:r>
              <a:rPr sz="1800" spc="5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Disorders/Trastorno</a:t>
            </a:r>
            <a:r>
              <a:rPr sz="1800" spc="-6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Alimenticio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04650" y="970934"/>
            <a:ext cx="6787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51130" algn="l"/>
              </a:tabLst>
            </a:pPr>
            <a:r>
              <a:rPr sz="1800" dirty="0">
                <a:latin typeface="Arial Narrow"/>
                <a:cs typeface="Arial Narrow"/>
              </a:rPr>
              <a:t>ECEA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Elder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Care/Elder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Abuse/Cuidado/Abuso</a:t>
            </a:r>
            <a:r>
              <a:rPr sz="1800" spc="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434" dirty="0">
                <a:latin typeface="Arial Narrow"/>
                <a:cs typeface="Arial Narrow"/>
              </a:rPr>
              <a:t> </a:t>
            </a:r>
            <a:r>
              <a:rPr sz="2700" baseline="6172" dirty="0">
                <a:latin typeface="Symbol"/>
                <a:cs typeface="Symbol"/>
              </a:rPr>
              <a:t></a:t>
            </a:r>
            <a:r>
              <a:rPr sz="2700" baseline="6172" dirty="0">
                <a:latin typeface="Arial Narrow"/>
                <a:cs typeface="Arial Narrow"/>
              </a:rPr>
              <a:t>SPMI</a:t>
            </a:r>
            <a:r>
              <a:rPr sz="2700" spc="-7" baseline="6172" dirty="0">
                <a:latin typeface="Arial Narrow"/>
                <a:cs typeface="Arial Narrow"/>
              </a:rPr>
              <a:t> </a:t>
            </a:r>
            <a:r>
              <a:rPr sz="2700" baseline="6172" dirty="0">
                <a:latin typeface="Arial Narrow"/>
                <a:cs typeface="Arial Narrow"/>
              </a:rPr>
              <a:t>–</a:t>
            </a:r>
            <a:r>
              <a:rPr sz="2700" spc="15" baseline="6172" dirty="0">
                <a:latin typeface="Arial Narrow"/>
                <a:cs typeface="Arial Narrow"/>
              </a:rPr>
              <a:t> </a:t>
            </a:r>
            <a:r>
              <a:rPr sz="2700" baseline="6172" dirty="0">
                <a:latin typeface="Arial Narrow"/>
                <a:cs typeface="Arial Narrow"/>
              </a:rPr>
              <a:t>Severe</a:t>
            </a:r>
            <a:r>
              <a:rPr sz="2700" spc="22" baseline="6172" dirty="0">
                <a:latin typeface="Arial Narrow"/>
                <a:cs typeface="Arial Narrow"/>
              </a:rPr>
              <a:t> </a:t>
            </a:r>
            <a:r>
              <a:rPr sz="2700" spc="-15" baseline="6172" dirty="0">
                <a:latin typeface="Arial Narrow"/>
                <a:cs typeface="Arial Narrow"/>
              </a:rPr>
              <a:t>Persistent</a:t>
            </a:r>
            <a:endParaRPr sz="2700" baseline="6172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04650" y="1232675"/>
            <a:ext cx="4432300" cy="491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Adultos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Mayores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FT</a:t>
            </a:r>
            <a:r>
              <a:rPr sz="1800" spc="-6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Family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Therapy/Terapia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Familiar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F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Forensic/Forense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ts val="214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FY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Foster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Youth/Jóvenes</a:t>
            </a:r>
            <a:r>
              <a:rPr sz="1800" spc="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Crianza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ts val="214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GM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Gang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Members/Pandilleros</a:t>
            </a:r>
            <a:endParaRPr sz="1800" dirty="0">
              <a:latin typeface="Arial Narrow"/>
              <a:cs typeface="Arial Narrow"/>
            </a:endParaRPr>
          </a:p>
          <a:p>
            <a:pPr marL="12700" marR="813435" indent="-635">
              <a:lnSpc>
                <a:spcPct val="1072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GID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Gender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Identity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Disorders/Trastorno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Identidad</a:t>
            </a:r>
            <a:r>
              <a:rPr sz="1800" spc="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Género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4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GB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Grief/Bereavement/Dolor/Perdida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6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GT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Group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Therapy/Terapia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en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Grupo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4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H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Homeless/Personas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sin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Hogar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6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IS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Interpreter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Services/Servicios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Interpretación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5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spc="-10" dirty="0">
                <a:latin typeface="Arial Narrow"/>
                <a:cs typeface="Arial Narrow"/>
              </a:rPr>
              <a:t>LGBTQQIA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4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MI</a:t>
            </a:r>
            <a:r>
              <a:rPr sz="1800" spc="-5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Mobility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Impaired/Trastorno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Movilidad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5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MD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Mood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Disorders/Trastorno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Humor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4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NA</a:t>
            </a:r>
            <a:r>
              <a:rPr sz="1800" spc="-10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Native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American/Americano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Nativo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5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OA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Older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Adults/Adultos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Mayores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4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P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Perinatal/Perinatal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04650" y="6141480"/>
            <a:ext cx="4599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PD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Personality Disorders/Trastorno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Personalidad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1092" y="812291"/>
            <a:ext cx="9549765" cy="370840"/>
          </a:xfrm>
          <a:custGeom>
            <a:avLst/>
            <a:gdLst/>
            <a:ahLst/>
            <a:cxnLst/>
            <a:rect l="l" t="t" r="r" b="b"/>
            <a:pathLst>
              <a:path w="9549765" h="370840">
                <a:moveTo>
                  <a:pt x="9549384" y="0"/>
                </a:moveTo>
                <a:lnTo>
                  <a:pt x="0" y="0"/>
                </a:lnTo>
                <a:lnTo>
                  <a:pt x="0" y="370332"/>
                </a:lnTo>
                <a:lnTo>
                  <a:pt x="9549384" y="370332"/>
                </a:lnTo>
                <a:lnTo>
                  <a:pt x="954938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7561" y="839830"/>
            <a:ext cx="8273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COUNTY</a:t>
            </a:r>
            <a:r>
              <a:rPr spc="-70" dirty="0"/>
              <a:t> </a:t>
            </a:r>
            <a:r>
              <a:rPr dirty="0"/>
              <a:t>OFFICE</a:t>
            </a:r>
            <a:r>
              <a:rPr spc="-25" dirty="0"/>
              <a:t> </a:t>
            </a:r>
            <a:r>
              <a:rPr spc="-10" dirty="0"/>
              <a:t>LOCATIONS</a:t>
            </a:r>
            <a:r>
              <a:rPr spc="-40" dirty="0"/>
              <a:t> </a:t>
            </a:r>
            <a:r>
              <a:rPr dirty="0"/>
              <a:t>/</a:t>
            </a:r>
            <a:r>
              <a:rPr spc="-15" dirty="0"/>
              <a:t> </a:t>
            </a:r>
            <a:r>
              <a:rPr dirty="0"/>
              <a:t>UBICACIONES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OFICINAS</a:t>
            </a:r>
            <a:r>
              <a:rPr spc="-25" dirty="0"/>
              <a:t> </a:t>
            </a:r>
            <a:r>
              <a:rPr dirty="0"/>
              <a:t>DEL</a:t>
            </a:r>
            <a:r>
              <a:rPr spc="-85" dirty="0"/>
              <a:t> </a:t>
            </a:r>
            <a:r>
              <a:rPr spc="-10" dirty="0"/>
              <a:t>CONDADO</a:t>
            </a:r>
          </a:p>
        </p:txBody>
      </p:sp>
      <p:sp>
        <p:nvSpPr>
          <p:cNvPr id="4" name="object 4"/>
          <p:cNvSpPr/>
          <p:nvPr/>
        </p:nvSpPr>
        <p:spPr>
          <a:xfrm>
            <a:off x="5280605" y="2564766"/>
            <a:ext cx="4269105" cy="24765"/>
          </a:xfrm>
          <a:custGeom>
            <a:avLst/>
            <a:gdLst/>
            <a:ahLst/>
            <a:cxnLst/>
            <a:rect l="l" t="t" r="r" b="b"/>
            <a:pathLst>
              <a:path w="4269105" h="24764">
                <a:moveTo>
                  <a:pt x="4268724" y="0"/>
                </a:moveTo>
                <a:lnTo>
                  <a:pt x="0" y="0"/>
                </a:lnTo>
                <a:lnTo>
                  <a:pt x="0" y="24384"/>
                </a:lnTo>
                <a:lnTo>
                  <a:pt x="4268724" y="24384"/>
                </a:lnTo>
                <a:lnTo>
                  <a:pt x="426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55893" y="2024664"/>
            <a:ext cx="6720205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MADERA</a:t>
            </a:r>
            <a:r>
              <a:rPr sz="1800" b="1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COUNTY</a:t>
            </a:r>
            <a:r>
              <a:rPr sz="1800" b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BEHAVIORAL</a:t>
            </a:r>
            <a:r>
              <a:rPr sz="18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HEALTH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SERVICES</a:t>
            </a:r>
            <a:endParaRPr sz="1800"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209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E.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7</a:t>
            </a:r>
            <a:r>
              <a:rPr sz="1800" b="1" baseline="25462" dirty="0">
                <a:latin typeface="Arial"/>
                <a:cs typeface="Arial"/>
              </a:rPr>
              <a:t>TH</a:t>
            </a:r>
            <a:r>
              <a:rPr sz="1800" b="1" spc="202" baseline="25462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STREET,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MADERA,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93638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Phone: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dirty="0">
                <a:latin typeface="Arial"/>
                <a:cs typeface="Arial"/>
              </a:rPr>
              <a:t>3508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661-</a:t>
            </a:r>
            <a:r>
              <a:rPr sz="1800" spc="-20" dirty="0">
                <a:latin typeface="Arial"/>
                <a:cs typeface="Arial"/>
              </a:rPr>
              <a:t>2818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24/7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Toll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10" dirty="0">
                <a:latin typeface="Arial"/>
                <a:cs typeface="Arial"/>
              </a:rPr>
              <a:t> 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Hours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Operation: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10" dirty="0">
                <a:latin typeface="Arial"/>
                <a:cs typeface="Arial"/>
              </a:rPr>
              <a:t> Monday-Friday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SERVICIOS</a:t>
            </a:r>
            <a:r>
              <a:rPr sz="1800" b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SALUD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MENTAL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</a:t>
            </a:r>
            <a:r>
              <a:rPr sz="180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CONDADO DE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MADERA</a:t>
            </a:r>
            <a:endParaRPr sz="1800"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209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7TH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STREET,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MADERA,</a:t>
            </a:r>
            <a:r>
              <a:rPr sz="1800" b="1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</a:t>
            </a:r>
            <a:r>
              <a:rPr sz="1800" b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93638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Teléfono: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dirty="0">
                <a:latin typeface="Arial"/>
                <a:cs typeface="Arial"/>
              </a:rPr>
              <a:t>3508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661-</a:t>
            </a:r>
            <a:r>
              <a:rPr sz="1800" spc="-20" dirty="0">
                <a:latin typeface="Arial"/>
                <a:cs typeface="Arial"/>
              </a:rPr>
              <a:t>2818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Línea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gratuita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24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horas/7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días: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Horas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Operación: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lunes-viernes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219103"/>
              </p:ext>
            </p:extLst>
          </p:nvPr>
        </p:nvGraphicFramePr>
        <p:xfrm>
          <a:off x="0" y="0"/>
          <a:ext cx="12192001" cy="6858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2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8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4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15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62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674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403860" indent="2984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Provider / Proveedor</a:t>
                      </a: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281305" indent="-26034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NPI #/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281305" indent="-26034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# NPI</a:t>
                      </a: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164465" algn="ctr" defTabSz="803275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License/ Licencia</a:t>
                      </a: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24765" indent="13208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License #/ # de Licencia</a:t>
                      </a: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14604" indent="13398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Specialty/ Especialidad</a:t>
                      </a: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Population Served/ Población</a:t>
                      </a:r>
                    </a:p>
                  </a:txBody>
                  <a:tcPr marL="0" marR="0" marT="1727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" indent="-63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Linguistic Capability/Aptitud Lingüística</a:t>
                      </a:r>
                    </a:p>
                  </a:txBody>
                  <a:tcPr marL="0" marR="0" marT="1727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985" indent="9271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Cultural Capability</a:t>
                      </a:r>
                    </a:p>
                    <a:p>
                      <a:pPr marL="0" marR="10096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/Aptitud Cultural</a:t>
                      </a:r>
                    </a:p>
                  </a:txBody>
                  <a:tcPr marL="0" marR="0" marT="355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8575" indent="63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Cultural Competency Training/ Educación</a:t>
                      </a:r>
                    </a:p>
                  </a:txBody>
                  <a:tcPr marL="0" marR="0" marT="355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51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Accepting Clients/ Acepta Clientes</a:t>
                      </a:r>
                    </a:p>
                  </a:txBody>
                  <a:tcPr marL="0" marR="0" marT="355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029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Carter,</a:t>
                      </a:r>
                      <a:r>
                        <a:rPr sz="18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Theresa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1164858932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107082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A,Y,OA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A,Y,OA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Patois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A,Y,OA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513451"/>
                  </a:ext>
                </a:extLst>
              </a:tr>
              <a:tr h="382029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Casillas,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Kathleen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1457575953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108277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029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Chan,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David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1598006256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CADC1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Ci21410219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029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Colbert,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Joan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1225424997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113441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45588"/>
                  </a:ext>
                </a:extLst>
              </a:tr>
              <a:tr h="38202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DeLaFuente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Gilbert</a:t>
                      </a:r>
                      <a:endParaRPr lang="en-US" dirty="0"/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1376901587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SUDCC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6322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IS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SR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029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Duarte, Ewan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1912635293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97231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SPMI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SPMI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SPMI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380747"/>
                  </a:ext>
                </a:extLst>
              </a:tr>
              <a:tr h="382029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Garcia,</a:t>
                      </a:r>
                      <a:r>
                        <a:rPr sz="1800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Araceli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1457869661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SUDCC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7703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4058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Gill,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Swaranjit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1669536421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15071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30" dirty="0">
                          <a:latin typeface="Arial Narrow"/>
                          <a:cs typeface="Arial Narrow"/>
                        </a:rPr>
                        <a:t>Y,A,</a:t>
                      </a:r>
                      <a:r>
                        <a:rPr sz="1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Hindi,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Punjabi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82029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Gonzalez, Juan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1033770367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APCC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6611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spc="-1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17511"/>
                  </a:ext>
                </a:extLst>
              </a:tr>
              <a:tr h="382029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Hurtado,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Sandra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1538558721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105664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226605"/>
                  </a:ext>
                </a:extLst>
              </a:tr>
              <a:tr h="382029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Juarez, Valentin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1659987972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105333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513848"/>
                  </a:ext>
                </a:extLst>
              </a:tr>
              <a:tr h="618159">
                <a:tc>
                  <a:txBody>
                    <a:bodyPr/>
                    <a:lstStyle/>
                    <a:p>
                      <a:pPr marL="6350" marR="0" lvl="0" indent="0" algn="l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Mora, Griselda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1619667037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AMFT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113439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A,OA,H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A,OA,H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spc="-1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A,OA,H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52394"/>
                  </a:ext>
                </a:extLst>
              </a:tr>
              <a:tr h="548030">
                <a:tc>
                  <a:txBody>
                    <a:bodyPr/>
                    <a:lstStyle/>
                    <a:p>
                      <a:pPr marL="6350" algn="l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Munoz, Margarita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1083228431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ACSW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96377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AS, AD, GT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A, LGBTQQIA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Spanish/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Español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A, LGBTQQIA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SR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937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874159"/>
              </p:ext>
            </p:extLst>
          </p:nvPr>
        </p:nvGraphicFramePr>
        <p:xfrm>
          <a:off x="0" y="-3176"/>
          <a:ext cx="12195173" cy="37505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34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97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87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04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311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Provider / Proveedor</a:t>
                      </a:r>
                    </a:p>
                  </a:txBody>
                  <a:tcPr marL="0" marR="0" marT="381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311150" indent="-26034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NPI #/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311150" indent="-26034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# NPI</a:t>
                      </a: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15811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License/ Licencia</a:t>
                      </a: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License #/</a:t>
                      </a:r>
                    </a:p>
                    <a:p>
                      <a:pPr marL="0" marR="24130" indent="-63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# de Licencia</a:t>
                      </a: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6350" indent="13398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Specialty/ Especialidad</a:t>
                      </a: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indent="1905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Population Served/ Población</a:t>
                      </a: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445" indent="190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Linguistic Capability/Aptitud Lingüística</a:t>
                      </a: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" indent="-63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Cultural Capability/</a:t>
                      </a:r>
                      <a:r>
                        <a:rPr sz="1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Aptitud</a:t>
                      </a: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Cultural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065" indent="63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Cultural Competency Training/ Educación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63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Accepting Clients/ Acepta Clientes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Nuzzolese,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Robert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1689074700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111516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OA,</a:t>
                      </a:r>
                      <a:r>
                        <a:rPr sz="18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OA,</a:t>
                      </a:r>
                      <a:r>
                        <a:rPr sz="18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OA,</a:t>
                      </a:r>
                      <a:r>
                        <a:rPr sz="18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26693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Oliver, Barney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1902087877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46798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Ortega,</a:t>
                      </a:r>
                      <a:r>
                        <a:rPr sz="18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Annette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1972925469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SUDCC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9137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718708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Ramos, Esperanza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1376246686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ACSW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113415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spc="-1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SR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738838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Sanchez, Ditania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1174076889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SUDCC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C041290317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spc="-1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163336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Turner, Willie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1427440205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SUDCC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6496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5361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Wade, Moya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1376190223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ACSW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98131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 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 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 Y, 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9947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2135" y="812291"/>
            <a:ext cx="9578340" cy="370840"/>
          </a:xfrm>
          <a:custGeom>
            <a:avLst/>
            <a:gdLst/>
            <a:ahLst/>
            <a:cxnLst/>
            <a:rect l="l" t="t" r="r" b="b"/>
            <a:pathLst>
              <a:path w="9578340" h="370840">
                <a:moveTo>
                  <a:pt x="9578340" y="0"/>
                </a:moveTo>
                <a:lnTo>
                  <a:pt x="0" y="0"/>
                </a:lnTo>
                <a:lnTo>
                  <a:pt x="0" y="370332"/>
                </a:lnTo>
                <a:lnTo>
                  <a:pt x="9578340" y="370332"/>
                </a:lnTo>
                <a:lnTo>
                  <a:pt x="95783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4517" y="839830"/>
            <a:ext cx="8273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COUNTY</a:t>
            </a:r>
            <a:r>
              <a:rPr spc="-70" dirty="0"/>
              <a:t> </a:t>
            </a:r>
            <a:r>
              <a:rPr dirty="0"/>
              <a:t>OFFICE</a:t>
            </a:r>
            <a:r>
              <a:rPr spc="-25" dirty="0"/>
              <a:t> </a:t>
            </a:r>
            <a:r>
              <a:rPr spc="-10" dirty="0"/>
              <a:t>LOCATIONS</a:t>
            </a:r>
            <a:r>
              <a:rPr spc="-40" dirty="0"/>
              <a:t> </a:t>
            </a:r>
            <a:r>
              <a:rPr dirty="0"/>
              <a:t>/</a:t>
            </a:r>
            <a:r>
              <a:rPr spc="-15" dirty="0"/>
              <a:t> </a:t>
            </a:r>
            <a:r>
              <a:rPr dirty="0"/>
              <a:t>UBICACIONES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OFICINAS</a:t>
            </a:r>
            <a:r>
              <a:rPr spc="-25" dirty="0"/>
              <a:t> </a:t>
            </a:r>
            <a:r>
              <a:rPr dirty="0"/>
              <a:t>DEL</a:t>
            </a:r>
            <a:r>
              <a:rPr spc="-85" dirty="0"/>
              <a:t> </a:t>
            </a:r>
            <a:r>
              <a:rPr spc="-10" dirty="0"/>
              <a:t>CONDADO</a:t>
            </a:r>
          </a:p>
        </p:txBody>
      </p:sp>
      <p:sp>
        <p:nvSpPr>
          <p:cNvPr id="4" name="object 4"/>
          <p:cNvSpPr/>
          <p:nvPr/>
        </p:nvSpPr>
        <p:spPr>
          <a:xfrm>
            <a:off x="5308710" y="2564766"/>
            <a:ext cx="4185285" cy="24765"/>
          </a:xfrm>
          <a:custGeom>
            <a:avLst/>
            <a:gdLst/>
            <a:ahLst/>
            <a:cxnLst/>
            <a:rect l="l" t="t" r="r" b="b"/>
            <a:pathLst>
              <a:path w="4185284" h="24764">
                <a:moveTo>
                  <a:pt x="4184904" y="0"/>
                </a:moveTo>
                <a:lnTo>
                  <a:pt x="0" y="0"/>
                </a:lnTo>
                <a:lnTo>
                  <a:pt x="0" y="24384"/>
                </a:lnTo>
                <a:lnTo>
                  <a:pt x="4184904" y="24384"/>
                </a:lnTo>
                <a:lnTo>
                  <a:pt x="41849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08710" y="4485006"/>
            <a:ext cx="4185285" cy="24765"/>
          </a:xfrm>
          <a:custGeom>
            <a:avLst/>
            <a:gdLst/>
            <a:ahLst/>
            <a:cxnLst/>
            <a:rect l="l" t="t" r="r" b="b"/>
            <a:pathLst>
              <a:path w="4185284" h="24764">
                <a:moveTo>
                  <a:pt x="4184904" y="0"/>
                </a:moveTo>
                <a:lnTo>
                  <a:pt x="0" y="0"/>
                </a:lnTo>
                <a:lnTo>
                  <a:pt x="0" y="24384"/>
                </a:lnTo>
                <a:lnTo>
                  <a:pt x="4184904" y="24384"/>
                </a:lnTo>
                <a:lnTo>
                  <a:pt x="41849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43027" y="2024664"/>
            <a:ext cx="5716270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CHOWCHILLA</a:t>
            </a:r>
            <a:r>
              <a:rPr sz="1800" b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RECOVERY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CENTER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(CRC)</a:t>
            </a:r>
            <a:endParaRPr sz="1800"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215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S.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4</a:t>
            </a:r>
            <a:r>
              <a:rPr sz="1800" b="1" baseline="25462" dirty="0">
                <a:latin typeface="Arial"/>
                <a:cs typeface="Arial"/>
              </a:rPr>
              <a:t>th</a:t>
            </a:r>
            <a:r>
              <a:rPr sz="1800" b="1" spc="240" baseline="25462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Street,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Chowchilla,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93610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Phone: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665-</a:t>
            </a:r>
            <a:r>
              <a:rPr sz="1800" dirty="0">
                <a:latin typeface="Arial"/>
                <a:cs typeface="Arial"/>
              </a:rPr>
              <a:t>2947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665-</a:t>
            </a:r>
            <a:r>
              <a:rPr sz="1800" spc="-20" dirty="0">
                <a:latin typeface="Arial"/>
                <a:cs typeface="Arial"/>
              </a:rPr>
              <a:t>4906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24/7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Toll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10" dirty="0">
                <a:latin typeface="Arial"/>
                <a:cs typeface="Arial"/>
              </a:rPr>
              <a:t> 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Hours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Operation: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10" dirty="0">
                <a:latin typeface="Arial"/>
                <a:cs typeface="Arial"/>
              </a:rPr>
              <a:t> Monday-Friday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CENTRO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RECUPERACIÓN</a:t>
            </a:r>
            <a:r>
              <a:rPr sz="1800" b="1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CHOWCHILLA</a:t>
            </a:r>
            <a:r>
              <a:rPr sz="1800" b="1" u="sng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(CRC)</a:t>
            </a:r>
            <a:endParaRPr sz="1800" dirty="0">
              <a:latin typeface="Arial"/>
              <a:cs typeface="Arial"/>
            </a:endParaRPr>
          </a:p>
          <a:p>
            <a:pPr algn="ctr"/>
            <a:r>
              <a:rPr b="1" dirty="0">
                <a:latin typeface="Arial"/>
                <a:cs typeface="Arial"/>
              </a:rPr>
              <a:t>215 S. 4th Street, Chowchilla, CA 93610</a:t>
            </a:r>
          </a:p>
          <a:p>
            <a:pPr marL="1270" algn="ctr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Teléfono: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0" dirty="0">
                <a:latin typeface="Arial"/>
                <a:cs typeface="Arial"/>
              </a:rPr>
              <a:t> 665-</a:t>
            </a:r>
            <a:r>
              <a:rPr sz="1800" dirty="0">
                <a:latin typeface="Arial"/>
                <a:cs typeface="Arial"/>
              </a:rPr>
              <a:t>2947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665-</a:t>
            </a:r>
            <a:r>
              <a:rPr sz="1800" spc="-20" dirty="0">
                <a:latin typeface="Arial"/>
                <a:cs typeface="Arial"/>
              </a:rPr>
              <a:t>4906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Línea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gratuita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24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horas/7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días: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Horas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Operación: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lunes-viernes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742163"/>
              </p:ext>
            </p:extLst>
          </p:nvPr>
        </p:nvGraphicFramePr>
        <p:xfrm>
          <a:off x="0" y="-3176"/>
          <a:ext cx="12185644" cy="30168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4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790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457200" marR="453390" indent="285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07340" marR="27495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0955" marR="1333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92710" algn="ctr">
                        <a:lnSpc>
                          <a:spcPts val="2160"/>
                        </a:lnSpc>
                        <a:spcBef>
                          <a:spcPts val="2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74295" marR="66040" indent="-635" algn="ctr">
                        <a:lnSpc>
                          <a:spcPts val="216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5400" marR="19685" indent="13525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8699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55244" indent="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Linguistic Capability/Aptitud Lingüística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42545" indent="-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Capability/ Aptitud 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38735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15557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3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Becker-Denney,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Terri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1053534438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79271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8315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43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Lemus,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Carolina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1326449562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125595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8315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43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Martinez, Victoria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1407044720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AMFT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134765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AD, DVV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A, FY, SAV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Spanish/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Español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A, FY,SAV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Yes/Si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SR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3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Qasem,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Esther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1417210162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121232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Hindi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7680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4703" y="812291"/>
            <a:ext cx="9606280" cy="370840"/>
          </a:xfrm>
          <a:custGeom>
            <a:avLst/>
            <a:gdLst/>
            <a:ahLst/>
            <a:cxnLst/>
            <a:rect l="l" t="t" r="r" b="b"/>
            <a:pathLst>
              <a:path w="9606280" h="370840">
                <a:moveTo>
                  <a:pt x="9605772" y="0"/>
                </a:moveTo>
                <a:lnTo>
                  <a:pt x="0" y="0"/>
                </a:lnTo>
                <a:lnTo>
                  <a:pt x="0" y="370332"/>
                </a:lnTo>
                <a:lnTo>
                  <a:pt x="9605772" y="370332"/>
                </a:lnTo>
                <a:lnTo>
                  <a:pt x="96057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2070">
              <a:lnSpc>
                <a:spcPct val="100000"/>
              </a:lnSpc>
              <a:spcBef>
                <a:spcPts val="100"/>
              </a:spcBef>
            </a:pPr>
            <a:r>
              <a:rPr dirty="0"/>
              <a:t>COUNTY</a:t>
            </a:r>
            <a:r>
              <a:rPr spc="-70" dirty="0"/>
              <a:t> </a:t>
            </a:r>
            <a:r>
              <a:rPr dirty="0"/>
              <a:t>OFFICE</a:t>
            </a:r>
            <a:r>
              <a:rPr spc="-25" dirty="0"/>
              <a:t> </a:t>
            </a:r>
            <a:r>
              <a:rPr spc="-10" dirty="0"/>
              <a:t>LOCATIONS</a:t>
            </a:r>
            <a:r>
              <a:rPr spc="-40" dirty="0"/>
              <a:t> </a:t>
            </a:r>
            <a:r>
              <a:rPr dirty="0"/>
              <a:t>/</a:t>
            </a:r>
            <a:r>
              <a:rPr spc="-15" dirty="0"/>
              <a:t> </a:t>
            </a:r>
            <a:r>
              <a:rPr dirty="0"/>
              <a:t>UBICACIONES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OFICINAS</a:t>
            </a:r>
            <a:r>
              <a:rPr spc="-25" dirty="0"/>
              <a:t> </a:t>
            </a:r>
            <a:r>
              <a:rPr dirty="0"/>
              <a:t>DEL</a:t>
            </a:r>
            <a:r>
              <a:rPr spc="-85" dirty="0"/>
              <a:t> </a:t>
            </a:r>
            <a:r>
              <a:rPr spc="-10" dirty="0"/>
              <a:t>CONDADO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91033" y="2024664"/>
            <a:ext cx="5394960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OAKHURST</a:t>
            </a:r>
            <a:r>
              <a:rPr sz="1800" b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COUNSELING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CENTER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(OCC)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49774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RD.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426,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Suite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D,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Oakhurst,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</a:t>
            </a:r>
            <a:r>
              <a:rPr sz="18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93644</a:t>
            </a:r>
            <a:endParaRPr sz="1800"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Phone: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683-</a:t>
            </a:r>
            <a:r>
              <a:rPr sz="1800" dirty="0">
                <a:latin typeface="Arial"/>
                <a:cs typeface="Arial"/>
              </a:rPr>
              <a:t>4809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683-</a:t>
            </a:r>
            <a:r>
              <a:rPr sz="1800" spc="-20" dirty="0">
                <a:latin typeface="Arial"/>
                <a:cs typeface="Arial"/>
              </a:rPr>
              <a:t>6499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24/7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Toll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10" dirty="0">
                <a:latin typeface="Arial"/>
                <a:cs typeface="Arial"/>
              </a:rPr>
              <a:t> 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Hours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Operation: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10" dirty="0">
                <a:latin typeface="Arial"/>
                <a:cs typeface="Arial"/>
              </a:rPr>
              <a:t> Monday-Friday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CENTRO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CONSEJERÍA</a:t>
            </a:r>
            <a:r>
              <a:rPr sz="1800" b="1" u="sng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OAKHURST</a:t>
            </a:r>
            <a:r>
              <a:rPr sz="1800" b="1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(OCC)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49774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RD.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426,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Suite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D,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Oakhurst,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</a:t>
            </a:r>
            <a:r>
              <a:rPr sz="18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93644</a:t>
            </a:r>
            <a:endParaRPr sz="1800"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Teléfono: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0" dirty="0">
                <a:latin typeface="Arial"/>
                <a:cs typeface="Arial"/>
              </a:rPr>
              <a:t> 683-</a:t>
            </a:r>
            <a:r>
              <a:rPr sz="1800" dirty="0">
                <a:latin typeface="Arial"/>
                <a:cs typeface="Arial"/>
              </a:rPr>
              <a:t>4809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683-</a:t>
            </a:r>
            <a:r>
              <a:rPr sz="1800" spc="-20" dirty="0">
                <a:latin typeface="Arial"/>
                <a:cs typeface="Arial"/>
              </a:rPr>
              <a:t>6499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Línea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gratuita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24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horas/7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días: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Horas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Operación: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lunes-viernes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2192000" cy="3012990"/>
            <a:chOff x="0" y="0"/>
            <a:chExt cx="12192000" cy="57003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3112135"/>
            </a:xfrm>
            <a:custGeom>
              <a:avLst/>
              <a:gdLst/>
              <a:ahLst/>
              <a:cxnLst/>
              <a:rect l="l" t="t" r="r" b="b"/>
              <a:pathLst>
                <a:path w="12192000" h="3112135">
                  <a:moveTo>
                    <a:pt x="9144762" y="2251468"/>
                  </a:moveTo>
                  <a:lnTo>
                    <a:pt x="9144762" y="2251468"/>
                  </a:lnTo>
                  <a:lnTo>
                    <a:pt x="0" y="2251468"/>
                  </a:lnTo>
                  <a:lnTo>
                    <a:pt x="0" y="2538336"/>
                  </a:lnTo>
                  <a:lnTo>
                    <a:pt x="0" y="2825216"/>
                  </a:lnTo>
                  <a:lnTo>
                    <a:pt x="0" y="3112109"/>
                  </a:lnTo>
                  <a:lnTo>
                    <a:pt x="1913547" y="3112109"/>
                  </a:lnTo>
                  <a:lnTo>
                    <a:pt x="1913547" y="2825229"/>
                  </a:lnTo>
                  <a:lnTo>
                    <a:pt x="3033217" y="2825229"/>
                  </a:lnTo>
                  <a:lnTo>
                    <a:pt x="3891635" y="2825229"/>
                  </a:lnTo>
                  <a:lnTo>
                    <a:pt x="4992649" y="2825229"/>
                  </a:lnTo>
                  <a:lnTo>
                    <a:pt x="6224295" y="2825229"/>
                  </a:lnTo>
                  <a:lnTo>
                    <a:pt x="7381291" y="2825229"/>
                  </a:lnTo>
                  <a:lnTo>
                    <a:pt x="9144762" y="2825229"/>
                  </a:lnTo>
                  <a:lnTo>
                    <a:pt x="9144762" y="2538349"/>
                  </a:lnTo>
                  <a:lnTo>
                    <a:pt x="9144762" y="2251468"/>
                  </a:lnTo>
                  <a:close/>
                </a:path>
                <a:path w="12192000" h="3112135">
                  <a:moveTo>
                    <a:pt x="12192000" y="2251468"/>
                  </a:moveTo>
                  <a:lnTo>
                    <a:pt x="11384115" y="2251468"/>
                  </a:lnTo>
                  <a:lnTo>
                    <a:pt x="10208463" y="2251468"/>
                  </a:lnTo>
                  <a:lnTo>
                    <a:pt x="9144775" y="2251468"/>
                  </a:lnTo>
                  <a:lnTo>
                    <a:pt x="9144775" y="2538349"/>
                  </a:lnTo>
                  <a:lnTo>
                    <a:pt x="9144775" y="2825229"/>
                  </a:lnTo>
                  <a:lnTo>
                    <a:pt x="10208463" y="2825229"/>
                  </a:lnTo>
                  <a:lnTo>
                    <a:pt x="11384115" y="2825229"/>
                  </a:lnTo>
                  <a:lnTo>
                    <a:pt x="12192000" y="2825216"/>
                  </a:lnTo>
                  <a:lnTo>
                    <a:pt x="12192000" y="2538336"/>
                  </a:lnTo>
                  <a:lnTo>
                    <a:pt x="12192000" y="2251468"/>
                  </a:lnTo>
                  <a:close/>
                </a:path>
                <a:path w="12192000" h="3112135">
                  <a:moveTo>
                    <a:pt x="12192000" y="0"/>
                  </a:moveTo>
                  <a:lnTo>
                    <a:pt x="11384115" y="0"/>
                  </a:lnTo>
                  <a:lnTo>
                    <a:pt x="10208463" y="0"/>
                  </a:lnTo>
                  <a:lnTo>
                    <a:pt x="10208463" y="1103934"/>
                  </a:lnTo>
                  <a:lnTo>
                    <a:pt x="10208450" y="0"/>
                  </a:lnTo>
                  <a:lnTo>
                    <a:pt x="9144762" y="0"/>
                  </a:lnTo>
                  <a:lnTo>
                    <a:pt x="7381291" y="0"/>
                  </a:lnTo>
                  <a:lnTo>
                    <a:pt x="6224282" y="0"/>
                  </a:lnTo>
                  <a:lnTo>
                    <a:pt x="4992649" y="0"/>
                  </a:lnTo>
                  <a:lnTo>
                    <a:pt x="4992649" y="1103934"/>
                  </a:lnTo>
                  <a:lnTo>
                    <a:pt x="4992636" y="0"/>
                  </a:lnTo>
                  <a:lnTo>
                    <a:pt x="3891648" y="0"/>
                  </a:lnTo>
                  <a:lnTo>
                    <a:pt x="3033230" y="0"/>
                  </a:lnTo>
                  <a:lnTo>
                    <a:pt x="1913547" y="0"/>
                  </a:lnTo>
                  <a:lnTo>
                    <a:pt x="0" y="0"/>
                  </a:lnTo>
                  <a:lnTo>
                    <a:pt x="0" y="1103934"/>
                  </a:lnTo>
                  <a:lnTo>
                    <a:pt x="0" y="1390815"/>
                  </a:lnTo>
                  <a:lnTo>
                    <a:pt x="0" y="1677695"/>
                  </a:lnTo>
                  <a:lnTo>
                    <a:pt x="0" y="1964575"/>
                  </a:lnTo>
                  <a:lnTo>
                    <a:pt x="0" y="2251456"/>
                  </a:lnTo>
                  <a:lnTo>
                    <a:pt x="1913547" y="2251456"/>
                  </a:lnTo>
                  <a:lnTo>
                    <a:pt x="9144762" y="2251456"/>
                  </a:lnTo>
                  <a:lnTo>
                    <a:pt x="9144762" y="1964575"/>
                  </a:lnTo>
                  <a:lnTo>
                    <a:pt x="9144762" y="1677695"/>
                  </a:lnTo>
                  <a:lnTo>
                    <a:pt x="9144762" y="1390815"/>
                  </a:lnTo>
                  <a:lnTo>
                    <a:pt x="9144762" y="1103934"/>
                  </a:lnTo>
                  <a:lnTo>
                    <a:pt x="9144775" y="1390815"/>
                  </a:lnTo>
                  <a:lnTo>
                    <a:pt x="9144775" y="1677695"/>
                  </a:lnTo>
                  <a:lnTo>
                    <a:pt x="9144775" y="1964575"/>
                  </a:lnTo>
                  <a:lnTo>
                    <a:pt x="9144775" y="2251456"/>
                  </a:lnTo>
                  <a:lnTo>
                    <a:pt x="10208463" y="2251456"/>
                  </a:lnTo>
                  <a:lnTo>
                    <a:pt x="11384115" y="2251456"/>
                  </a:lnTo>
                  <a:lnTo>
                    <a:pt x="12192000" y="2251456"/>
                  </a:lnTo>
                  <a:lnTo>
                    <a:pt x="12192000" y="1964575"/>
                  </a:lnTo>
                  <a:lnTo>
                    <a:pt x="12192000" y="1677695"/>
                  </a:lnTo>
                  <a:lnTo>
                    <a:pt x="12192000" y="1390815"/>
                  </a:lnTo>
                  <a:lnTo>
                    <a:pt x="12192000" y="110393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825216"/>
              <a:ext cx="12192000" cy="2295525"/>
            </a:xfrm>
            <a:custGeom>
              <a:avLst/>
              <a:gdLst/>
              <a:ahLst/>
              <a:cxnLst/>
              <a:rect l="l" t="t" r="r" b="b"/>
              <a:pathLst>
                <a:path w="12192000" h="2295525">
                  <a:moveTo>
                    <a:pt x="9144762" y="12"/>
                  </a:moveTo>
                  <a:lnTo>
                    <a:pt x="9144762" y="12"/>
                  </a:lnTo>
                  <a:lnTo>
                    <a:pt x="1913547" y="12"/>
                  </a:lnTo>
                  <a:lnTo>
                    <a:pt x="0" y="0"/>
                  </a:lnTo>
                  <a:lnTo>
                    <a:pt x="0" y="286893"/>
                  </a:lnTo>
                  <a:lnTo>
                    <a:pt x="1913547" y="286893"/>
                  </a:lnTo>
                  <a:lnTo>
                    <a:pt x="0" y="286905"/>
                  </a:lnTo>
                  <a:lnTo>
                    <a:pt x="0" y="573786"/>
                  </a:lnTo>
                  <a:lnTo>
                    <a:pt x="1913547" y="573786"/>
                  </a:lnTo>
                  <a:lnTo>
                    <a:pt x="0" y="573798"/>
                  </a:lnTo>
                  <a:lnTo>
                    <a:pt x="0" y="860666"/>
                  </a:lnTo>
                  <a:lnTo>
                    <a:pt x="0" y="1147546"/>
                  </a:lnTo>
                  <a:lnTo>
                    <a:pt x="0" y="1434426"/>
                  </a:lnTo>
                  <a:lnTo>
                    <a:pt x="0" y="1721307"/>
                  </a:lnTo>
                  <a:lnTo>
                    <a:pt x="0" y="2008187"/>
                  </a:lnTo>
                  <a:lnTo>
                    <a:pt x="0" y="2295067"/>
                  </a:lnTo>
                  <a:lnTo>
                    <a:pt x="1913547" y="2295067"/>
                  </a:lnTo>
                  <a:lnTo>
                    <a:pt x="1913547" y="2008187"/>
                  </a:lnTo>
                  <a:lnTo>
                    <a:pt x="3033217" y="2008187"/>
                  </a:lnTo>
                  <a:lnTo>
                    <a:pt x="3891635" y="2008187"/>
                  </a:lnTo>
                  <a:lnTo>
                    <a:pt x="4992649" y="2008187"/>
                  </a:lnTo>
                  <a:lnTo>
                    <a:pt x="6224295" y="2008187"/>
                  </a:lnTo>
                  <a:lnTo>
                    <a:pt x="7381291" y="2008187"/>
                  </a:lnTo>
                  <a:lnTo>
                    <a:pt x="9144762" y="2008187"/>
                  </a:lnTo>
                  <a:lnTo>
                    <a:pt x="9144762" y="1721307"/>
                  </a:lnTo>
                  <a:lnTo>
                    <a:pt x="1913547" y="1721307"/>
                  </a:lnTo>
                  <a:lnTo>
                    <a:pt x="1913547" y="1721294"/>
                  </a:lnTo>
                  <a:lnTo>
                    <a:pt x="9144762" y="1721294"/>
                  </a:lnTo>
                  <a:lnTo>
                    <a:pt x="9144762" y="1434414"/>
                  </a:lnTo>
                  <a:lnTo>
                    <a:pt x="9144762" y="1147533"/>
                  </a:lnTo>
                  <a:lnTo>
                    <a:pt x="9144762" y="860653"/>
                  </a:lnTo>
                  <a:lnTo>
                    <a:pt x="9144762" y="573773"/>
                  </a:lnTo>
                  <a:lnTo>
                    <a:pt x="9144762" y="286893"/>
                  </a:lnTo>
                  <a:lnTo>
                    <a:pt x="9144762" y="12"/>
                  </a:lnTo>
                  <a:close/>
                </a:path>
                <a:path w="12192000" h="2295525">
                  <a:moveTo>
                    <a:pt x="12192000" y="0"/>
                  </a:moveTo>
                  <a:lnTo>
                    <a:pt x="11384115" y="0"/>
                  </a:lnTo>
                  <a:lnTo>
                    <a:pt x="10208463" y="12"/>
                  </a:lnTo>
                  <a:lnTo>
                    <a:pt x="9144775" y="12"/>
                  </a:lnTo>
                  <a:lnTo>
                    <a:pt x="9144775" y="286893"/>
                  </a:lnTo>
                  <a:lnTo>
                    <a:pt x="9144775" y="573773"/>
                  </a:lnTo>
                  <a:lnTo>
                    <a:pt x="9144775" y="860653"/>
                  </a:lnTo>
                  <a:lnTo>
                    <a:pt x="9144775" y="1147533"/>
                  </a:lnTo>
                  <a:lnTo>
                    <a:pt x="9144775" y="1434414"/>
                  </a:lnTo>
                  <a:lnTo>
                    <a:pt x="9144775" y="1721294"/>
                  </a:lnTo>
                  <a:lnTo>
                    <a:pt x="10208463" y="1721294"/>
                  </a:lnTo>
                  <a:lnTo>
                    <a:pt x="11384115" y="1721294"/>
                  </a:lnTo>
                  <a:lnTo>
                    <a:pt x="10208463" y="1721307"/>
                  </a:lnTo>
                  <a:lnTo>
                    <a:pt x="9144775" y="1721307"/>
                  </a:lnTo>
                  <a:lnTo>
                    <a:pt x="9144775" y="2008187"/>
                  </a:lnTo>
                  <a:lnTo>
                    <a:pt x="10208463" y="2008187"/>
                  </a:lnTo>
                  <a:lnTo>
                    <a:pt x="11384115" y="2008187"/>
                  </a:lnTo>
                  <a:lnTo>
                    <a:pt x="12192000" y="2008187"/>
                  </a:lnTo>
                  <a:lnTo>
                    <a:pt x="12192000" y="1721307"/>
                  </a:lnTo>
                  <a:lnTo>
                    <a:pt x="12192000" y="1434426"/>
                  </a:lnTo>
                  <a:lnTo>
                    <a:pt x="12192000" y="1147546"/>
                  </a:lnTo>
                  <a:lnTo>
                    <a:pt x="12192000" y="860666"/>
                  </a:lnTo>
                  <a:lnTo>
                    <a:pt x="12192000" y="573798"/>
                  </a:lnTo>
                  <a:lnTo>
                    <a:pt x="11384115" y="573798"/>
                  </a:lnTo>
                  <a:lnTo>
                    <a:pt x="12192000" y="573786"/>
                  </a:lnTo>
                  <a:lnTo>
                    <a:pt x="12192000" y="286905"/>
                  </a:lnTo>
                  <a:lnTo>
                    <a:pt x="11384115" y="286905"/>
                  </a:lnTo>
                  <a:lnTo>
                    <a:pt x="12192000" y="28689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833403"/>
              <a:ext cx="12192000" cy="861060"/>
            </a:xfrm>
            <a:custGeom>
              <a:avLst/>
              <a:gdLst/>
              <a:ahLst/>
              <a:cxnLst/>
              <a:rect l="l" t="t" r="r" b="b"/>
              <a:pathLst>
                <a:path w="12192000" h="861060">
                  <a:moveTo>
                    <a:pt x="9144762" y="0"/>
                  </a:moveTo>
                  <a:lnTo>
                    <a:pt x="9144762" y="0"/>
                  </a:lnTo>
                  <a:lnTo>
                    <a:pt x="0" y="0"/>
                  </a:lnTo>
                  <a:lnTo>
                    <a:pt x="0" y="286880"/>
                  </a:lnTo>
                  <a:lnTo>
                    <a:pt x="0" y="573760"/>
                  </a:lnTo>
                  <a:lnTo>
                    <a:pt x="0" y="860640"/>
                  </a:lnTo>
                  <a:lnTo>
                    <a:pt x="1913547" y="860640"/>
                  </a:lnTo>
                  <a:lnTo>
                    <a:pt x="9144762" y="860640"/>
                  </a:lnTo>
                  <a:lnTo>
                    <a:pt x="9144762" y="573760"/>
                  </a:lnTo>
                  <a:lnTo>
                    <a:pt x="9144762" y="286880"/>
                  </a:lnTo>
                  <a:lnTo>
                    <a:pt x="9144762" y="0"/>
                  </a:lnTo>
                  <a:close/>
                </a:path>
                <a:path w="12192000" h="861060">
                  <a:moveTo>
                    <a:pt x="12192000" y="0"/>
                  </a:moveTo>
                  <a:lnTo>
                    <a:pt x="11384115" y="0"/>
                  </a:lnTo>
                  <a:lnTo>
                    <a:pt x="10208463" y="0"/>
                  </a:lnTo>
                  <a:lnTo>
                    <a:pt x="9144775" y="0"/>
                  </a:lnTo>
                  <a:lnTo>
                    <a:pt x="9144775" y="286880"/>
                  </a:lnTo>
                  <a:lnTo>
                    <a:pt x="9144775" y="573760"/>
                  </a:lnTo>
                  <a:lnTo>
                    <a:pt x="9144775" y="860640"/>
                  </a:lnTo>
                  <a:lnTo>
                    <a:pt x="10208463" y="860640"/>
                  </a:lnTo>
                  <a:lnTo>
                    <a:pt x="11384115" y="860640"/>
                  </a:lnTo>
                  <a:lnTo>
                    <a:pt x="12192000" y="860640"/>
                  </a:lnTo>
                  <a:lnTo>
                    <a:pt x="12192000" y="573760"/>
                  </a:lnTo>
                  <a:lnTo>
                    <a:pt x="12192000" y="28688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92000" cy="5701030"/>
            </a:xfrm>
            <a:custGeom>
              <a:avLst/>
              <a:gdLst/>
              <a:ahLst/>
              <a:cxnLst/>
              <a:rect l="l" t="t" r="r" b="b"/>
              <a:pathLst>
                <a:path w="12192000" h="5701030">
                  <a:moveTo>
                    <a:pt x="12192000" y="0"/>
                  </a:moveTo>
                  <a:lnTo>
                    <a:pt x="635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5687707"/>
                  </a:lnTo>
                  <a:lnTo>
                    <a:pt x="0" y="5700395"/>
                  </a:lnTo>
                  <a:lnTo>
                    <a:pt x="12191987" y="5700407"/>
                  </a:lnTo>
                  <a:lnTo>
                    <a:pt x="12192000" y="5687707"/>
                  </a:lnTo>
                  <a:lnTo>
                    <a:pt x="6350" y="5687707"/>
                  </a:lnTo>
                  <a:lnTo>
                    <a:pt x="6350" y="6350"/>
                  </a:lnTo>
                  <a:lnTo>
                    <a:pt x="12191987" y="63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689901"/>
              </p:ext>
            </p:extLst>
          </p:nvPr>
        </p:nvGraphicFramePr>
        <p:xfrm>
          <a:off x="1" y="169"/>
          <a:ext cx="12192000" cy="3832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52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69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80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28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762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 dirty="0">
                        <a:latin typeface="Times New Roman"/>
                        <a:cs typeface="Times New Roman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810" marB="0" anchor="ctr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3850" marR="29146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5244" marR="4762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8890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5085" marR="38100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8699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73025" indent="-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Linguistic Capability/Aptitud Lingüística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8419" marR="51435" indent="-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Capability/ Aptitud 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6034" marR="19685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24130" indent="-88900" algn="just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8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Agayan, Mariam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1396861258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52186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DDX, F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DDX, F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Armenian/Armenia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DDX, F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58445" algn="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84">
                <a:tc>
                  <a:txBody>
                    <a:bodyPr/>
                    <a:lstStyle/>
                    <a:p>
                      <a:pPr marL="6350" marR="0" lvl="0" indent="0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Baltuth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0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0" dirty="0">
                          <a:latin typeface="Arial Narrow"/>
                          <a:cs typeface="Arial Narrow"/>
                        </a:rPr>
                        <a:t>Aziza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355" marR="0" lvl="0" indent="0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1811646722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0" dirty="0">
                          <a:latin typeface="Arial Narrow"/>
                          <a:cs typeface="Arial Narrow"/>
                        </a:rPr>
                        <a:t>ACSW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106158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A,C,Y,OA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A,C,Y,OA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A,C,Y,OA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8445" lvl="0" indent="0" algn="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36764"/>
                  </a:ext>
                </a:extLst>
              </a:tr>
              <a:tr h="38418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 err="1">
                          <a:latin typeface="Arial Narrow"/>
                          <a:cs typeface="Arial Narrow"/>
                        </a:rPr>
                        <a:t>Kubal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Victoria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1346547866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97693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58445" algn="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8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Navarro,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John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1851801039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SUDCC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9379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18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Strimling, Diana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1194224188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104452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AS, ANXD, DC, DA, DVV,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AS, ANXD, DC, DA, DVV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AS, ANXD, DC, DA, DVV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00" marR="0" lvl="0" indent="0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marL="317500">
                        <a:lnSpc>
                          <a:spcPts val="2155"/>
                        </a:lnSpc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marL="3175" algn="ctr">
                        <a:lnSpc>
                          <a:spcPts val="2155"/>
                        </a:lnSpc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30014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4703" y="812291"/>
            <a:ext cx="9606280" cy="370840"/>
          </a:xfrm>
          <a:custGeom>
            <a:avLst/>
            <a:gdLst/>
            <a:ahLst/>
            <a:cxnLst/>
            <a:rect l="l" t="t" r="r" b="b"/>
            <a:pathLst>
              <a:path w="9606280" h="370840">
                <a:moveTo>
                  <a:pt x="9605772" y="0"/>
                </a:moveTo>
                <a:lnTo>
                  <a:pt x="0" y="0"/>
                </a:lnTo>
                <a:lnTo>
                  <a:pt x="0" y="370332"/>
                </a:lnTo>
                <a:lnTo>
                  <a:pt x="9605772" y="370332"/>
                </a:lnTo>
                <a:lnTo>
                  <a:pt x="96057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2070">
              <a:lnSpc>
                <a:spcPct val="100000"/>
              </a:lnSpc>
              <a:spcBef>
                <a:spcPts val="100"/>
              </a:spcBef>
            </a:pPr>
            <a:r>
              <a:rPr dirty="0"/>
              <a:t>COUNTY</a:t>
            </a:r>
            <a:r>
              <a:rPr spc="-70" dirty="0"/>
              <a:t> </a:t>
            </a:r>
            <a:r>
              <a:rPr dirty="0"/>
              <a:t>OFFICE</a:t>
            </a:r>
            <a:r>
              <a:rPr spc="-25" dirty="0"/>
              <a:t> </a:t>
            </a:r>
            <a:r>
              <a:rPr spc="-10" dirty="0"/>
              <a:t>LOCATIONS</a:t>
            </a:r>
            <a:r>
              <a:rPr spc="-40" dirty="0"/>
              <a:t> </a:t>
            </a:r>
            <a:r>
              <a:rPr dirty="0"/>
              <a:t>/</a:t>
            </a:r>
            <a:r>
              <a:rPr spc="-15" dirty="0"/>
              <a:t> </a:t>
            </a:r>
            <a:r>
              <a:rPr dirty="0"/>
              <a:t>UBICACIONES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OFICINAS</a:t>
            </a:r>
            <a:r>
              <a:rPr spc="-25" dirty="0"/>
              <a:t> </a:t>
            </a:r>
            <a:r>
              <a:rPr dirty="0"/>
              <a:t>DEL</a:t>
            </a:r>
            <a:r>
              <a:rPr spc="-85" dirty="0"/>
              <a:t> </a:t>
            </a:r>
            <a:r>
              <a:rPr spc="-10" dirty="0"/>
              <a:t>CONDADO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133600" y="1632902"/>
            <a:ext cx="8017934" cy="4183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1910" algn="ctr">
              <a:lnSpc>
                <a:spcPct val="100000"/>
              </a:lnSpc>
              <a:spcBef>
                <a:spcPts val="100"/>
              </a:spcBef>
            </a:pPr>
            <a:r>
              <a:rPr lang="en-US" u="sng" dirty="0"/>
              <a:t>Children, Youth and Family Recovery Center</a:t>
            </a:r>
            <a:endParaRPr u="sng" spc="-10" dirty="0"/>
          </a:p>
          <a:p>
            <a:pPr marL="2580640" algn="ctr">
              <a:lnSpc>
                <a:spcPct val="100000"/>
              </a:lnSpc>
            </a:pPr>
            <a:r>
              <a:rPr u="sng" dirty="0">
                <a:uFill>
                  <a:solidFill>
                    <a:srgbClr val="000000"/>
                  </a:solidFill>
                </a:uFill>
              </a:rPr>
              <a:t>117</a:t>
            </a:r>
            <a:r>
              <a:rPr u="sng" spc="-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N.</a:t>
            </a:r>
            <a:r>
              <a:rPr u="sng" spc="-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R.</a:t>
            </a:r>
            <a:r>
              <a:rPr u="sng" spc="-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20" dirty="0">
                <a:uFill>
                  <a:solidFill>
                    <a:srgbClr val="000000"/>
                  </a:solidFill>
                </a:uFill>
              </a:rPr>
              <a:t>STREET,</a:t>
            </a:r>
            <a:r>
              <a:rPr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SUITE</a:t>
            </a:r>
            <a:r>
              <a:rPr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101,</a:t>
            </a:r>
            <a:r>
              <a:rPr u="sng" spc="-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MADERA,</a:t>
            </a:r>
            <a:r>
              <a:rPr u="sng" spc="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CA</a:t>
            </a:r>
            <a:r>
              <a:rPr u="sng" spc="-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93637</a:t>
            </a:r>
          </a:p>
          <a:p>
            <a:pPr marL="258064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Phone: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(559)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662-</a:t>
            </a:r>
            <a:r>
              <a:rPr b="0" u="none" dirty="0">
                <a:latin typeface="Arial"/>
                <a:cs typeface="Arial"/>
              </a:rPr>
              <a:t>0527</a:t>
            </a:r>
            <a:r>
              <a:rPr b="0" u="none" spc="-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Fax: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(559)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661-</a:t>
            </a:r>
            <a:r>
              <a:rPr b="0" u="none" spc="-20" dirty="0">
                <a:latin typeface="Arial"/>
                <a:cs typeface="Arial"/>
              </a:rPr>
              <a:t>5159</a:t>
            </a:r>
          </a:p>
          <a:p>
            <a:pPr marL="258064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24/7</a:t>
            </a:r>
            <a:r>
              <a:rPr b="0" u="none" spc="-55" dirty="0">
                <a:latin typeface="Arial"/>
                <a:cs typeface="Arial"/>
              </a:rPr>
              <a:t> </a:t>
            </a:r>
            <a:r>
              <a:rPr b="0" u="none" spc="-40" dirty="0">
                <a:latin typeface="Arial"/>
                <a:cs typeface="Arial"/>
              </a:rPr>
              <a:t>Toll</a:t>
            </a:r>
            <a:r>
              <a:rPr b="0" u="none" spc="-4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Free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Line: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(888)</a:t>
            </a:r>
            <a:r>
              <a:rPr b="0" u="none" spc="-10" dirty="0">
                <a:latin typeface="Arial"/>
                <a:cs typeface="Arial"/>
              </a:rPr>
              <a:t> 275-</a:t>
            </a:r>
            <a:r>
              <a:rPr b="0" u="none" spc="-20" dirty="0">
                <a:latin typeface="Arial"/>
                <a:cs typeface="Arial"/>
              </a:rPr>
              <a:t>9779</a:t>
            </a:r>
          </a:p>
          <a:p>
            <a:pPr marL="258191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TTY/TDD:</a:t>
            </a:r>
            <a:r>
              <a:rPr b="0" u="none" spc="-4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(800)</a:t>
            </a:r>
            <a:r>
              <a:rPr b="0" u="none" spc="-10" dirty="0">
                <a:latin typeface="Arial"/>
                <a:cs typeface="Arial"/>
              </a:rPr>
              <a:t> 735-</a:t>
            </a:r>
            <a:r>
              <a:rPr b="0" u="none" dirty="0">
                <a:latin typeface="Arial"/>
                <a:cs typeface="Arial"/>
              </a:rPr>
              <a:t>2929</a:t>
            </a:r>
            <a:r>
              <a:rPr b="0" u="none" spc="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or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b="0" u="none" spc="-25" dirty="0">
                <a:latin typeface="Arial"/>
                <a:cs typeface="Arial"/>
              </a:rPr>
              <a:t>711</a:t>
            </a:r>
          </a:p>
          <a:p>
            <a:pPr marL="258572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Hours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of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Operation:</a:t>
            </a:r>
            <a:r>
              <a:rPr b="0" u="none" spc="-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8:00am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-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5:00pm</a:t>
            </a:r>
            <a:r>
              <a:rPr b="0" u="none" spc="-10" dirty="0">
                <a:latin typeface="Arial"/>
                <a:cs typeface="Arial"/>
              </a:rPr>
              <a:t> Monday-Friday</a:t>
            </a:r>
          </a:p>
          <a:p>
            <a:pPr marL="2580640" algn="ctr">
              <a:lnSpc>
                <a:spcPct val="100000"/>
              </a:lnSpc>
              <a:spcBef>
                <a:spcPts val="30"/>
              </a:spcBef>
            </a:pPr>
            <a:endParaRPr lang="en-US" sz="1850" dirty="0">
              <a:latin typeface="Arial"/>
              <a:cs typeface="Arial"/>
            </a:endParaRPr>
          </a:p>
          <a:p>
            <a:pPr marL="2580640" algn="ctr"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2593340" marR="5080" indent="426720" algn="ctr">
              <a:lnSpc>
                <a:spcPct val="100000"/>
              </a:lnSpc>
            </a:pPr>
            <a:r>
              <a:rPr lang="es-ES" u="sng" dirty="0">
                <a:uFill>
                  <a:solidFill>
                    <a:srgbClr val="000000"/>
                  </a:solidFill>
                </a:uFill>
              </a:rPr>
              <a:t>Centro de Recuperación para Niños, Jóvenes y Familias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117</a:t>
            </a:r>
            <a:r>
              <a:rPr u="sng" spc="-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N.</a:t>
            </a:r>
            <a:r>
              <a:rPr u="sng" spc="-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R.</a:t>
            </a:r>
            <a:r>
              <a:rPr u="sng" spc="-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20" dirty="0">
                <a:uFill>
                  <a:solidFill>
                    <a:srgbClr val="000000"/>
                  </a:solidFill>
                </a:uFill>
              </a:rPr>
              <a:t>STREET,</a:t>
            </a:r>
            <a:r>
              <a:rPr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SUITE</a:t>
            </a:r>
            <a:r>
              <a:rPr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101,</a:t>
            </a:r>
            <a:r>
              <a:rPr u="sng" spc="-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MADERA,</a:t>
            </a:r>
            <a:r>
              <a:rPr u="sng" spc="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CA</a:t>
            </a:r>
            <a:r>
              <a:rPr u="sng" spc="-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93637</a:t>
            </a:r>
          </a:p>
          <a:p>
            <a:pPr marL="2580640" algn="ctr">
              <a:lnSpc>
                <a:spcPct val="100000"/>
              </a:lnSpc>
            </a:pPr>
            <a:r>
              <a:rPr b="0" u="none" spc="-20" dirty="0">
                <a:latin typeface="Arial"/>
                <a:cs typeface="Arial"/>
              </a:rPr>
              <a:t>Teléfono:</a:t>
            </a:r>
            <a:r>
              <a:rPr b="0" u="none" spc="-4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(559)</a:t>
            </a:r>
            <a:r>
              <a:rPr b="0" u="none" spc="-10" dirty="0">
                <a:latin typeface="Arial"/>
                <a:cs typeface="Arial"/>
              </a:rPr>
              <a:t> 662-</a:t>
            </a:r>
            <a:r>
              <a:rPr b="0" u="none" dirty="0">
                <a:latin typeface="Arial"/>
                <a:cs typeface="Arial"/>
              </a:rPr>
              <a:t>0527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Fax: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(559)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661-</a:t>
            </a:r>
            <a:r>
              <a:rPr b="0" u="none" spc="-20" dirty="0">
                <a:latin typeface="Arial"/>
                <a:cs typeface="Arial"/>
              </a:rPr>
              <a:t>5159</a:t>
            </a:r>
          </a:p>
          <a:p>
            <a:pPr marL="258064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Línea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gratuita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de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24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horas/7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días: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(888)</a:t>
            </a:r>
            <a:r>
              <a:rPr b="0" u="none" spc="-5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275-</a:t>
            </a:r>
            <a:r>
              <a:rPr b="0" u="none" spc="-20" dirty="0">
                <a:latin typeface="Arial"/>
                <a:cs typeface="Arial"/>
              </a:rPr>
              <a:t>9779</a:t>
            </a:r>
          </a:p>
          <a:p>
            <a:pPr marL="2582545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TTY/TDD:</a:t>
            </a:r>
            <a:r>
              <a:rPr b="0" u="none" spc="-5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(800)</a:t>
            </a:r>
            <a:r>
              <a:rPr b="0" u="none" spc="-10" dirty="0">
                <a:latin typeface="Arial"/>
                <a:cs typeface="Arial"/>
              </a:rPr>
              <a:t> 735-</a:t>
            </a:r>
            <a:r>
              <a:rPr b="0" u="none" dirty="0">
                <a:latin typeface="Arial"/>
                <a:cs typeface="Arial"/>
              </a:rPr>
              <a:t>2929</a:t>
            </a:r>
            <a:r>
              <a:rPr b="0" u="none" spc="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o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b="0" u="none" spc="-25" dirty="0">
                <a:latin typeface="Arial"/>
                <a:cs typeface="Arial"/>
              </a:rPr>
              <a:t>711</a:t>
            </a:r>
          </a:p>
          <a:p>
            <a:pPr marL="258191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Horas</a:t>
            </a:r>
            <a:r>
              <a:rPr b="0" u="none" spc="-2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de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Operación:</a:t>
            </a:r>
            <a:r>
              <a:rPr b="0" u="none" spc="-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8:00am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–</a:t>
            </a:r>
            <a:r>
              <a:rPr b="0" u="none" spc="-2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5:00pm</a:t>
            </a:r>
            <a:r>
              <a:rPr b="0" u="none" spc="-20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lunes-viernes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031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73627" y="28152"/>
            <a:ext cx="686371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indent="177800">
              <a:lnSpc>
                <a:spcPts val="4750"/>
              </a:lnSpc>
              <a:spcBef>
                <a:spcPts val="700"/>
              </a:spcBef>
            </a:pPr>
            <a:r>
              <a:rPr sz="4400" b="0" dirty="0">
                <a:latin typeface="Calibri Light"/>
                <a:cs typeface="Calibri Light"/>
              </a:rPr>
              <a:t>Service</a:t>
            </a:r>
            <a:r>
              <a:rPr sz="4400" b="0" spc="-4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Area</a:t>
            </a:r>
            <a:r>
              <a:rPr sz="4400" b="0" spc="-4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&amp;</a:t>
            </a:r>
            <a:r>
              <a:rPr sz="4400" b="0" spc="-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Site</a:t>
            </a:r>
            <a:r>
              <a:rPr sz="4400" b="0" spc="-3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Locations </a:t>
            </a:r>
            <a:r>
              <a:rPr sz="4400" b="0" dirty="0">
                <a:latin typeface="Calibri Light"/>
                <a:cs typeface="Calibri Light"/>
              </a:rPr>
              <a:t>Area</a:t>
            </a:r>
            <a:r>
              <a:rPr sz="4400" b="0" spc="-4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de Servicio</a:t>
            </a:r>
            <a:r>
              <a:rPr sz="4400" b="0" spc="-2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e </a:t>
            </a:r>
            <a:r>
              <a:rPr sz="4400" b="0" spc="-10" dirty="0">
                <a:latin typeface="Calibri Light"/>
                <a:cs typeface="Calibri Light"/>
              </a:rPr>
              <a:t>Ubicaciones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3359" y="1290827"/>
            <a:ext cx="6367270" cy="51191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622742"/>
              </p:ext>
            </p:extLst>
          </p:nvPr>
        </p:nvGraphicFramePr>
        <p:xfrm>
          <a:off x="1" y="0"/>
          <a:ext cx="12191999" cy="5175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398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11760" marR="109220" indent="2984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62585" marR="32829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5244" marR="4762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762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lang="en-US" sz="18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9530" marR="42545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509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71450" indent="-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Linguistic Capability/Aptitud Lingüística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0960" indent="-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Capability/ Aptitud 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38735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15557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Carreno, Seneca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1447916325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129048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AS, AD, GT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SAV, 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SAV, Y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Casillas,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Kathleen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1457575953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108277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16163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Chapman,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Valerie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1376945667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130342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Espinoza, Hilda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1295852408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88805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 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l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C, Y</a:t>
                      </a:r>
                      <a:endParaRPr sz="1800" spc="-1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 Y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Ferguson,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Sheryle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1316163801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44104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038294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Griggs,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Baylee</a:t>
                      </a: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 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1194177873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130859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51972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Laird,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Laura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1548691264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128388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366746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Magana, Erick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1942657119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128310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spc="-1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481979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Orozco,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Carolina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1619578226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APCC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8849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498552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 algn="l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Salazar, Cynthia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1801519327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APCC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12900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FY, GB, Y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SAV, Y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IS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SAV, Y, GB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SR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Vasquez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Frances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1689829319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112874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187555" cy="6856730"/>
            <a:chOff x="1523" y="0"/>
            <a:chExt cx="12187555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0"/>
              <a:ext cx="2563171" cy="68562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02991" y="377952"/>
              <a:ext cx="9585960" cy="646430"/>
            </a:xfrm>
            <a:custGeom>
              <a:avLst/>
              <a:gdLst/>
              <a:ahLst/>
              <a:cxnLst/>
              <a:rect l="l" t="t" r="r" b="b"/>
              <a:pathLst>
                <a:path w="9585960" h="646430">
                  <a:moveTo>
                    <a:pt x="958596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585960" y="646176"/>
                  </a:lnTo>
                  <a:lnTo>
                    <a:pt x="95859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59227" y="405123"/>
            <a:ext cx="8474075" cy="5691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INDIVIDUAL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INDIVIDUALES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 dirty="0">
              <a:latin typeface="Arial"/>
              <a:cs typeface="Arial"/>
            </a:endParaRPr>
          </a:p>
          <a:p>
            <a:pPr marL="3208655" marR="3162300" indent="-38735" algn="just">
              <a:lnSpc>
                <a:spcPct val="100000"/>
              </a:lnSpc>
            </a:pPr>
            <a:r>
              <a:rPr lang="en-US" sz="1800" b="1" dirty="0">
                <a:latin typeface="Arial"/>
                <a:cs typeface="Arial"/>
              </a:rPr>
              <a:t>Rex </a:t>
            </a:r>
            <a:r>
              <a:rPr sz="1800" b="1" dirty="0">
                <a:latin typeface="Arial"/>
                <a:cs typeface="Arial"/>
              </a:rPr>
              <a:t>Adamson,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M.D. </a:t>
            </a:r>
            <a:r>
              <a:rPr sz="1800" dirty="0">
                <a:latin typeface="Arial"/>
                <a:cs typeface="Arial"/>
              </a:rPr>
              <a:t>1878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Hatch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Road </a:t>
            </a:r>
            <a:r>
              <a:rPr sz="1800" dirty="0">
                <a:latin typeface="Arial"/>
                <a:cs typeface="Arial"/>
              </a:rPr>
              <a:t>Modesto,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95351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(209)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538-</a:t>
            </a:r>
            <a:r>
              <a:rPr sz="1800" spc="-20" dirty="0">
                <a:latin typeface="Arial"/>
                <a:cs typeface="Arial"/>
              </a:rPr>
              <a:t>1496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www.davisguesthome.com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b="1" spc="-5" dirty="0">
                <a:latin typeface="Arial"/>
                <a:cs typeface="Arial"/>
              </a:rPr>
              <a:t>Lynn Bertram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M.D.</a:t>
            </a:r>
            <a:endParaRPr sz="1800" dirty="0">
              <a:latin typeface="Arial"/>
              <a:cs typeface="Arial"/>
            </a:endParaRPr>
          </a:p>
          <a:p>
            <a:pPr marL="3291840" marR="3284220" indent="-317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209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7th</a:t>
            </a:r>
            <a:r>
              <a:rPr sz="1800" spc="-10" dirty="0">
                <a:latin typeface="Arial"/>
                <a:cs typeface="Arial"/>
              </a:rPr>
              <a:t> Street </a:t>
            </a:r>
            <a:r>
              <a:rPr sz="1800" dirty="0">
                <a:latin typeface="Arial"/>
                <a:cs typeface="Arial"/>
              </a:rPr>
              <a:t>Madera,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93637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spc="-20" dirty="0">
                <a:latin typeface="Arial"/>
                <a:cs typeface="Arial"/>
              </a:rPr>
              <a:t>3508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www.maderacounty.com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Ramon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Raypon,</a:t>
            </a:r>
            <a:r>
              <a:rPr sz="1800" b="1" spc="-20" dirty="0">
                <a:latin typeface="Arial"/>
                <a:cs typeface="Arial"/>
              </a:rPr>
              <a:t> M.D.</a:t>
            </a:r>
            <a:endParaRPr sz="1800" dirty="0">
              <a:latin typeface="Arial"/>
              <a:cs typeface="Arial"/>
            </a:endParaRPr>
          </a:p>
          <a:p>
            <a:pPr marL="3291840" marR="3284220" indent="-317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209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7th</a:t>
            </a:r>
            <a:r>
              <a:rPr sz="1800" spc="-10" dirty="0">
                <a:latin typeface="Arial"/>
                <a:cs typeface="Arial"/>
              </a:rPr>
              <a:t> Street </a:t>
            </a:r>
            <a:r>
              <a:rPr sz="1800" dirty="0">
                <a:latin typeface="Arial"/>
                <a:cs typeface="Arial"/>
              </a:rPr>
              <a:t>Madera,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93637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spc="-20" dirty="0">
                <a:latin typeface="Arial"/>
                <a:cs typeface="Arial"/>
              </a:rPr>
              <a:t>3508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www.maderacounty.com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241095"/>
              </p:ext>
            </p:extLst>
          </p:nvPr>
        </p:nvGraphicFramePr>
        <p:xfrm>
          <a:off x="0" y="-3175"/>
          <a:ext cx="12183108" cy="194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4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80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17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 dirty="0">
                        <a:latin typeface="Times New Roman"/>
                        <a:cs typeface="Times New Roman"/>
                      </a:endParaRPr>
                    </a:p>
                    <a:p>
                      <a:pPr marL="29146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96875" marR="36258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9695" marR="9271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3810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10820" marR="205104" indent="13525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115" marR="2286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2280" marR="52705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35560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508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640" marR="30480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Adamson,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Rex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1053416701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G85915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Bertram, Lynn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1770549131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ts val="2100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650679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Ramon,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Raypon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1992814610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70180" algn="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A39769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187555" cy="6856730"/>
            <a:chOff x="1523" y="0"/>
            <a:chExt cx="12187555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0"/>
              <a:ext cx="2563171" cy="68562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02991" y="377952"/>
              <a:ext cx="9585960" cy="646430"/>
            </a:xfrm>
            <a:custGeom>
              <a:avLst/>
              <a:gdLst/>
              <a:ahLst/>
              <a:cxnLst/>
              <a:rect l="l" t="t" r="r" b="b"/>
              <a:pathLst>
                <a:path w="9585960" h="646430">
                  <a:moveTo>
                    <a:pt x="958596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585960" y="646176"/>
                  </a:lnTo>
                  <a:lnTo>
                    <a:pt x="95859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63054" y="405123"/>
            <a:ext cx="7665720" cy="222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GROUP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GRUPO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Bio-</a:t>
            </a:r>
            <a:r>
              <a:rPr sz="1800" b="1" dirty="0">
                <a:latin typeface="Arial"/>
                <a:cs typeface="Arial"/>
              </a:rPr>
              <a:t>Behavioral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Medical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Clinics,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Inc.**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(Inpatient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Only)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1060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Sierra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Ste.</a:t>
            </a:r>
            <a:r>
              <a:rPr sz="1800" spc="4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105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Fresno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93711</a:t>
            </a:r>
            <a:endParaRPr sz="1800">
              <a:latin typeface="Arial"/>
              <a:cs typeface="Arial"/>
            </a:endParaRPr>
          </a:p>
          <a:p>
            <a:pPr marR="698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437-</a:t>
            </a:r>
            <a:r>
              <a:rPr sz="1800" spc="-20" dirty="0">
                <a:latin typeface="Arial"/>
                <a:cs typeface="Arial"/>
              </a:rPr>
              <a:t>1111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8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www.bbmc-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inc.com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5721326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2915920"/>
            </a:xfrm>
            <a:custGeom>
              <a:avLst/>
              <a:gdLst/>
              <a:ahLst/>
              <a:cxnLst/>
              <a:rect l="l" t="t" r="r" b="b"/>
              <a:pathLst>
                <a:path w="12192000" h="2915920">
                  <a:moveTo>
                    <a:pt x="1999856" y="2630297"/>
                  </a:moveTo>
                  <a:lnTo>
                    <a:pt x="0" y="2630297"/>
                  </a:lnTo>
                  <a:lnTo>
                    <a:pt x="0" y="2915285"/>
                  </a:lnTo>
                  <a:lnTo>
                    <a:pt x="1999856" y="2915285"/>
                  </a:lnTo>
                  <a:lnTo>
                    <a:pt x="1999856" y="2630297"/>
                  </a:lnTo>
                  <a:close/>
                </a:path>
                <a:path w="12192000" h="2915920">
                  <a:moveTo>
                    <a:pt x="1999856" y="2060270"/>
                  </a:moveTo>
                  <a:lnTo>
                    <a:pt x="0" y="2060270"/>
                  </a:lnTo>
                  <a:lnTo>
                    <a:pt x="0" y="2345271"/>
                  </a:lnTo>
                  <a:lnTo>
                    <a:pt x="0" y="2630284"/>
                  </a:lnTo>
                  <a:lnTo>
                    <a:pt x="1999856" y="2630284"/>
                  </a:lnTo>
                  <a:lnTo>
                    <a:pt x="1999856" y="2345271"/>
                  </a:lnTo>
                  <a:lnTo>
                    <a:pt x="1999856" y="2060270"/>
                  </a:lnTo>
                  <a:close/>
                </a:path>
                <a:path w="12192000" h="2915920">
                  <a:moveTo>
                    <a:pt x="1999856" y="1775269"/>
                  </a:moveTo>
                  <a:lnTo>
                    <a:pt x="0" y="1775269"/>
                  </a:lnTo>
                  <a:lnTo>
                    <a:pt x="0" y="2060257"/>
                  </a:lnTo>
                  <a:lnTo>
                    <a:pt x="1999856" y="2060257"/>
                  </a:lnTo>
                  <a:lnTo>
                    <a:pt x="1999856" y="1775269"/>
                  </a:lnTo>
                  <a:close/>
                </a:path>
                <a:path w="12192000" h="2915920">
                  <a:moveTo>
                    <a:pt x="1999856" y="1490243"/>
                  </a:moveTo>
                  <a:lnTo>
                    <a:pt x="0" y="1490243"/>
                  </a:lnTo>
                  <a:lnTo>
                    <a:pt x="0" y="1775256"/>
                  </a:lnTo>
                  <a:lnTo>
                    <a:pt x="1999856" y="1775256"/>
                  </a:lnTo>
                  <a:lnTo>
                    <a:pt x="1999856" y="1490243"/>
                  </a:lnTo>
                  <a:close/>
                </a:path>
                <a:path w="12192000" h="2915920">
                  <a:moveTo>
                    <a:pt x="1999856" y="1205242"/>
                  </a:moveTo>
                  <a:lnTo>
                    <a:pt x="0" y="1205242"/>
                  </a:lnTo>
                  <a:lnTo>
                    <a:pt x="0" y="1490230"/>
                  </a:lnTo>
                  <a:lnTo>
                    <a:pt x="1999856" y="1490230"/>
                  </a:lnTo>
                  <a:lnTo>
                    <a:pt x="1999856" y="1205242"/>
                  </a:lnTo>
                  <a:close/>
                </a:path>
                <a:path w="12192000" h="2915920">
                  <a:moveTo>
                    <a:pt x="1999856" y="920229"/>
                  </a:moveTo>
                  <a:lnTo>
                    <a:pt x="0" y="920229"/>
                  </a:lnTo>
                  <a:lnTo>
                    <a:pt x="0" y="1205230"/>
                  </a:lnTo>
                  <a:lnTo>
                    <a:pt x="1999856" y="1205230"/>
                  </a:lnTo>
                  <a:lnTo>
                    <a:pt x="1999856" y="920229"/>
                  </a:lnTo>
                  <a:close/>
                </a:path>
                <a:path w="12192000" h="2915920">
                  <a:moveTo>
                    <a:pt x="9769145" y="0"/>
                  </a:moveTo>
                  <a:lnTo>
                    <a:pt x="7949679" y="0"/>
                  </a:lnTo>
                  <a:lnTo>
                    <a:pt x="6911314" y="0"/>
                  </a:lnTo>
                  <a:lnTo>
                    <a:pt x="6911314" y="920216"/>
                  </a:lnTo>
                  <a:lnTo>
                    <a:pt x="6911302" y="0"/>
                  </a:lnTo>
                  <a:lnTo>
                    <a:pt x="5676100" y="0"/>
                  </a:lnTo>
                  <a:lnTo>
                    <a:pt x="0" y="0"/>
                  </a:lnTo>
                  <a:lnTo>
                    <a:pt x="0" y="920216"/>
                  </a:lnTo>
                  <a:lnTo>
                    <a:pt x="1999856" y="920216"/>
                  </a:lnTo>
                  <a:lnTo>
                    <a:pt x="1999869" y="1205230"/>
                  </a:lnTo>
                  <a:lnTo>
                    <a:pt x="1999869" y="2915297"/>
                  </a:lnTo>
                  <a:lnTo>
                    <a:pt x="3176257" y="2915297"/>
                  </a:lnTo>
                  <a:lnTo>
                    <a:pt x="4342841" y="2915297"/>
                  </a:lnTo>
                  <a:lnTo>
                    <a:pt x="4342841" y="2630284"/>
                  </a:lnTo>
                  <a:lnTo>
                    <a:pt x="4342841" y="2345283"/>
                  </a:lnTo>
                  <a:lnTo>
                    <a:pt x="4342841" y="920216"/>
                  </a:lnTo>
                  <a:lnTo>
                    <a:pt x="4342854" y="920216"/>
                  </a:lnTo>
                  <a:lnTo>
                    <a:pt x="4342854" y="2915297"/>
                  </a:lnTo>
                  <a:lnTo>
                    <a:pt x="5676087" y="2915297"/>
                  </a:lnTo>
                  <a:lnTo>
                    <a:pt x="6911302" y="2915297"/>
                  </a:lnTo>
                  <a:lnTo>
                    <a:pt x="7949679" y="2915297"/>
                  </a:lnTo>
                  <a:lnTo>
                    <a:pt x="9769132" y="2915297"/>
                  </a:lnTo>
                  <a:lnTo>
                    <a:pt x="9769132" y="2630284"/>
                  </a:lnTo>
                  <a:lnTo>
                    <a:pt x="9769132" y="920216"/>
                  </a:lnTo>
                  <a:lnTo>
                    <a:pt x="9769145" y="0"/>
                  </a:lnTo>
                  <a:close/>
                </a:path>
                <a:path w="12192000" h="2915920">
                  <a:moveTo>
                    <a:pt x="12192000" y="0"/>
                  </a:moveTo>
                  <a:lnTo>
                    <a:pt x="10926153" y="0"/>
                  </a:lnTo>
                  <a:lnTo>
                    <a:pt x="9769157" y="0"/>
                  </a:lnTo>
                  <a:lnTo>
                    <a:pt x="9769157" y="920216"/>
                  </a:lnTo>
                  <a:lnTo>
                    <a:pt x="9769145" y="1205230"/>
                  </a:lnTo>
                  <a:lnTo>
                    <a:pt x="9769145" y="1205242"/>
                  </a:lnTo>
                  <a:lnTo>
                    <a:pt x="9769145" y="2915297"/>
                  </a:lnTo>
                  <a:lnTo>
                    <a:pt x="10926140" y="2915297"/>
                  </a:lnTo>
                  <a:lnTo>
                    <a:pt x="10926140" y="920216"/>
                  </a:lnTo>
                  <a:lnTo>
                    <a:pt x="10926153" y="920216"/>
                  </a:lnTo>
                  <a:lnTo>
                    <a:pt x="10926153" y="2630284"/>
                  </a:lnTo>
                  <a:lnTo>
                    <a:pt x="12192000" y="2630284"/>
                  </a:lnTo>
                  <a:lnTo>
                    <a:pt x="12192000" y="9202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630284"/>
              <a:ext cx="12192000" cy="2559685"/>
            </a:xfrm>
            <a:custGeom>
              <a:avLst/>
              <a:gdLst/>
              <a:ahLst/>
              <a:cxnLst/>
              <a:rect l="l" t="t" r="r" b="b"/>
              <a:pathLst>
                <a:path w="12192000" h="2559685">
                  <a:moveTo>
                    <a:pt x="1999856" y="1425067"/>
                  </a:moveTo>
                  <a:lnTo>
                    <a:pt x="0" y="1425067"/>
                  </a:lnTo>
                  <a:lnTo>
                    <a:pt x="0" y="1710067"/>
                  </a:lnTo>
                  <a:lnTo>
                    <a:pt x="0" y="1995068"/>
                  </a:lnTo>
                  <a:lnTo>
                    <a:pt x="0" y="2277199"/>
                  </a:lnTo>
                  <a:lnTo>
                    <a:pt x="0" y="2559342"/>
                  </a:lnTo>
                  <a:lnTo>
                    <a:pt x="1999856" y="2559342"/>
                  </a:lnTo>
                  <a:lnTo>
                    <a:pt x="1999856" y="2277199"/>
                  </a:lnTo>
                  <a:lnTo>
                    <a:pt x="1999856" y="1995068"/>
                  </a:lnTo>
                  <a:lnTo>
                    <a:pt x="1999856" y="1710067"/>
                  </a:lnTo>
                  <a:lnTo>
                    <a:pt x="1999856" y="1425067"/>
                  </a:lnTo>
                  <a:close/>
                </a:path>
                <a:path w="12192000" h="2559685">
                  <a:moveTo>
                    <a:pt x="1999856" y="570039"/>
                  </a:moveTo>
                  <a:lnTo>
                    <a:pt x="0" y="570039"/>
                  </a:lnTo>
                  <a:lnTo>
                    <a:pt x="0" y="855027"/>
                  </a:lnTo>
                  <a:lnTo>
                    <a:pt x="0" y="1140040"/>
                  </a:lnTo>
                  <a:lnTo>
                    <a:pt x="0" y="1425054"/>
                  </a:lnTo>
                  <a:lnTo>
                    <a:pt x="1999856" y="1425054"/>
                  </a:lnTo>
                  <a:lnTo>
                    <a:pt x="1999856" y="1140040"/>
                  </a:lnTo>
                  <a:lnTo>
                    <a:pt x="1999856" y="855027"/>
                  </a:lnTo>
                  <a:lnTo>
                    <a:pt x="1999856" y="570039"/>
                  </a:lnTo>
                  <a:close/>
                </a:path>
                <a:path w="12192000" h="2559685">
                  <a:moveTo>
                    <a:pt x="1999856" y="285013"/>
                  </a:moveTo>
                  <a:lnTo>
                    <a:pt x="0" y="285013"/>
                  </a:lnTo>
                  <a:lnTo>
                    <a:pt x="0" y="570026"/>
                  </a:lnTo>
                  <a:lnTo>
                    <a:pt x="1999856" y="570026"/>
                  </a:lnTo>
                  <a:lnTo>
                    <a:pt x="1999856" y="285013"/>
                  </a:lnTo>
                  <a:close/>
                </a:path>
                <a:path w="12192000" h="2559685">
                  <a:moveTo>
                    <a:pt x="4342841" y="285013"/>
                  </a:moveTo>
                  <a:lnTo>
                    <a:pt x="3176257" y="285013"/>
                  </a:lnTo>
                  <a:lnTo>
                    <a:pt x="1999869" y="285013"/>
                  </a:lnTo>
                  <a:lnTo>
                    <a:pt x="1999869" y="570014"/>
                  </a:lnTo>
                  <a:lnTo>
                    <a:pt x="1999869" y="2559329"/>
                  </a:lnTo>
                  <a:lnTo>
                    <a:pt x="3176257" y="2559329"/>
                  </a:lnTo>
                  <a:lnTo>
                    <a:pt x="4342841" y="2559329"/>
                  </a:lnTo>
                  <a:lnTo>
                    <a:pt x="4342841" y="2277199"/>
                  </a:lnTo>
                  <a:lnTo>
                    <a:pt x="4342841" y="1995081"/>
                  </a:lnTo>
                  <a:lnTo>
                    <a:pt x="4342841" y="570014"/>
                  </a:lnTo>
                  <a:lnTo>
                    <a:pt x="4342841" y="285013"/>
                  </a:lnTo>
                  <a:close/>
                </a:path>
                <a:path w="12192000" h="2559685">
                  <a:moveTo>
                    <a:pt x="9769132" y="285013"/>
                  </a:moveTo>
                  <a:lnTo>
                    <a:pt x="9769132" y="285013"/>
                  </a:lnTo>
                  <a:lnTo>
                    <a:pt x="4342854" y="285013"/>
                  </a:lnTo>
                  <a:lnTo>
                    <a:pt x="4342854" y="570014"/>
                  </a:lnTo>
                  <a:lnTo>
                    <a:pt x="4342854" y="2559329"/>
                  </a:lnTo>
                  <a:lnTo>
                    <a:pt x="5676087" y="2559329"/>
                  </a:lnTo>
                  <a:lnTo>
                    <a:pt x="6911302" y="2559329"/>
                  </a:lnTo>
                  <a:lnTo>
                    <a:pt x="7949679" y="2559329"/>
                  </a:lnTo>
                  <a:lnTo>
                    <a:pt x="7949679" y="2277199"/>
                  </a:lnTo>
                  <a:lnTo>
                    <a:pt x="9769132" y="2277199"/>
                  </a:lnTo>
                  <a:lnTo>
                    <a:pt x="9769132" y="1995081"/>
                  </a:lnTo>
                  <a:lnTo>
                    <a:pt x="9769132" y="1995068"/>
                  </a:lnTo>
                  <a:lnTo>
                    <a:pt x="9769132" y="570014"/>
                  </a:lnTo>
                  <a:lnTo>
                    <a:pt x="9769132" y="285013"/>
                  </a:lnTo>
                  <a:close/>
                </a:path>
                <a:path w="12192000" h="2559685">
                  <a:moveTo>
                    <a:pt x="10926140" y="0"/>
                  </a:moveTo>
                  <a:lnTo>
                    <a:pt x="9769145" y="0"/>
                  </a:lnTo>
                  <a:lnTo>
                    <a:pt x="9769145" y="285013"/>
                  </a:lnTo>
                  <a:lnTo>
                    <a:pt x="9769145" y="570014"/>
                  </a:lnTo>
                  <a:lnTo>
                    <a:pt x="9769145" y="2277199"/>
                  </a:lnTo>
                  <a:lnTo>
                    <a:pt x="10926140" y="2277199"/>
                  </a:lnTo>
                  <a:lnTo>
                    <a:pt x="10926140" y="285013"/>
                  </a:lnTo>
                  <a:lnTo>
                    <a:pt x="10926140" y="0"/>
                  </a:lnTo>
                  <a:close/>
                </a:path>
                <a:path w="12192000" h="2559685">
                  <a:moveTo>
                    <a:pt x="12192000" y="0"/>
                  </a:moveTo>
                  <a:lnTo>
                    <a:pt x="10926153" y="0"/>
                  </a:lnTo>
                  <a:lnTo>
                    <a:pt x="10926153" y="285013"/>
                  </a:lnTo>
                  <a:lnTo>
                    <a:pt x="10926153" y="570014"/>
                  </a:lnTo>
                  <a:lnTo>
                    <a:pt x="10926153" y="2277199"/>
                  </a:lnTo>
                  <a:lnTo>
                    <a:pt x="12192000" y="2277199"/>
                  </a:lnTo>
                  <a:lnTo>
                    <a:pt x="12192000" y="28501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907483"/>
              <a:ext cx="12192000" cy="1950720"/>
            </a:xfrm>
            <a:custGeom>
              <a:avLst/>
              <a:gdLst/>
              <a:ahLst/>
              <a:cxnLst/>
              <a:rect l="l" t="t" r="r" b="b"/>
              <a:pathLst>
                <a:path w="12192000" h="1950720">
                  <a:moveTo>
                    <a:pt x="9769145" y="1692783"/>
                  </a:moveTo>
                  <a:lnTo>
                    <a:pt x="9769132" y="1410652"/>
                  </a:lnTo>
                  <a:lnTo>
                    <a:pt x="9769132" y="1128534"/>
                  </a:lnTo>
                  <a:lnTo>
                    <a:pt x="9769132" y="0"/>
                  </a:lnTo>
                  <a:lnTo>
                    <a:pt x="7949679" y="0"/>
                  </a:lnTo>
                  <a:lnTo>
                    <a:pt x="6911302" y="0"/>
                  </a:lnTo>
                  <a:lnTo>
                    <a:pt x="6911302" y="282130"/>
                  </a:lnTo>
                  <a:lnTo>
                    <a:pt x="5676100" y="282130"/>
                  </a:lnTo>
                  <a:lnTo>
                    <a:pt x="4342854" y="282130"/>
                  </a:lnTo>
                  <a:lnTo>
                    <a:pt x="4342854" y="564261"/>
                  </a:lnTo>
                  <a:lnTo>
                    <a:pt x="4342854" y="1692783"/>
                  </a:lnTo>
                  <a:lnTo>
                    <a:pt x="4342841" y="1692783"/>
                  </a:lnTo>
                  <a:lnTo>
                    <a:pt x="4342841" y="282130"/>
                  </a:lnTo>
                  <a:lnTo>
                    <a:pt x="3176257" y="282130"/>
                  </a:lnTo>
                  <a:lnTo>
                    <a:pt x="1999869" y="282130"/>
                  </a:lnTo>
                  <a:lnTo>
                    <a:pt x="1999869" y="564261"/>
                  </a:lnTo>
                  <a:lnTo>
                    <a:pt x="1999869" y="846391"/>
                  </a:lnTo>
                  <a:lnTo>
                    <a:pt x="1999869" y="1128522"/>
                  </a:lnTo>
                  <a:lnTo>
                    <a:pt x="1999869" y="1410652"/>
                  </a:lnTo>
                  <a:lnTo>
                    <a:pt x="1999869" y="1692783"/>
                  </a:lnTo>
                  <a:lnTo>
                    <a:pt x="1999856" y="1692783"/>
                  </a:lnTo>
                  <a:lnTo>
                    <a:pt x="1999856" y="282130"/>
                  </a:lnTo>
                  <a:lnTo>
                    <a:pt x="0" y="282130"/>
                  </a:lnTo>
                  <a:lnTo>
                    <a:pt x="0" y="1950516"/>
                  </a:lnTo>
                  <a:lnTo>
                    <a:pt x="1999856" y="1950516"/>
                  </a:lnTo>
                  <a:lnTo>
                    <a:pt x="6911302" y="1950516"/>
                  </a:lnTo>
                  <a:lnTo>
                    <a:pt x="6911302" y="1692783"/>
                  </a:lnTo>
                  <a:lnTo>
                    <a:pt x="6911314" y="1950516"/>
                  </a:lnTo>
                  <a:lnTo>
                    <a:pt x="7949679" y="1950516"/>
                  </a:lnTo>
                  <a:lnTo>
                    <a:pt x="9769145" y="1950516"/>
                  </a:lnTo>
                  <a:lnTo>
                    <a:pt x="9769145" y="1692783"/>
                  </a:lnTo>
                  <a:close/>
                </a:path>
                <a:path w="12192000" h="1950720">
                  <a:moveTo>
                    <a:pt x="12192000" y="0"/>
                  </a:moveTo>
                  <a:lnTo>
                    <a:pt x="10926153" y="0"/>
                  </a:lnTo>
                  <a:lnTo>
                    <a:pt x="10926153" y="282130"/>
                  </a:lnTo>
                  <a:lnTo>
                    <a:pt x="10926153" y="564261"/>
                  </a:lnTo>
                  <a:lnTo>
                    <a:pt x="10926153" y="1692783"/>
                  </a:lnTo>
                  <a:lnTo>
                    <a:pt x="10926140" y="1692783"/>
                  </a:lnTo>
                  <a:lnTo>
                    <a:pt x="10926140" y="0"/>
                  </a:lnTo>
                  <a:lnTo>
                    <a:pt x="9769145" y="0"/>
                  </a:lnTo>
                  <a:lnTo>
                    <a:pt x="9769145" y="1692783"/>
                  </a:lnTo>
                  <a:lnTo>
                    <a:pt x="9769157" y="1950516"/>
                  </a:lnTo>
                  <a:lnTo>
                    <a:pt x="10926140" y="1950516"/>
                  </a:lnTo>
                  <a:lnTo>
                    <a:pt x="12192000" y="1950516"/>
                  </a:lnTo>
                  <a:lnTo>
                    <a:pt x="12192000" y="1692783"/>
                  </a:lnTo>
                  <a:lnTo>
                    <a:pt x="12192000" y="1410652"/>
                  </a:lnTo>
                  <a:lnTo>
                    <a:pt x="12192000" y="28213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2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6350" y="0"/>
                  </a:moveTo>
                  <a:lnTo>
                    <a:pt x="0" y="0"/>
                  </a:lnTo>
                  <a:lnTo>
                    <a:pt x="0" y="6857987"/>
                  </a:lnTo>
                  <a:lnTo>
                    <a:pt x="6350" y="6857987"/>
                  </a:lnTo>
                  <a:lnTo>
                    <a:pt x="6350" y="0"/>
                  </a:lnTo>
                  <a:close/>
                </a:path>
                <a:path w="12192000" h="6858000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6857987"/>
                  </a:lnTo>
                  <a:lnTo>
                    <a:pt x="12192000" y="685798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58573"/>
              </p:ext>
            </p:extLst>
          </p:nvPr>
        </p:nvGraphicFramePr>
        <p:xfrm>
          <a:off x="3175" y="-34314"/>
          <a:ext cx="12183741" cy="575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23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54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53060" marR="319405" indent="-26034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20129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71120" indent="13398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355" marR="40005" indent="13398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204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72390" marR="64135" indent="10795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2280" marR="454659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145" marR="1016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68605" marR="258445" indent="25400" algn="just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Adapa,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Indira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1588776918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A86927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Badhesha,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Upkar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1285171751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95007691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Castillo,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Manolito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1962585356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A67937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Dhaliwal, 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Jaberpreet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 S.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1396372629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19518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IS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63482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Go Ting, Mark Bryan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1588925861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A131596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5880" lvl="0" indent="0" algn="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IS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43013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Hanes,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Natalie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1699145862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95002639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Hussain, Parveen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1811524044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20A19402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5244" lvl="0" indent="0" algn="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2815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Kaur,</a:t>
                      </a:r>
                      <a:r>
                        <a:rPr sz="1800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Manvinder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1508226903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95005135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Litiema,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Cecil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1609908423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14147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Lo,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Hope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1881175891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95009673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Moua,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Ger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1023591229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95009951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Peng,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Sean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1265826812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95004053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Roque, Roman Christopher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1992333413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19417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Steinbach,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Kenneth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1821100173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A43021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Vydro,</a:t>
                      </a:r>
                      <a:r>
                        <a:rPr sz="18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Aleksandr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1124130430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A54990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340" algn="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2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2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Yuen,</a:t>
                      </a:r>
                      <a:r>
                        <a:rPr sz="18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Lilianna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1477059798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A167332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2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3171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12135" y="377952"/>
            <a:ext cx="9577070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67911" y="405123"/>
            <a:ext cx="7665720" cy="222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GROUP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GRUPO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JDT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Consultants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(TBS/IHBS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Only)</a:t>
            </a:r>
            <a:endParaRPr sz="1800">
              <a:latin typeface="Arial"/>
              <a:cs typeface="Arial"/>
            </a:endParaRPr>
          </a:p>
          <a:p>
            <a:pPr marL="2634615" marR="262382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4205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W.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Figarden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Drive </a:t>
            </a:r>
            <a:r>
              <a:rPr sz="1800" dirty="0">
                <a:latin typeface="Arial"/>
                <a:cs typeface="Arial"/>
              </a:rPr>
              <a:t>Fresno,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93722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790-</a:t>
            </a:r>
            <a:r>
              <a:rPr sz="1800" spc="-20" dirty="0">
                <a:latin typeface="Arial"/>
                <a:cs typeface="Arial"/>
              </a:rPr>
              <a:t>2662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www.jdtconsultant.com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4173855"/>
            <a:chOff x="0" y="0"/>
            <a:chExt cx="12192000" cy="444627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2946400"/>
            </a:xfrm>
            <a:custGeom>
              <a:avLst/>
              <a:gdLst/>
              <a:ahLst/>
              <a:cxnLst/>
              <a:rect l="l" t="t" r="r" b="b"/>
              <a:pathLst>
                <a:path w="12192000" h="2946400">
                  <a:moveTo>
                    <a:pt x="1999856" y="1771764"/>
                  </a:moveTo>
                  <a:lnTo>
                    <a:pt x="0" y="1771764"/>
                  </a:lnTo>
                  <a:lnTo>
                    <a:pt x="0" y="2088997"/>
                  </a:lnTo>
                  <a:lnTo>
                    <a:pt x="0" y="2378240"/>
                  </a:lnTo>
                  <a:lnTo>
                    <a:pt x="0" y="2662072"/>
                  </a:lnTo>
                  <a:lnTo>
                    <a:pt x="0" y="2945930"/>
                  </a:lnTo>
                  <a:lnTo>
                    <a:pt x="1999856" y="2945930"/>
                  </a:lnTo>
                  <a:lnTo>
                    <a:pt x="1999856" y="2662085"/>
                  </a:lnTo>
                  <a:lnTo>
                    <a:pt x="1999856" y="2378240"/>
                  </a:lnTo>
                  <a:lnTo>
                    <a:pt x="1999856" y="2088997"/>
                  </a:lnTo>
                  <a:lnTo>
                    <a:pt x="1999856" y="1771764"/>
                  </a:lnTo>
                  <a:close/>
                </a:path>
                <a:path w="12192000" h="2946400">
                  <a:moveTo>
                    <a:pt x="9769145" y="0"/>
                  </a:moveTo>
                  <a:lnTo>
                    <a:pt x="7949679" y="0"/>
                  </a:lnTo>
                  <a:lnTo>
                    <a:pt x="6911314" y="0"/>
                  </a:lnTo>
                  <a:lnTo>
                    <a:pt x="6911314" y="920216"/>
                  </a:lnTo>
                  <a:lnTo>
                    <a:pt x="6911302" y="0"/>
                  </a:lnTo>
                  <a:lnTo>
                    <a:pt x="5676100" y="0"/>
                  </a:lnTo>
                  <a:lnTo>
                    <a:pt x="0" y="0"/>
                  </a:lnTo>
                  <a:lnTo>
                    <a:pt x="0" y="920216"/>
                  </a:lnTo>
                  <a:lnTo>
                    <a:pt x="0" y="1204061"/>
                  </a:lnTo>
                  <a:lnTo>
                    <a:pt x="0" y="1487893"/>
                  </a:lnTo>
                  <a:lnTo>
                    <a:pt x="0" y="1771751"/>
                  </a:lnTo>
                  <a:lnTo>
                    <a:pt x="1999856" y="1771751"/>
                  </a:lnTo>
                  <a:lnTo>
                    <a:pt x="1999856" y="1487906"/>
                  </a:lnTo>
                  <a:lnTo>
                    <a:pt x="1999856" y="1204061"/>
                  </a:lnTo>
                  <a:lnTo>
                    <a:pt x="1999856" y="920216"/>
                  </a:lnTo>
                  <a:lnTo>
                    <a:pt x="1999869" y="920216"/>
                  </a:lnTo>
                  <a:lnTo>
                    <a:pt x="1999869" y="2945930"/>
                  </a:lnTo>
                  <a:lnTo>
                    <a:pt x="3176257" y="2945930"/>
                  </a:lnTo>
                  <a:lnTo>
                    <a:pt x="4342841" y="2945930"/>
                  </a:lnTo>
                  <a:lnTo>
                    <a:pt x="4342841" y="2662085"/>
                  </a:lnTo>
                  <a:lnTo>
                    <a:pt x="4342841" y="2378252"/>
                  </a:lnTo>
                  <a:lnTo>
                    <a:pt x="4342841" y="920216"/>
                  </a:lnTo>
                  <a:lnTo>
                    <a:pt x="4342854" y="920216"/>
                  </a:lnTo>
                  <a:lnTo>
                    <a:pt x="4342854" y="2945930"/>
                  </a:lnTo>
                  <a:lnTo>
                    <a:pt x="5676087" y="2945930"/>
                  </a:lnTo>
                  <a:lnTo>
                    <a:pt x="6911302" y="2945930"/>
                  </a:lnTo>
                  <a:lnTo>
                    <a:pt x="7949679" y="2945930"/>
                  </a:lnTo>
                  <a:lnTo>
                    <a:pt x="9769132" y="2945930"/>
                  </a:lnTo>
                  <a:lnTo>
                    <a:pt x="9769132" y="2662085"/>
                  </a:lnTo>
                  <a:lnTo>
                    <a:pt x="9769132" y="920216"/>
                  </a:lnTo>
                  <a:lnTo>
                    <a:pt x="9769145" y="0"/>
                  </a:lnTo>
                  <a:close/>
                </a:path>
                <a:path w="12192000" h="2946400">
                  <a:moveTo>
                    <a:pt x="12192000" y="0"/>
                  </a:moveTo>
                  <a:lnTo>
                    <a:pt x="10926153" y="0"/>
                  </a:lnTo>
                  <a:lnTo>
                    <a:pt x="9769157" y="0"/>
                  </a:lnTo>
                  <a:lnTo>
                    <a:pt x="9769157" y="920216"/>
                  </a:lnTo>
                  <a:lnTo>
                    <a:pt x="9769145" y="1204061"/>
                  </a:lnTo>
                  <a:lnTo>
                    <a:pt x="9769145" y="1204074"/>
                  </a:lnTo>
                  <a:lnTo>
                    <a:pt x="9769145" y="2945930"/>
                  </a:lnTo>
                  <a:lnTo>
                    <a:pt x="10926140" y="2945930"/>
                  </a:lnTo>
                  <a:lnTo>
                    <a:pt x="10926140" y="920216"/>
                  </a:lnTo>
                  <a:lnTo>
                    <a:pt x="10926153" y="920216"/>
                  </a:lnTo>
                  <a:lnTo>
                    <a:pt x="10926153" y="2662085"/>
                  </a:lnTo>
                  <a:lnTo>
                    <a:pt x="12192000" y="2662085"/>
                  </a:lnTo>
                  <a:lnTo>
                    <a:pt x="12192000" y="9202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662084"/>
              <a:ext cx="12192000" cy="1778000"/>
            </a:xfrm>
            <a:custGeom>
              <a:avLst/>
              <a:gdLst/>
              <a:ahLst/>
              <a:cxnLst/>
              <a:rect l="l" t="t" r="r" b="b"/>
              <a:pathLst>
                <a:path w="12192000" h="1778000">
                  <a:moveTo>
                    <a:pt x="1999856" y="283845"/>
                  </a:moveTo>
                  <a:lnTo>
                    <a:pt x="0" y="283845"/>
                  </a:lnTo>
                  <a:lnTo>
                    <a:pt x="0" y="595680"/>
                  </a:lnTo>
                  <a:lnTo>
                    <a:pt x="0" y="911529"/>
                  </a:lnTo>
                  <a:lnTo>
                    <a:pt x="0" y="1201191"/>
                  </a:lnTo>
                  <a:lnTo>
                    <a:pt x="0" y="1490853"/>
                  </a:lnTo>
                  <a:lnTo>
                    <a:pt x="0" y="1777580"/>
                  </a:lnTo>
                  <a:lnTo>
                    <a:pt x="1999856" y="1777580"/>
                  </a:lnTo>
                  <a:lnTo>
                    <a:pt x="1999856" y="595680"/>
                  </a:lnTo>
                  <a:lnTo>
                    <a:pt x="1999856" y="283845"/>
                  </a:lnTo>
                  <a:close/>
                </a:path>
                <a:path w="12192000" h="1778000">
                  <a:moveTo>
                    <a:pt x="4342841" y="283845"/>
                  </a:moveTo>
                  <a:lnTo>
                    <a:pt x="3176257" y="283845"/>
                  </a:lnTo>
                  <a:lnTo>
                    <a:pt x="1999869" y="283845"/>
                  </a:lnTo>
                  <a:lnTo>
                    <a:pt x="1999869" y="595680"/>
                  </a:lnTo>
                  <a:lnTo>
                    <a:pt x="1999869" y="1777580"/>
                  </a:lnTo>
                  <a:lnTo>
                    <a:pt x="3176257" y="1777580"/>
                  </a:lnTo>
                  <a:lnTo>
                    <a:pt x="4342841" y="1777580"/>
                  </a:lnTo>
                  <a:lnTo>
                    <a:pt x="4342841" y="1490853"/>
                  </a:lnTo>
                  <a:lnTo>
                    <a:pt x="4342841" y="1201204"/>
                  </a:lnTo>
                  <a:lnTo>
                    <a:pt x="4342841" y="911542"/>
                  </a:lnTo>
                  <a:lnTo>
                    <a:pt x="4342841" y="595680"/>
                  </a:lnTo>
                  <a:lnTo>
                    <a:pt x="4342841" y="283845"/>
                  </a:lnTo>
                  <a:close/>
                </a:path>
                <a:path w="12192000" h="1778000">
                  <a:moveTo>
                    <a:pt x="9769132" y="283845"/>
                  </a:moveTo>
                  <a:lnTo>
                    <a:pt x="9769132" y="283845"/>
                  </a:lnTo>
                  <a:lnTo>
                    <a:pt x="4342854" y="283845"/>
                  </a:lnTo>
                  <a:lnTo>
                    <a:pt x="4342854" y="595680"/>
                  </a:lnTo>
                  <a:lnTo>
                    <a:pt x="4342854" y="1777580"/>
                  </a:lnTo>
                  <a:lnTo>
                    <a:pt x="5676087" y="1777580"/>
                  </a:lnTo>
                  <a:lnTo>
                    <a:pt x="6911302" y="1777580"/>
                  </a:lnTo>
                  <a:lnTo>
                    <a:pt x="7949679" y="1777580"/>
                  </a:lnTo>
                  <a:lnTo>
                    <a:pt x="9769132" y="1777580"/>
                  </a:lnTo>
                  <a:lnTo>
                    <a:pt x="9769132" y="1490853"/>
                  </a:lnTo>
                  <a:lnTo>
                    <a:pt x="9769132" y="1201204"/>
                  </a:lnTo>
                  <a:lnTo>
                    <a:pt x="9769132" y="911542"/>
                  </a:lnTo>
                  <a:lnTo>
                    <a:pt x="9769132" y="595680"/>
                  </a:lnTo>
                  <a:lnTo>
                    <a:pt x="9769132" y="283845"/>
                  </a:lnTo>
                  <a:close/>
                </a:path>
                <a:path w="12192000" h="1778000">
                  <a:moveTo>
                    <a:pt x="10926140" y="0"/>
                  </a:moveTo>
                  <a:lnTo>
                    <a:pt x="9769145" y="0"/>
                  </a:lnTo>
                  <a:lnTo>
                    <a:pt x="9769145" y="283845"/>
                  </a:lnTo>
                  <a:lnTo>
                    <a:pt x="9769145" y="595680"/>
                  </a:lnTo>
                  <a:lnTo>
                    <a:pt x="9769145" y="1777580"/>
                  </a:lnTo>
                  <a:lnTo>
                    <a:pt x="10926140" y="1777580"/>
                  </a:lnTo>
                  <a:lnTo>
                    <a:pt x="10926140" y="283845"/>
                  </a:lnTo>
                  <a:lnTo>
                    <a:pt x="10926140" y="0"/>
                  </a:lnTo>
                  <a:close/>
                </a:path>
                <a:path w="12192000" h="1778000">
                  <a:moveTo>
                    <a:pt x="12192000" y="0"/>
                  </a:moveTo>
                  <a:lnTo>
                    <a:pt x="10926153" y="0"/>
                  </a:lnTo>
                  <a:lnTo>
                    <a:pt x="10926153" y="283845"/>
                  </a:lnTo>
                  <a:lnTo>
                    <a:pt x="10926153" y="595680"/>
                  </a:lnTo>
                  <a:lnTo>
                    <a:pt x="10926153" y="1777580"/>
                  </a:lnTo>
                  <a:lnTo>
                    <a:pt x="12192000" y="1777580"/>
                  </a:lnTo>
                  <a:lnTo>
                    <a:pt x="12192000" y="28384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"/>
              <a:ext cx="12192000" cy="4446270"/>
            </a:xfrm>
            <a:custGeom>
              <a:avLst/>
              <a:gdLst/>
              <a:ahLst/>
              <a:cxnLst/>
              <a:rect l="l" t="t" r="r" b="b"/>
              <a:pathLst>
                <a:path w="12192000" h="4446270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4433303"/>
                  </a:lnTo>
                  <a:lnTo>
                    <a:pt x="6350" y="4433303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4433303"/>
                  </a:lnTo>
                  <a:lnTo>
                    <a:pt x="0" y="4446003"/>
                  </a:lnTo>
                  <a:lnTo>
                    <a:pt x="6350" y="4446003"/>
                  </a:lnTo>
                  <a:lnTo>
                    <a:pt x="12185650" y="4446003"/>
                  </a:lnTo>
                  <a:lnTo>
                    <a:pt x="12192000" y="4446003"/>
                  </a:lnTo>
                  <a:lnTo>
                    <a:pt x="12192000" y="443330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895513"/>
              </p:ext>
            </p:extLst>
          </p:nvPr>
        </p:nvGraphicFramePr>
        <p:xfrm>
          <a:off x="3175" y="-34314"/>
          <a:ext cx="12183741" cy="4173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23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54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53060" marR="319405" indent="-26034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20129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71120" indent="13398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355" marR="40005" indent="13398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204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72390" marR="64135" indent="10795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2280" marR="454659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145" marR="1016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68605" marR="258445" indent="25400" algn="just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Amancio,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Isabel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1194868695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ts val="213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39580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340" algn="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Bachicha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Christina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1356463947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74446</a:t>
                      </a:r>
                      <a:endParaRPr sz="1800" spc="-1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IS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7340" lvl="0" indent="0" algn="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96964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Bazan,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Marlene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1710137955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ts val="213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107388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Cardenas,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Jamie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1720585102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ts val="213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123493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Damo,</a:t>
                      </a:r>
                      <a:r>
                        <a:rPr sz="1800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Ashley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651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1346676756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123429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ts val="2155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Del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Cid,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Rosa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  <a:spcBef>
                          <a:spcPts val="2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1285969360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54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  <a:spcBef>
                          <a:spcPts val="2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21203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Lara,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Mary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Cruz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1215154414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94640" algn="r">
                        <a:lnSpc>
                          <a:spcPts val="213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ACSW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76530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McCarty, Julia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1467922831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94640" lvl="0" indent="0" algn="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0" dirty="0">
                          <a:latin typeface="Arial Narrow"/>
                          <a:cs typeface="Arial Narrow"/>
                        </a:rPr>
                        <a:t>APCC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8043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5244" lvl="0" indent="0" algn="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7975" lvl="0" indent="0" algn="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027187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Nelson,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Chad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1598165953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ts val="213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114849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Rodriguez,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Felix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9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1518097898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106370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Todd,</a:t>
                      </a:r>
                      <a:r>
                        <a:rPr sz="1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Jana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587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1215007281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543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16669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3171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12135" y="377952"/>
            <a:ext cx="9577070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67911" y="405123"/>
            <a:ext cx="7665720" cy="195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GROUP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GRUPO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American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Telepsychiatrists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3308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Camino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300-</a:t>
            </a:r>
            <a:r>
              <a:rPr sz="1800" spc="-25" dirty="0">
                <a:latin typeface="Arial"/>
                <a:cs typeface="Arial"/>
              </a:rPr>
              <a:t>136</a:t>
            </a:r>
            <a:endParaRPr sz="1800">
              <a:latin typeface="Arial"/>
              <a:cs typeface="Arial"/>
            </a:endParaRPr>
          </a:p>
          <a:p>
            <a:pPr marL="2660650" marR="265049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Sacramento,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95821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www.atpsnetwork.com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-3175"/>
          <a:ext cx="12185010" cy="166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0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7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77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3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88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8295" marR="29654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5730" marR="116839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1275" marR="34925" indent="13398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3825" marR="117475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29235" marR="22352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91490" marR="81915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66040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Jayaraman,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Caaithiry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1598918575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A115944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50240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48994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Schaeffer,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John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1497743918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9536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50240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48994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3171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41092" y="377952"/>
            <a:ext cx="9547860" cy="646430"/>
          </a:xfrm>
          <a:custGeom>
            <a:avLst/>
            <a:gdLst/>
            <a:ahLst/>
            <a:cxnLst/>
            <a:rect l="l" t="t" r="r" b="b"/>
            <a:pathLst>
              <a:path w="9547860" h="646430">
                <a:moveTo>
                  <a:pt x="9547860" y="0"/>
                </a:moveTo>
                <a:lnTo>
                  <a:pt x="0" y="0"/>
                </a:lnTo>
                <a:lnTo>
                  <a:pt x="0" y="646176"/>
                </a:lnTo>
                <a:lnTo>
                  <a:pt x="9547860" y="646176"/>
                </a:lnTo>
                <a:lnTo>
                  <a:pt x="954786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80954" y="405123"/>
            <a:ext cx="7665720" cy="222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GROUP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GRUPO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Iris</a:t>
            </a:r>
            <a:r>
              <a:rPr sz="1800" b="1" spc="-10" dirty="0">
                <a:latin typeface="Arial"/>
                <a:cs typeface="Arial"/>
              </a:rPr>
              <a:t> Telehealth</a:t>
            </a:r>
            <a:endParaRPr sz="1800">
              <a:latin typeface="Arial"/>
              <a:cs typeface="Arial"/>
            </a:endParaRPr>
          </a:p>
          <a:p>
            <a:pPr marL="2243455" marR="223139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1944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East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Pembroke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Ste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Hampton,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VA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23663</a:t>
            </a:r>
            <a:endParaRPr sz="180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(888)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285-</a:t>
            </a:r>
            <a:r>
              <a:rPr sz="1800" spc="-20" dirty="0">
                <a:latin typeface="Arial"/>
                <a:cs typeface="Arial"/>
              </a:rPr>
              <a:t>2269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www.iristelehealth.com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51176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7138" y="156952"/>
            <a:ext cx="9281160" cy="130492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indent="571500">
              <a:lnSpc>
                <a:spcPts val="4790"/>
              </a:lnSpc>
              <a:spcBef>
                <a:spcPts val="670"/>
              </a:spcBef>
            </a:pPr>
            <a:r>
              <a:rPr sz="4400" b="0" dirty="0">
                <a:latin typeface="Calibri Light"/>
                <a:cs typeface="Calibri Light"/>
              </a:rPr>
              <a:t>Behavioral</a:t>
            </a:r>
            <a:r>
              <a:rPr sz="4400" b="0" spc="-7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Health</a:t>
            </a:r>
            <a:r>
              <a:rPr sz="4400" b="0" spc="-4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Services</a:t>
            </a:r>
            <a:r>
              <a:rPr sz="4400" b="0" spc="-7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Locations </a:t>
            </a:r>
            <a:r>
              <a:rPr sz="4400" b="0" dirty="0">
                <a:latin typeface="Calibri Light"/>
                <a:cs typeface="Calibri Light"/>
              </a:rPr>
              <a:t>Ubicaciones</a:t>
            </a:r>
            <a:r>
              <a:rPr sz="4400" b="0" spc="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de</a:t>
            </a:r>
            <a:r>
              <a:rPr sz="4400" b="0" spc="-2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Servicios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de Salud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Mental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2037" y="1736922"/>
            <a:ext cx="6686550" cy="77216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0"/>
              </a:spcBef>
            </a:pPr>
            <a:r>
              <a:rPr sz="1800" dirty="0">
                <a:latin typeface="Arial"/>
                <a:cs typeface="Arial"/>
              </a:rPr>
              <a:t>We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different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locations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throughout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county.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775"/>
              </a:spcBef>
            </a:pPr>
            <a:r>
              <a:rPr sz="1800" dirty="0">
                <a:latin typeface="Arial"/>
                <a:cs typeface="Arial"/>
              </a:rPr>
              <a:t>Ofrecemos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ubicaciones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condado.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0736" y="2956560"/>
            <a:ext cx="2276855" cy="20894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94934" y="5173355"/>
            <a:ext cx="147828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Behavioral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Health Services</a:t>
            </a:r>
            <a:endParaRPr sz="1400">
              <a:latin typeface="Arial"/>
              <a:cs typeface="Arial"/>
            </a:endParaRPr>
          </a:p>
          <a:p>
            <a:pPr marL="38100" marR="146685" indent="-63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209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E.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7</a:t>
            </a:r>
            <a:r>
              <a:rPr sz="1350" baseline="24691" dirty="0">
                <a:latin typeface="Arial"/>
                <a:cs typeface="Arial"/>
              </a:rPr>
              <a:t>th</a:t>
            </a:r>
            <a:r>
              <a:rPr sz="1350" spc="195" baseline="24691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Street </a:t>
            </a:r>
            <a:r>
              <a:rPr sz="1400" dirty="0">
                <a:latin typeface="Arial"/>
                <a:cs typeface="Arial"/>
              </a:rPr>
              <a:t>Madera,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Ca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6944" y="2956560"/>
            <a:ext cx="2156459" cy="208940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161112" y="5164161"/>
            <a:ext cx="226695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Chowchilla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Recovery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Center </a:t>
            </a:r>
            <a:r>
              <a:rPr sz="1400" dirty="0">
                <a:latin typeface="Arial"/>
                <a:cs typeface="Arial"/>
              </a:rPr>
              <a:t>215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S.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4th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Street </a:t>
            </a:r>
            <a:r>
              <a:rPr sz="1400" dirty="0">
                <a:latin typeface="Arial"/>
                <a:cs typeface="Arial"/>
              </a:rPr>
              <a:t>Chowchilla,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Ca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72756" y="2923032"/>
            <a:ext cx="2156459" cy="20894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607100" y="5369860"/>
            <a:ext cx="18205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49774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426,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Suite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Oakhurst,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07100" y="5159486"/>
            <a:ext cx="41160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Oakhurst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Counseling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Center</a:t>
            </a:r>
            <a:r>
              <a:rPr sz="1400" spc="4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Pine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Recovery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Center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78568" y="2923032"/>
            <a:ext cx="2156459" cy="208940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959161" y="5372921"/>
            <a:ext cx="128841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Arial"/>
                <a:cs typeface="Arial"/>
              </a:rPr>
              <a:t>117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N.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Street, </a:t>
            </a:r>
            <a:r>
              <a:rPr sz="1400" dirty="0">
                <a:latin typeface="Arial"/>
                <a:cs typeface="Arial"/>
              </a:rPr>
              <a:t>Madera,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Ca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-3175"/>
          <a:ext cx="12186918" cy="194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36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3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88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 dirty="0">
                        <a:latin typeface="Times New Roman"/>
                        <a:cs typeface="Times New Roman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34645" marR="299720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 marR="8509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384" marR="24765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2390" marR="66675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8699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70230" marR="161290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145415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Cordova-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Gonzalez,</a:t>
                      </a:r>
                      <a:r>
                        <a:rPr sz="1800" spc="5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Maria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1710295423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166630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Hall,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Stephanie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1841406154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G163367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Rodriguez-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Delgado,</a:t>
                      </a:r>
                      <a:r>
                        <a:rPr sz="1800" spc="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Iris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1730243981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C158512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3171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12135" y="377952"/>
            <a:ext cx="9577070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67911" y="405123"/>
            <a:ext cx="7665720" cy="250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GROUP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GRUPO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Arial"/>
              <a:cs typeface="Arial"/>
            </a:endParaRPr>
          </a:p>
          <a:p>
            <a:pPr marL="3018790" marR="3007995" indent="635" algn="ctr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Westcare </a:t>
            </a:r>
            <a:r>
              <a:rPr sz="1800" b="1" dirty="0">
                <a:latin typeface="Arial"/>
                <a:cs typeface="Arial"/>
              </a:rPr>
              <a:t>Crisis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Services </a:t>
            </a:r>
            <a:r>
              <a:rPr sz="1800" dirty="0">
                <a:latin typeface="Arial"/>
                <a:cs typeface="Arial"/>
              </a:rPr>
              <a:t>4944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Clinton</a:t>
            </a:r>
            <a:endParaRPr sz="1800" dirty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Fresno,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93776</a:t>
            </a:r>
            <a:endParaRPr sz="18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237-</a:t>
            </a:r>
            <a:r>
              <a:rPr sz="1800" spc="-20" dirty="0">
                <a:latin typeface="Arial"/>
                <a:cs typeface="Arial"/>
              </a:rPr>
              <a:t>3420</a:t>
            </a:r>
            <a:endParaRPr sz="1800" dirty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www.westcare.com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534776"/>
              </p:ext>
            </p:extLst>
          </p:nvPr>
        </p:nvGraphicFramePr>
        <p:xfrm>
          <a:off x="0" y="-3175"/>
          <a:ext cx="12186918" cy="334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1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22606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89255" marR="35750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0800" marR="4254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6830" marR="29845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19380" marR="113030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8763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215" marR="40005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23495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Alejandro,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Cheree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1356795587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LPCC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10092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Crisis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A,</a:t>
                      </a:r>
                      <a:r>
                        <a:rPr sz="18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Brambila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Marisol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1477006997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APCC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6841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Crisis 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05800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Debenedetto,</a:t>
                      </a:r>
                      <a:r>
                        <a:rPr sz="18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Yelena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1750550828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50437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Crisis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Services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A,</a:t>
                      </a:r>
                      <a:r>
                        <a:rPr sz="18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Jordan-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Church,</a:t>
                      </a:r>
                      <a:r>
                        <a:rPr sz="1800" spc="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Mary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1336471630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24068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Crisis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A,</a:t>
                      </a:r>
                      <a:r>
                        <a:rPr sz="18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Marquez-Mesquite, Sandra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1386772705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106749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Crisis 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32769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Multani, Kim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1629393921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130234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Crisis Services 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Punjabi, Hindi, Urdu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21383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Sandoval, Jovana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1851765168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126369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Crisis 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51152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Schenley,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Agnes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1760513766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41233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Crisis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A,</a:t>
                      </a:r>
                      <a:r>
                        <a:rPr sz="18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Hungarian/</a:t>
                      </a:r>
                      <a:r>
                        <a:rPr lang="en-US" sz="1800" spc="-25" dirty="0" err="1">
                          <a:latin typeface="Arial Narrow"/>
                          <a:cs typeface="Arial Narrow"/>
                        </a:rPr>
                        <a:t>Húngara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3171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41092" y="377952"/>
            <a:ext cx="9547860" cy="646430"/>
          </a:xfrm>
          <a:custGeom>
            <a:avLst/>
            <a:gdLst/>
            <a:ahLst/>
            <a:cxnLst/>
            <a:rect l="l" t="t" r="r" b="b"/>
            <a:pathLst>
              <a:path w="9547860" h="646430">
                <a:moveTo>
                  <a:pt x="9547860" y="0"/>
                </a:moveTo>
                <a:lnTo>
                  <a:pt x="0" y="0"/>
                </a:lnTo>
                <a:lnTo>
                  <a:pt x="0" y="646176"/>
                </a:lnTo>
                <a:lnTo>
                  <a:pt x="9547860" y="646176"/>
                </a:lnTo>
                <a:lnTo>
                  <a:pt x="954786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17530" y="405123"/>
            <a:ext cx="7597140" cy="250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ORGANIZATIONAL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ORGANIZACIÓN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Promesa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Behavioral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Health-Madera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Short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Term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Residential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Treatment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Placement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(STRTP)</a:t>
            </a:r>
            <a:endParaRPr sz="1800">
              <a:latin typeface="Arial"/>
              <a:cs typeface="Arial"/>
            </a:endParaRPr>
          </a:p>
          <a:p>
            <a:pPr marL="2477770" marR="247142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10120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Bridge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Drive </a:t>
            </a:r>
            <a:r>
              <a:rPr sz="1800" dirty="0">
                <a:latin typeface="Arial"/>
                <a:cs typeface="Arial"/>
              </a:rPr>
              <a:t>Madera,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93636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(559)439-</a:t>
            </a:r>
            <a:r>
              <a:rPr sz="1800" spc="-20" dirty="0">
                <a:latin typeface="Arial"/>
                <a:cs typeface="Arial"/>
              </a:rPr>
              <a:t>5437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https://www.promesabehavioral.org/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651584"/>
              </p:ext>
            </p:extLst>
          </p:nvPr>
        </p:nvGraphicFramePr>
        <p:xfrm>
          <a:off x="0" y="-3175"/>
          <a:ext cx="12184376" cy="276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0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8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3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88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10845" marR="407670" indent="2984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66395" marR="33337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5730" marR="11747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6355" marR="38735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89230" marR="182245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35890" marR="13017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52450" marR="142240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125730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Accardo,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Shannon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1700235454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106079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97815" marR="292100" indent="10477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Kecskes,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Diane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1649208638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G74951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97815" marR="291465" indent="10477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Vang,</a:t>
                      </a:r>
                      <a:r>
                        <a:rPr sz="1800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Kathleen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1639772429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122406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97815" marR="291465" indent="10477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187555" cy="6856730"/>
            <a:chOff x="1523" y="0"/>
            <a:chExt cx="12187555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0"/>
              <a:ext cx="2563171" cy="68562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84703" y="377952"/>
              <a:ext cx="9604375" cy="646430"/>
            </a:xfrm>
            <a:custGeom>
              <a:avLst/>
              <a:gdLst/>
              <a:ahLst/>
              <a:cxnLst/>
              <a:rect l="l" t="t" r="r" b="b"/>
              <a:pathLst>
                <a:path w="9604375" h="646430">
                  <a:moveTo>
                    <a:pt x="960424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604248" y="646176"/>
                  </a:lnTo>
                  <a:lnTo>
                    <a:pt x="960424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88395" y="405123"/>
            <a:ext cx="7597140" cy="250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ORGANIZATIONAL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ORGANIZACIÓN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Valley</a:t>
            </a:r>
            <a:r>
              <a:rPr sz="1800" b="1" spc="-1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Teen</a:t>
            </a:r>
            <a:r>
              <a:rPr sz="1800" b="1" spc="-114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Ranch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Short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Term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Residential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Treatment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Placement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(STRTP)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10535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35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Madera,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93638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437-</a:t>
            </a:r>
            <a:r>
              <a:rPr sz="1800" spc="-20" dirty="0">
                <a:latin typeface="Arial"/>
                <a:cs typeface="Arial"/>
              </a:rPr>
              <a:t>1144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http://valleyteenranch.org/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804528"/>
              </p:ext>
            </p:extLst>
          </p:nvPr>
        </p:nvGraphicFramePr>
        <p:xfrm>
          <a:off x="0" y="-3175"/>
          <a:ext cx="12188824" cy="3723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5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1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07975" marR="304800" indent="285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3535" marR="309880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6520" marR="9017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7940" marR="20320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885" marR="88900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453390" marR="45085" indent="-4025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Population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 Población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37845" marR="128905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112395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Delgado,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Jairo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1629534276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92831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Hoyt,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Leslie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1952540213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PSY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13209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Kecskes,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Diane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1649208638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G74951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Rakis-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Garabedian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, Vanessa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1548534092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107941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  <a:p>
                      <a:pPr marL="205104" marR="197485" indent="103505">
                        <a:lnSpc>
                          <a:spcPts val="2160"/>
                        </a:lnSpc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1967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55235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12135" y="377952"/>
            <a:ext cx="9577070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14019" y="405123"/>
            <a:ext cx="7973695" cy="222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PSYCHIATRIC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HEALTH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FACILITY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CENTRO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ATENCIÓN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PSIQUIÁTRICA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Central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Star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Behavioral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Health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4411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Kings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Canyon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Rd.,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Bldg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319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Fresno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93702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600-</a:t>
            </a:r>
            <a:r>
              <a:rPr sz="1800" spc="-20" dirty="0">
                <a:latin typeface="Arial"/>
                <a:cs typeface="Arial"/>
              </a:rPr>
              <a:t>2382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www.starsinc.com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789CBE-5CD9-18D5-7759-20643DE30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069973"/>
              </p:ext>
            </p:extLst>
          </p:nvPr>
        </p:nvGraphicFramePr>
        <p:xfrm>
          <a:off x="0" y="0"/>
          <a:ext cx="12188824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12048100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833455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44965051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671132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65642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30579363"/>
                    </a:ext>
                  </a:extLst>
                </a:gridCol>
                <a:gridCol w="1755139">
                  <a:extLst>
                    <a:ext uri="{9D8B030D-6E8A-4147-A177-3AD203B41FA5}">
                      <a16:colId xmlns:a16="http://schemas.microsoft.com/office/drawing/2014/main" val="2135460388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2272670867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2005977812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07975" marR="304800" indent="285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3535" marR="309880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6520" marR="9017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7940" marR="20320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5885" marR="88900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55563" marR="45085" indent="-4763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Population</a:t>
                      </a:r>
                      <a:r>
                        <a:rPr lang="en-US" sz="18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</a:t>
                      </a:r>
                      <a:r>
                        <a:rPr lang="en-US"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Población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905" indent="0" algn="ctr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0" indent="0" algn="ctr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469803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Brar, </a:t>
                      </a:r>
                      <a:r>
                        <a:rPr lang="en-US" sz="1800" spc="-1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Sukhjit</a:t>
                      </a:r>
                      <a:endParaRPr lang="en-US" sz="1800" spc="-10" dirty="0">
                        <a:solidFill>
                          <a:schemeClr val="tx1"/>
                        </a:solidFill>
                        <a:latin typeface="Arial Narrow"/>
                        <a:ea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1194037325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MD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123032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237176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Canfield, Ashley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1780392522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40700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967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Ceja, Anthony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1629548250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AMFT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120962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300559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Cervantes, Laura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1427520899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AMFT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87856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  <a:p>
                      <a:pPr marL="205104" marR="197485" indent="103505">
                        <a:lnSpc>
                          <a:spcPts val="2160"/>
                        </a:lnSpc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259562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Cheema, </a:t>
                      </a:r>
                      <a:r>
                        <a:rPr lang="en-US" sz="1800" spc="-1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Raminder</a:t>
                      </a:r>
                      <a:endParaRPr lang="en-US" sz="1800" spc="-1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1477963528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MD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146780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08391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Esqueda</a:t>
                      </a: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, Chris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1861874026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LMFT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117138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52846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Fonseca, David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1447512991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AMFT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97667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964648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Grossman, Stephen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1942220926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MD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64749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759788"/>
                  </a:ext>
                </a:extLst>
              </a:tr>
              <a:tr h="943419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Hi, Ran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1437421633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ACSW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86467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809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191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DEB6492D-5E22-D775-5DC0-86D68A0B0182}"/>
              </a:ext>
            </a:extLst>
          </p:cNvPr>
          <p:cNvSpPr/>
          <p:nvPr/>
        </p:nvSpPr>
        <p:spPr>
          <a:xfrm>
            <a:off x="2556758" y="596348"/>
            <a:ext cx="9635242" cy="646430"/>
          </a:xfrm>
          <a:custGeom>
            <a:avLst/>
            <a:gdLst/>
            <a:ahLst/>
            <a:cxnLst/>
            <a:rect l="l" t="t" r="r" b="b"/>
            <a:pathLst>
              <a:path w="9577070" h="646429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F7F7212A-377A-8BEB-6CC0-380DBD52BE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55235" cy="6856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DF6977-DC30-A2F6-5E05-E494D91C6798}"/>
              </a:ext>
            </a:extLst>
          </p:cNvPr>
          <p:cNvSpPr txBox="1"/>
          <p:nvPr/>
        </p:nvSpPr>
        <p:spPr>
          <a:xfrm>
            <a:off x="4419600" y="596348"/>
            <a:ext cx="609755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765" marR="17780" algn="ctr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latin typeface="Arial"/>
                <a:cs typeface="Arial"/>
              </a:rPr>
              <a:t>CRISIS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RESIDENTIAL</a:t>
            </a:r>
            <a:r>
              <a:rPr lang="en-US" sz="1800" spc="-10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UNIT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/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UNIDAD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RESIDENCIAL</a:t>
            </a:r>
            <a:r>
              <a:rPr lang="en-US" sz="1800" spc="-8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CRISIS </a:t>
            </a:r>
            <a:r>
              <a:rPr lang="en-US" sz="1800" dirty="0">
                <a:latin typeface="Arial"/>
                <a:cs typeface="Arial"/>
              </a:rPr>
              <a:t>CONTRACT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/ </a:t>
            </a:r>
            <a:r>
              <a:rPr lang="en-US" sz="1800" spc="-10" dirty="0">
                <a:latin typeface="Arial"/>
                <a:cs typeface="Arial"/>
              </a:rPr>
              <a:t>CONTRATO</a:t>
            </a:r>
            <a:endParaRPr lang="en-US"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6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en-US" sz="1800" b="1" dirty="0">
                <a:latin typeface="Arial"/>
                <a:cs typeface="Arial"/>
              </a:rPr>
              <a:t>Central</a:t>
            </a:r>
            <a:r>
              <a:rPr lang="en-US" sz="1800" b="1" spc="-30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Star</a:t>
            </a:r>
            <a:r>
              <a:rPr lang="en-US" sz="1800" b="1" spc="-15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Crisis</a:t>
            </a:r>
            <a:r>
              <a:rPr lang="en-US" sz="1800" b="1" spc="-25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Residential</a:t>
            </a:r>
            <a:r>
              <a:rPr lang="en-US" sz="1800" b="1" spc="-15" dirty="0">
                <a:latin typeface="Arial"/>
                <a:cs typeface="Arial"/>
              </a:rPr>
              <a:t> </a:t>
            </a:r>
            <a:r>
              <a:rPr lang="en-US" sz="1800" b="1" spc="-20" dirty="0">
                <a:latin typeface="Arial"/>
                <a:cs typeface="Arial"/>
              </a:rPr>
              <a:t>Unit</a:t>
            </a:r>
            <a:endParaRPr lang="en-US" sz="1800" dirty="0">
              <a:latin typeface="Arial"/>
              <a:cs typeface="Arial"/>
            </a:endParaRPr>
          </a:p>
          <a:p>
            <a:pPr marL="2243455" marR="2233930" algn="ctr">
              <a:lnSpc>
                <a:spcPct val="100000"/>
              </a:lnSpc>
            </a:pPr>
            <a:r>
              <a:rPr lang="en-US" sz="1800" dirty="0">
                <a:latin typeface="Arial"/>
                <a:cs typeface="Arial"/>
              </a:rPr>
              <a:t>301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E.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13</a:t>
            </a:r>
            <a:r>
              <a:rPr lang="en-US" sz="1800" baseline="25462" dirty="0">
                <a:latin typeface="Arial"/>
                <a:cs typeface="Arial"/>
              </a:rPr>
              <a:t>th</a:t>
            </a:r>
            <a:r>
              <a:rPr lang="en-US" sz="1800" spc="240" baseline="25462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St.,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Suite </a:t>
            </a:r>
            <a:r>
              <a:rPr lang="en-US" sz="1800" spc="-50" dirty="0">
                <a:latin typeface="Arial"/>
                <a:cs typeface="Arial"/>
              </a:rPr>
              <a:t>D </a:t>
            </a:r>
            <a:r>
              <a:rPr lang="en-US" sz="1800" dirty="0">
                <a:latin typeface="Arial"/>
                <a:cs typeface="Arial"/>
              </a:rPr>
              <a:t>Merced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Ca,</a:t>
            </a:r>
            <a:r>
              <a:rPr lang="en-US" sz="1800" spc="-10" dirty="0">
                <a:latin typeface="Arial"/>
                <a:cs typeface="Arial"/>
              </a:rPr>
              <a:t> 95341</a:t>
            </a:r>
            <a:endParaRPr lang="en-US" sz="18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lang="en-US" sz="1800" dirty="0">
                <a:latin typeface="Arial"/>
                <a:cs typeface="Arial"/>
              </a:rPr>
              <a:t>(209)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386-</a:t>
            </a:r>
            <a:r>
              <a:rPr lang="en-US" sz="1800" spc="-20" dirty="0">
                <a:latin typeface="Arial"/>
                <a:cs typeface="Arial"/>
              </a:rPr>
              <a:t>1096</a:t>
            </a:r>
            <a:endParaRPr lang="en-US" sz="18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lang="en-US"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www.starsinc.com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00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968" y="0"/>
            <a:ext cx="11936507" cy="68571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8363" y="260748"/>
            <a:ext cx="11774170" cy="484314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83185" marR="77470" indent="7620" algn="ctr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Arial"/>
                <a:cs typeface="Arial"/>
              </a:rPr>
              <a:t>Welcome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Medi-</a:t>
            </a:r>
            <a:r>
              <a:rPr sz="1800" dirty="0">
                <a:latin typeface="Arial"/>
                <a:cs typeface="Arial"/>
              </a:rPr>
              <a:t>Cal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(MHP)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Directory.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County </a:t>
            </a:r>
            <a:r>
              <a:rPr sz="1800" dirty="0">
                <a:latin typeface="Arial"/>
                <a:cs typeface="Arial"/>
              </a:rPr>
              <a:t>Department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Behavioral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administers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specialty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children,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youth,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transitional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age </a:t>
            </a:r>
            <a:r>
              <a:rPr sz="1800" dirty="0">
                <a:latin typeface="Arial"/>
                <a:cs typeface="Arial"/>
              </a:rPr>
              <a:t>youth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(TAY),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adults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older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adults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live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County.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information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all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treatment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County's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care.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Some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providers </a:t>
            </a:r>
            <a:r>
              <a:rPr sz="1800" dirty="0">
                <a:latin typeface="Arial"/>
                <a:cs typeface="Arial"/>
              </a:rPr>
              <a:t>listed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authorization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referral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before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provided.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Department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Behavioral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Program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help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 determine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what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family member.</a:t>
            </a:r>
            <a:endParaRPr sz="1800">
              <a:latin typeface="Arial"/>
              <a:cs typeface="Arial"/>
            </a:endParaRPr>
          </a:p>
          <a:p>
            <a:pPr marL="37465" marR="30480" algn="ctr">
              <a:lnSpc>
                <a:spcPts val="1939"/>
              </a:lnSpc>
              <a:spcBef>
                <a:spcPts val="1025"/>
              </a:spcBef>
            </a:pPr>
            <a:r>
              <a:rPr sz="1800" dirty="0">
                <a:latin typeface="Arial"/>
                <a:cs typeface="Arial"/>
              </a:rPr>
              <a:t>Services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delivered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individual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provider,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team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unlicensed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who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under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licensed</a:t>
            </a:r>
            <a:r>
              <a:rPr sz="1800" spc="-10" dirty="0">
                <a:latin typeface="Arial"/>
                <a:cs typeface="Arial"/>
              </a:rPr>
              <a:t> practitioner,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within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their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scope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practice.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Only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licensed, </a:t>
            </a:r>
            <a:r>
              <a:rPr sz="1800" dirty="0">
                <a:latin typeface="Arial"/>
                <a:cs typeface="Arial"/>
              </a:rPr>
              <a:t>waivered,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registered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listed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Directory.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Arial"/>
              <a:cs typeface="Arial"/>
            </a:endParaRPr>
          </a:p>
          <a:p>
            <a:pPr marL="3704590" marR="369570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Madera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Behavioral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Services </a:t>
            </a:r>
            <a:r>
              <a:rPr sz="1800" dirty="0">
                <a:latin typeface="Arial"/>
                <a:cs typeface="Arial"/>
              </a:rPr>
              <a:t>209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7</a:t>
            </a:r>
            <a:r>
              <a:rPr sz="1800" baseline="25462" dirty="0">
                <a:latin typeface="Arial"/>
                <a:cs typeface="Arial"/>
              </a:rPr>
              <a:t>th</a:t>
            </a:r>
            <a:r>
              <a:rPr sz="1800" spc="209" baseline="25462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Street,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93638 </a:t>
            </a:r>
            <a:r>
              <a:rPr sz="1800" dirty="0">
                <a:latin typeface="Arial"/>
                <a:cs typeface="Arial"/>
              </a:rPr>
              <a:t>Access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spc="-20" dirty="0">
                <a:latin typeface="Arial"/>
                <a:cs typeface="Arial"/>
              </a:rPr>
              <a:t>3508</a:t>
            </a:r>
            <a:endParaRPr sz="180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</a:pP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About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BHS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|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Madera</a:t>
            </a:r>
            <a:r>
              <a:rPr sz="18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County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932180" marR="91948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This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available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online: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Services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Provider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and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Network Provider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Lists</a:t>
            </a:r>
            <a:r>
              <a:rPr sz="180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|</a:t>
            </a:r>
            <a:r>
              <a:rPr sz="18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Madera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County</a:t>
            </a:r>
            <a:r>
              <a:rPr sz="1800" spc="-15" dirty="0">
                <a:solidFill>
                  <a:srgbClr val="0562C1"/>
                </a:solidFill>
                <a:latin typeface="Arial"/>
                <a:cs typeface="Arial"/>
                <a:hlinkClick r:id="rId4"/>
              </a:rPr>
              <a:t> </a:t>
            </a:r>
            <a:r>
              <a:rPr sz="1800" spc="-50" dirty="0">
                <a:latin typeface="Arial"/>
                <a:cs typeface="Arial"/>
              </a:rPr>
              <a:t>&amp; </a:t>
            </a:r>
            <a:r>
              <a:rPr sz="1800" dirty="0">
                <a:latin typeface="Arial"/>
                <a:cs typeface="Arial"/>
              </a:rPr>
              <a:t>paper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copies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available, free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charge,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within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business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days from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request.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429C9B-CED0-B5AE-9C3C-D8A312FD5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18887"/>
              </p:ext>
            </p:extLst>
          </p:nvPr>
        </p:nvGraphicFramePr>
        <p:xfrm>
          <a:off x="0" y="0"/>
          <a:ext cx="12188824" cy="5756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27232312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25600798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75915566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2863766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63129941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9476996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885249589"/>
                    </a:ext>
                  </a:extLst>
                </a:gridCol>
                <a:gridCol w="1511934">
                  <a:extLst>
                    <a:ext uri="{9D8B030D-6E8A-4147-A177-3AD203B41FA5}">
                      <a16:colId xmlns:a16="http://schemas.microsoft.com/office/drawing/2014/main" val="296851465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3850987221"/>
                    </a:ext>
                  </a:extLst>
                </a:gridCol>
              </a:tblGrid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07975" marR="304800" indent="285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43535" marR="309880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6520" marR="9017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7940" marR="20320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5885" marR="88900" indent="13398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55563" marR="45085" indent="-4763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Population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 Población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128905" indent="0" algn="ctr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111125" indent="0" algn="ctr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415864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Brar,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Sukhjit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1194037325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123032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347092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Cabrera, Juan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1205166394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LMFT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114801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73162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Cheema,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Raminder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1477963528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146780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494605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Grossman, Stephen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1942220926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64749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673861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Little-Cook, Martina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1780925321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ACSW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97450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893340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Presley, Layne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1326618174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LCSW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102227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839895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Serna, Michael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1548675135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144859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64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Verma, Kristy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1689283251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APCC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8088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412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351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9A4DAB2-3DD9-513B-4324-068D82867101}"/>
              </a:ext>
            </a:extLst>
          </p:cNvPr>
          <p:cNvSpPr/>
          <p:nvPr/>
        </p:nvSpPr>
        <p:spPr>
          <a:xfrm>
            <a:off x="2564637" y="405123"/>
            <a:ext cx="9627363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6F19E14B-8592-31CB-65D7-1C3B8A844AD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0319" cy="6857998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F4E5B2FB-2D78-4E3F-AC45-69B53A4EF33B}"/>
              </a:ext>
            </a:extLst>
          </p:cNvPr>
          <p:cNvSpPr txBox="1"/>
          <p:nvPr/>
        </p:nvSpPr>
        <p:spPr>
          <a:xfrm>
            <a:off x="3621283" y="405123"/>
            <a:ext cx="7561580" cy="2528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PSYCHIATRIC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INPATIENT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PSIQUIÁTRICOS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Community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Behavioral Health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Center</a:t>
            </a:r>
            <a:endParaRPr sz="1800" dirty="0">
              <a:latin typeface="Arial"/>
              <a:cs typeface="Arial"/>
            </a:endParaRPr>
          </a:p>
          <a:p>
            <a:pPr marL="2628900" marR="262064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7171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N. </a:t>
            </a:r>
            <a:r>
              <a:rPr sz="1800" spc="-10" dirty="0">
                <a:latin typeface="Arial"/>
                <a:cs typeface="Arial"/>
              </a:rPr>
              <a:t>Cedar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Avenue </a:t>
            </a:r>
            <a:r>
              <a:rPr sz="1800" dirty="0">
                <a:latin typeface="Arial"/>
                <a:cs typeface="Arial"/>
              </a:rPr>
              <a:t>Fresno,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93720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449-</a:t>
            </a:r>
            <a:r>
              <a:rPr sz="1800" spc="-20" dirty="0">
                <a:latin typeface="Arial"/>
                <a:cs typeface="Arial"/>
              </a:rPr>
              <a:t>8000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www.communitymedical.org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766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D17B1B-C991-97FD-6793-73AF22C2D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306927"/>
              </p:ext>
            </p:extLst>
          </p:nvPr>
        </p:nvGraphicFramePr>
        <p:xfrm>
          <a:off x="0" y="-46990"/>
          <a:ext cx="12188824" cy="6924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7421118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38178067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1222747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724843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10133714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385274481"/>
                    </a:ext>
                  </a:extLst>
                </a:gridCol>
                <a:gridCol w="2136139">
                  <a:extLst>
                    <a:ext uri="{9D8B030D-6E8A-4147-A177-3AD203B41FA5}">
                      <a16:colId xmlns:a16="http://schemas.microsoft.com/office/drawing/2014/main" val="3424344821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3882909277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1832837457"/>
                    </a:ext>
                  </a:extLst>
                </a:gridCol>
              </a:tblGrid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07975" marR="304800" indent="285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43535" marR="309880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6520" marR="9017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7940" marR="20320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55563" marR="88900" indent="0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55563" marR="45085" indent="-4763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Population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 Población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37845" marR="128905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112395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28189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Adapa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, Indira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1588776918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A86927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541690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Badhesha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Upkar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1285171751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NP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95007691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5453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Castillo,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Manolito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1962585356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A67937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149299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Go Ting, Mark Bryan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1588925861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A131596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139455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Litiema, Cecil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1609908423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NP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14147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525601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Lo, Hope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1881175891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NP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95009673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487259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Moua, Ger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1023591229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NP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95009951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58575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Steinbach, Kenneth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1821100173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A43021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18641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Vydro, Aleksandr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1124130430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A54990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375379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Yuen, Lilianna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1477059798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A167332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lvl="0" indent="103505" defTabSz="91440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661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733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0319" cy="685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12135" y="377952"/>
            <a:ext cx="9577070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21283" y="405123"/>
            <a:ext cx="7561580" cy="41908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PSYCHIATRIC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INPATIENT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PSIQUIÁTRICOS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Fremont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Hospital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39001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Sundale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Drive</a:t>
            </a:r>
            <a:endParaRPr sz="18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Fremont,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94538</a:t>
            </a:r>
            <a:endParaRPr sz="18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(510)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796-</a:t>
            </a:r>
            <a:r>
              <a:rPr sz="1800" spc="-20" dirty="0">
                <a:latin typeface="Arial"/>
                <a:cs typeface="Arial"/>
              </a:rPr>
              <a:t>1100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www.fremonthospital.com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Heritage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Oaks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Hospital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4250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Auburn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Blvd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Sacramento,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95841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(916)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489-</a:t>
            </a:r>
            <a:r>
              <a:rPr sz="1800" spc="-20" dirty="0">
                <a:latin typeface="Arial"/>
                <a:cs typeface="Arial"/>
              </a:rPr>
              <a:t>3336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www.heritageoakshospital.com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187555" cy="6858000"/>
            <a:chOff x="1523" y="0"/>
            <a:chExt cx="121875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0"/>
              <a:ext cx="256031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93847" y="377952"/>
              <a:ext cx="9595485" cy="646430"/>
            </a:xfrm>
            <a:custGeom>
              <a:avLst/>
              <a:gdLst/>
              <a:ahLst/>
              <a:cxnLst/>
              <a:rect l="l" t="t" r="r" b="b"/>
              <a:pathLst>
                <a:path w="9595485" h="646430">
                  <a:moveTo>
                    <a:pt x="959510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595104" y="646176"/>
                  </a:lnTo>
                  <a:lnTo>
                    <a:pt x="95951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11570" y="405123"/>
            <a:ext cx="7561580" cy="419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PSYCHIATRIC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INPATIENT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PSIQUIÁTRICOS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San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Jose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Behavioral </a:t>
            </a:r>
            <a:r>
              <a:rPr sz="1800" b="1" spc="-10" dirty="0">
                <a:latin typeface="Arial"/>
                <a:cs typeface="Arial"/>
              </a:rPr>
              <a:t>Health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455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Silicon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Valley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Blvd.</a:t>
            </a:r>
            <a:endParaRPr sz="1800" dirty="0">
              <a:latin typeface="Arial"/>
              <a:cs typeface="Arial"/>
            </a:endParaRPr>
          </a:p>
          <a:p>
            <a:pPr marL="2747010" marR="274002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Jose,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95138 </a:t>
            </a:r>
            <a:r>
              <a:rPr sz="1800" dirty="0">
                <a:latin typeface="Arial"/>
                <a:cs typeface="Arial"/>
              </a:rPr>
              <a:t>(669)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234-</a:t>
            </a:r>
            <a:r>
              <a:rPr sz="1800" spc="-20" dirty="0">
                <a:latin typeface="Arial"/>
                <a:cs typeface="Arial"/>
              </a:rPr>
              <a:t>5959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www.sanjosebh.com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Sierra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Vista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Hospital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8001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Bruceville</a:t>
            </a:r>
            <a:r>
              <a:rPr sz="1800" spc="-20" dirty="0">
                <a:latin typeface="Arial"/>
                <a:cs typeface="Arial"/>
              </a:rPr>
              <a:t> Road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Sacramento,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95823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(916)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288-</a:t>
            </a:r>
            <a:r>
              <a:rPr sz="1800" spc="-20" dirty="0">
                <a:latin typeface="Arial"/>
                <a:cs typeface="Arial"/>
              </a:rPr>
              <a:t>0302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www.sierravistahospital.com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968" y="0"/>
            <a:ext cx="11936507" cy="68571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4971" y="288180"/>
            <a:ext cx="11652885" cy="5071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1905" algn="ctr">
              <a:lnSpc>
                <a:spcPct val="100000"/>
              </a:lnSpc>
              <a:spcBef>
                <a:spcPts val="100"/>
              </a:spcBef>
              <a:tabLst>
                <a:tab pos="7489825" algn="l"/>
                <a:tab pos="10732135" algn="l"/>
              </a:tabLst>
            </a:pPr>
            <a:r>
              <a:rPr sz="1800" dirty="0">
                <a:latin typeface="Arial"/>
                <a:cs typeface="Arial"/>
              </a:rPr>
              <a:t>Bienvenido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Directorio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Medi-</a:t>
            </a:r>
            <a:r>
              <a:rPr sz="1800" dirty="0">
                <a:latin typeface="Arial"/>
                <a:cs typeface="Arial"/>
              </a:rPr>
              <a:t>Cal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Madera.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El </a:t>
            </a:r>
            <a:r>
              <a:rPr sz="1800" dirty="0">
                <a:latin typeface="Arial"/>
                <a:cs typeface="Arial"/>
              </a:rPr>
              <a:t>Departamento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administra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especializados 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0" dirty="0">
                <a:latin typeface="Arial"/>
                <a:cs typeface="Arial"/>
              </a:rPr>
              <a:t> para </a:t>
            </a:r>
            <a:r>
              <a:rPr sz="1800" dirty="0">
                <a:latin typeface="Arial"/>
                <a:cs typeface="Arial"/>
              </a:rPr>
              <a:t>niños,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jovenes,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menores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edad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transición,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adultos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adultos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mayores que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viven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Madera. </a:t>
            </a:r>
            <a:r>
              <a:rPr sz="1800" dirty="0">
                <a:latin typeface="Arial"/>
                <a:cs typeface="Arial"/>
              </a:rPr>
              <a:t>Este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Directorio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proporciona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información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sobre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todos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dentro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la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Condado.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Algunos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enumerados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requieren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autorización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o </a:t>
            </a:r>
            <a:r>
              <a:rPr sz="1800" dirty="0">
                <a:latin typeface="Arial"/>
                <a:cs typeface="Arial"/>
              </a:rPr>
              <a:t>referencia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antes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proporcionados.</a:t>
            </a:r>
            <a:r>
              <a:rPr sz="1800" dirty="0">
                <a:latin typeface="Arial"/>
                <a:cs typeface="Arial"/>
              </a:rPr>
              <a:t>	El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Departamento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5" dirty="0">
                <a:latin typeface="Arial"/>
                <a:cs typeface="Arial"/>
              </a:rPr>
              <a:t> le </a:t>
            </a:r>
            <a:r>
              <a:rPr sz="1800" dirty="0">
                <a:latin typeface="Arial"/>
                <a:cs typeface="Arial"/>
              </a:rPr>
              <a:t>puede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ayudar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determinar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 podría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mejor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miembro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familia.</a:t>
            </a:r>
            <a:endParaRPr sz="1800">
              <a:latin typeface="Arial"/>
              <a:cs typeface="Arial"/>
            </a:endParaRPr>
          </a:p>
          <a:p>
            <a:pPr marL="50165" marR="42545" indent="-1270" algn="ctr">
              <a:lnSpc>
                <a:spcPts val="1939"/>
              </a:lnSpc>
              <a:spcBef>
                <a:spcPts val="1025"/>
              </a:spcBef>
            </a:pPr>
            <a:r>
              <a:rPr sz="1800" dirty="0">
                <a:latin typeface="Arial"/>
                <a:cs typeface="Arial"/>
              </a:rPr>
              <a:t>Los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pueden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provistos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individual, 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equipo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proveedores, 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puede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25" dirty="0">
                <a:latin typeface="Arial"/>
                <a:cs typeface="Arial"/>
              </a:rPr>
              <a:t> un </a:t>
            </a:r>
            <a:r>
              <a:rPr sz="1800" dirty="0">
                <a:latin typeface="Arial"/>
                <a:cs typeface="Arial"/>
              </a:rPr>
              <a:t>proveedor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licencia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está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trabajando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bajo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dirección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profesional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licenciado,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dentro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del </a:t>
            </a:r>
            <a:r>
              <a:rPr sz="1800" dirty="0">
                <a:latin typeface="Arial"/>
                <a:cs typeface="Arial"/>
              </a:rPr>
              <a:t>alcance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práctica.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Sólo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licenciados,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exceptuados 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registrados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aparecen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en </a:t>
            </a:r>
            <a:r>
              <a:rPr sz="1800" dirty="0">
                <a:latin typeface="Arial"/>
                <a:cs typeface="Arial"/>
              </a:rPr>
              <a:t>este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Directorio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Proveedores.</a:t>
            </a:r>
            <a:endParaRPr sz="1800">
              <a:latin typeface="Arial"/>
              <a:cs typeface="Arial"/>
            </a:endParaRPr>
          </a:p>
          <a:p>
            <a:pPr marL="3988435" marR="3241040" indent="-737870">
              <a:lnSpc>
                <a:spcPct val="100000"/>
              </a:lnSpc>
              <a:spcBef>
                <a:spcPts val="1425"/>
              </a:spcBef>
            </a:pP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Madera </a:t>
            </a:r>
            <a:r>
              <a:rPr sz="1800" dirty="0">
                <a:latin typeface="Arial"/>
                <a:cs typeface="Arial"/>
              </a:rPr>
              <a:t>209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7</a:t>
            </a:r>
            <a:r>
              <a:rPr sz="1800" baseline="25462" dirty="0">
                <a:latin typeface="Arial"/>
                <a:cs typeface="Arial"/>
              </a:rPr>
              <a:t>th</a:t>
            </a:r>
            <a:r>
              <a:rPr sz="1800" spc="209" baseline="25462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Street,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93638</a:t>
            </a:r>
            <a:endParaRPr sz="1800">
              <a:latin typeface="Arial"/>
              <a:cs typeface="Arial"/>
            </a:endParaRPr>
          </a:p>
          <a:p>
            <a:pPr marL="3690620" marR="3681729" indent="4495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Línea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Acceso: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spc="-20" dirty="0">
                <a:latin typeface="Arial"/>
                <a:cs typeface="Arial"/>
              </a:rPr>
              <a:t>3508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Sobre</a:t>
            </a:r>
            <a:r>
              <a:rPr sz="18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Salud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Mental</a:t>
            </a:r>
            <a:r>
              <a:rPr sz="18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|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Condado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de</a:t>
            </a:r>
            <a:r>
              <a:rPr sz="18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Madera</a:t>
            </a:r>
            <a:endParaRPr sz="1800">
              <a:latin typeface="Arial"/>
              <a:cs typeface="Arial"/>
            </a:endParaRPr>
          </a:p>
          <a:p>
            <a:pPr marL="921385" marR="909319" algn="ctr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Este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directorio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disponible el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línea: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Lista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de</a:t>
            </a:r>
            <a:r>
              <a:rPr sz="18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Proveedores de</a:t>
            </a:r>
            <a:r>
              <a:rPr sz="180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Servicio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|</a:t>
            </a:r>
            <a:r>
              <a:rPr sz="180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Condado</a:t>
            </a:r>
            <a:r>
              <a:rPr sz="18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de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Madera</a:t>
            </a:r>
            <a:r>
              <a:rPr sz="1800" spc="15" dirty="0">
                <a:solidFill>
                  <a:srgbClr val="0562C1"/>
                </a:solidFill>
                <a:latin typeface="Arial"/>
                <a:cs typeface="Arial"/>
                <a:hlinkClick r:id="rId4"/>
              </a:rPr>
              <a:t> </a:t>
            </a:r>
            <a:r>
              <a:rPr sz="1800" spc="-50" dirty="0">
                <a:latin typeface="Arial"/>
                <a:cs typeface="Arial"/>
              </a:rPr>
              <a:t>&amp; </a:t>
            </a:r>
            <a:r>
              <a:rPr sz="1800" dirty="0">
                <a:latin typeface="Arial"/>
                <a:cs typeface="Arial"/>
              </a:rPr>
              <a:t>copias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impresas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están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disponibles,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cargo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alguno,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dentro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días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hábiles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solicitarla.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968" y="0"/>
            <a:ext cx="11936507" cy="68571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5206" y="188765"/>
            <a:ext cx="11629390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8455" marR="32893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notice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and/or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other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documents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alternative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communication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such</a:t>
            </a:r>
            <a:r>
              <a:rPr sz="1800" spc="-25" dirty="0">
                <a:latin typeface="Arial"/>
                <a:cs typeface="Arial"/>
              </a:rPr>
              <a:t> as </a:t>
            </a:r>
            <a:r>
              <a:rPr sz="1800" dirty="0">
                <a:latin typeface="Arial"/>
                <a:cs typeface="Arial"/>
              </a:rPr>
              <a:t>Braille,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electronic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would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like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Help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Reading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would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like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request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auxiliary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aids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services,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please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calling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673-3508.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spc="-25" dirty="0">
                <a:latin typeface="Arial"/>
                <a:cs typeface="Arial"/>
              </a:rPr>
              <a:t>You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right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language assistance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please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agency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staff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know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 require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372110" marR="362585" algn="ctr">
              <a:lnSpc>
                <a:spcPct val="100000"/>
              </a:lnSpc>
              <a:tabLst>
                <a:tab pos="1628775" algn="l"/>
              </a:tabLst>
            </a:pPr>
            <a:r>
              <a:rPr sz="1800" dirty="0">
                <a:latin typeface="Arial"/>
                <a:cs typeface="Arial"/>
              </a:rPr>
              <a:t>Our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facilities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accommodations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people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physical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disabilities,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including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offices,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exam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room(s)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spc="-10" dirty="0">
                <a:latin typeface="Arial"/>
                <a:cs typeface="Arial"/>
              </a:rPr>
              <a:t>equipment.</a:t>
            </a:r>
            <a:r>
              <a:rPr sz="1800" dirty="0">
                <a:latin typeface="Arial"/>
                <a:cs typeface="Arial"/>
              </a:rPr>
              <a:t>	We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committed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providing,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available,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appropriate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accessible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services.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"/>
              <a:cs typeface="Arial"/>
            </a:endParaRPr>
          </a:p>
          <a:p>
            <a:pPr marL="13970" marR="508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Si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requiere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aviso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y/u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otros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documentos del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comunicación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alterno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Braille,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o </a:t>
            </a:r>
            <a:r>
              <a:rPr sz="1800" dirty="0">
                <a:latin typeface="Arial"/>
                <a:cs typeface="Arial"/>
              </a:rPr>
              <a:t>formato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electrónico,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desea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ayuda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material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auxiliares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favor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Salud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llamar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673-3508.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Tiene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derecho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3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asistencia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lenguaje gratuitos,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favor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avise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nuestro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personal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10" dirty="0">
                <a:latin typeface="Arial"/>
                <a:cs typeface="Arial"/>
              </a:rPr>
              <a:t> requiere.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33655" marR="22225" algn="ctr">
              <a:lnSpc>
                <a:spcPct val="100000"/>
              </a:lnSpc>
              <a:tabLst>
                <a:tab pos="909319" algn="l"/>
              </a:tabLst>
            </a:pPr>
            <a:r>
              <a:rPr sz="1800" dirty="0">
                <a:latin typeface="Arial"/>
                <a:cs typeface="Arial"/>
              </a:rPr>
              <a:t>Nuestras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instalaciones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accesibles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personas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discapacidad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oficinas,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cuartos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examinación, </a:t>
            </a:r>
            <a:r>
              <a:rPr sz="1800" spc="-50" dirty="0">
                <a:latin typeface="Arial"/>
                <a:cs typeface="Arial"/>
              </a:rPr>
              <a:t>y </a:t>
            </a:r>
            <a:r>
              <a:rPr sz="1800" spc="-10" dirty="0">
                <a:latin typeface="Arial"/>
                <a:cs typeface="Arial"/>
              </a:rPr>
              <a:t>equipo.</a:t>
            </a:r>
            <a:r>
              <a:rPr sz="1800" dirty="0">
                <a:latin typeface="Arial"/>
                <a:cs typeface="Arial"/>
              </a:rPr>
              <a:t>	Nos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comprometemos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proporcionar,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disponibles, apropiados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accesibles.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6032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223759" y="0"/>
            <a:ext cx="4963795" cy="6858000"/>
          </a:xfrm>
          <a:custGeom>
            <a:avLst/>
            <a:gdLst/>
            <a:ahLst/>
            <a:cxnLst/>
            <a:rect l="l" t="t" r="r" b="b"/>
            <a:pathLst>
              <a:path w="4963795" h="6858000">
                <a:moveTo>
                  <a:pt x="4963667" y="0"/>
                </a:moveTo>
                <a:lnTo>
                  <a:pt x="0" y="0"/>
                </a:lnTo>
                <a:lnTo>
                  <a:pt x="0" y="6858000"/>
                </a:lnTo>
                <a:lnTo>
                  <a:pt x="4963667" y="6858000"/>
                </a:lnTo>
                <a:lnTo>
                  <a:pt x="4963667" y="0"/>
                </a:lnTo>
                <a:close/>
              </a:path>
            </a:pathLst>
          </a:custGeom>
          <a:solidFill>
            <a:srgbClr val="E1EFD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3562" y="331047"/>
            <a:ext cx="80384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5" dirty="0"/>
              <a:t>LANGUAGE</a:t>
            </a:r>
            <a:r>
              <a:rPr sz="2500" spc="-140" dirty="0"/>
              <a:t> </a:t>
            </a:r>
            <a:r>
              <a:rPr sz="2500" spc="-30" dirty="0"/>
              <a:t>ASSISTANCE</a:t>
            </a:r>
            <a:r>
              <a:rPr sz="2500" spc="-15" dirty="0"/>
              <a:t> </a:t>
            </a:r>
            <a:r>
              <a:rPr sz="2500" dirty="0"/>
              <a:t>/</a:t>
            </a:r>
            <a:r>
              <a:rPr sz="2500" spc="-114" dirty="0"/>
              <a:t> </a:t>
            </a:r>
            <a:r>
              <a:rPr sz="2500" spc="-20" dirty="0"/>
              <a:t>ASISTENCIA</a:t>
            </a:r>
            <a:r>
              <a:rPr sz="2500" spc="-150" dirty="0"/>
              <a:t> </a:t>
            </a:r>
            <a:r>
              <a:rPr sz="2500" spc="-10" dirty="0"/>
              <a:t>LINGÜÍSTICA</a:t>
            </a:r>
            <a:endParaRPr sz="2500"/>
          </a:p>
        </p:txBody>
      </p:sp>
      <p:sp>
        <p:nvSpPr>
          <p:cNvPr id="5" name="object 5"/>
          <p:cNvSpPr txBox="1"/>
          <p:nvPr/>
        </p:nvSpPr>
        <p:spPr>
          <a:xfrm>
            <a:off x="2627730" y="661083"/>
            <a:ext cx="9027795" cy="72072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English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000"/>
              </a:spcBef>
            </a:pPr>
            <a:r>
              <a:rPr sz="1200" dirty="0">
                <a:latin typeface="Arial"/>
                <a:cs typeface="Arial"/>
              </a:rPr>
              <a:t>ATTENTION:</a:t>
            </a:r>
            <a:r>
              <a:rPr sz="1200" spc="2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If you speak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another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language,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language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assistance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services, free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charge,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available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you.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Call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spc="-20" dirty="0">
                <a:latin typeface="Arial"/>
                <a:cs typeface="Arial"/>
              </a:rPr>
              <a:t>3508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1-800-735-2929).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27730" y="1426131"/>
            <a:ext cx="9227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ATTENTION:</a:t>
            </a:r>
            <a:r>
              <a:rPr sz="1800" spc="4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Auxiliary aids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including but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limited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large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print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documents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7730" y="1645587"/>
            <a:ext cx="9025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alternative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formats,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available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 free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charge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request.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1-</a:t>
            </a:r>
            <a:r>
              <a:rPr sz="1800" spc="-10" dirty="0">
                <a:latin typeface="Arial"/>
                <a:cs typeface="Arial"/>
              </a:rPr>
              <a:t>559-</a:t>
            </a:r>
            <a:r>
              <a:rPr sz="1800" spc="-20" dirty="0">
                <a:latin typeface="Arial"/>
                <a:cs typeface="Arial"/>
              </a:rPr>
              <a:t>673-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27730" y="1727882"/>
            <a:ext cx="2991485" cy="7112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latin typeface="Arial"/>
                <a:cs typeface="Arial"/>
              </a:rPr>
              <a:t>3508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(TTY: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1-800-735-2929).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Español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(Spanish)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7730" y="2505123"/>
            <a:ext cx="9194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ATENCIÓN: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habla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español,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tiene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su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disposición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servicios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gratuitos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asistencia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lingüística.</a:t>
            </a:r>
            <a:r>
              <a:rPr sz="1200" spc="3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Llame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 </a:t>
            </a:r>
            <a:r>
              <a:rPr sz="1200" spc="-10" dirty="0">
                <a:latin typeface="Arial"/>
                <a:cs typeface="Arial"/>
              </a:rPr>
              <a:t>1-</a:t>
            </a:r>
            <a:r>
              <a:rPr sz="1200" spc="-20" dirty="0">
                <a:latin typeface="Arial"/>
                <a:cs typeface="Arial"/>
              </a:rPr>
              <a:t>800-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27730" y="2561511"/>
            <a:ext cx="1750060" cy="5715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200" spc="-10" dirty="0">
                <a:latin typeface="Arial"/>
                <a:cs typeface="Arial"/>
              </a:rPr>
              <a:t>735-2929).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Tiếng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Việt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(Vietnamese)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7730" y="3197019"/>
            <a:ext cx="8894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CHÚ Ý:</a:t>
            </a:r>
            <a:r>
              <a:rPr sz="1200" spc="3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Nếu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bạn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nói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Tiếng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Việt,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có các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dịch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vụ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hỗ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trợ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ngôn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ngữ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miễn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phí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dành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bạn.</a:t>
            </a:r>
            <a:r>
              <a:rPr sz="1200" spc="3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Gọi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số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2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</a:t>
            </a:r>
            <a:r>
              <a:rPr sz="1200" spc="-20" dirty="0">
                <a:latin typeface="Arial"/>
                <a:cs typeface="Arial"/>
              </a:rPr>
              <a:t>735-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7730" y="3251883"/>
            <a:ext cx="2056130" cy="5740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200" spc="-10" dirty="0">
                <a:latin typeface="Arial"/>
                <a:cs typeface="Arial"/>
              </a:rPr>
              <a:t>2929).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Tagalog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(Tagalog</a:t>
            </a:r>
            <a:r>
              <a:rPr sz="1200" b="1" u="sng" spc="3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̶</a:t>
            </a:r>
            <a:r>
              <a:rPr sz="1200" b="1" u="sng" spc="3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Filipino)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7730" y="3890439"/>
            <a:ext cx="916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PAUNAWA:</a:t>
            </a:r>
            <a:r>
              <a:rPr sz="1200" spc="2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Kung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nagsasalita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 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Tagalog,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maaari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gumamit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mga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serbisyo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tulong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wika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nang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walang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bayad.</a:t>
            </a:r>
            <a:r>
              <a:rPr sz="1200" spc="3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Tumawag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27730" y="3946827"/>
            <a:ext cx="2992120" cy="5715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200" dirty="0">
                <a:latin typeface="Arial"/>
                <a:cs typeface="Arial"/>
              </a:rPr>
              <a:t>sa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3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1-800-735-2929).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Malgun Gothic"/>
                <a:cs typeface="Malgun Gothic"/>
              </a:rPr>
              <a:t>한국어</a:t>
            </a:r>
            <a:r>
              <a:rPr sz="1200" b="1" u="sng" spc="-90" dirty="0">
                <a:uFill>
                  <a:solidFill>
                    <a:srgbClr val="000000"/>
                  </a:solidFill>
                </a:uFill>
                <a:latin typeface="Malgun Gothic"/>
                <a:cs typeface="Malgun Gothic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(Korean)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7730" y="4493943"/>
            <a:ext cx="9259570" cy="181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41575">
              <a:lnSpc>
                <a:spcPct val="149200"/>
              </a:lnSpc>
              <a:spcBef>
                <a:spcPts val="100"/>
              </a:spcBef>
            </a:pPr>
            <a:r>
              <a:rPr sz="1200" dirty="0">
                <a:latin typeface="Malgun Gothic"/>
                <a:cs typeface="Malgun Gothic"/>
              </a:rPr>
              <a:t>주의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345" dirty="0">
                <a:latin typeface="Arial"/>
                <a:cs typeface="Arial"/>
              </a:rPr>
              <a:t> </a:t>
            </a:r>
            <a:r>
              <a:rPr sz="1200" dirty="0">
                <a:latin typeface="Malgun Gothic"/>
                <a:cs typeface="Malgun Gothic"/>
              </a:rPr>
              <a:t>한국어를</a:t>
            </a:r>
            <a:r>
              <a:rPr sz="1200" spc="-90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사용하시는</a:t>
            </a:r>
            <a:r>
              <a:rPr sz="1200" spc="-6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경우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Malgun Gothic"/>
                <a:cs typeface="Malgun Gothic"/>
              </a:rPr>
              <a:t>언어</a:t>
            </a:r>
            <a:r>
              <a:rPr sz="1200" spc="-8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지원</a:t>
            </a:r>
            <a:r>
              <a:rPr sz="1200" spc="-8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서비스를</a:t>
            </a:r>
            <a:r>
              <a:rPr sz="1200" spc="-8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무료로</a:t>
            </a:r>
            <a:r>
              <a:rPr sz="1200" spc="-90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이용하실</a:t>
            </a:r>
            <a:r>
              <a:rPr sz="1200" spc="-6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수</a:t>
            </a:r>
            <a:r>
              <a:rPr sz="1200" spc="-8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있습니다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3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spc="-20" dirty="0">
                <a:latin typeface="Arial"/>
                <a:cs typeface="Arial"/>
              </a:rPr>
              <a:t>3508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1-800-735-</a:t>
            </a:r>
            <a:r>
              <a:rPr sz="1200" dirty="0">
                <a:latin typeface="Arial"/>
                <a:cs typeface="Arial"/>
              </a:rPr>
              <a:t>2929)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Malgun Gothic"/>
                <a:cs typeface="Malgun Gothic"/>
              </a:rPr>
              <a:t>번으로</a:t>
            </a:r>
            <a:r>
              <a:rPr sz="1200" spc="-80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전화해</a:t>
            </a:r>
            <a:r>
              <a:rPr sz="1200" spc="-75" dirty="0">
                <a:latin typeface="Malgun Gothic"/>
                <a:cs typeface="Malgun Gothic"/>
              </a:rPr>
              <a:t> </a:t>
            </a:r>
            <a:r>
              <a:rPr sz="1200" spc="-10" dirty="0">
                <a:latin typeface="Malgun Gothic"/>
                <a:cs typeface="Malgun Gothic"/>
              </a:rPr>
              <a:t>주십시오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Malgun Gothic"/>
                <a:cs typeface="Malgun Gothic"/>
              </a:rPr>
              <a:t>繁體中文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(Chinese)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200" dirty="0">
                <a:latin typeface="Malgun Gothic"/>
                <a:cs typeface="Malgun Gothic"/>
              </a:rPr>
              <a:t>注意：如果</a:t>
            </a:r>
            <a:r>
              <a:rPr sz="1200" dirty="0">
                <a:latin typeface="MS Gothic"/>
                <a:cs typeface="MS Gothic"/>
              </a:rPr>
              <a:t>您</a:t>
            </a:r>
            <a:r>
              <a:rPr sz="1200" dirty="0">
                <a:latin typeface="Malgun Gothic"/>
                <a:cs typeface="Malgun Gothic"/>
              </a:rPr>
              <a:t>使用繁體中文，</a:t>
            </a:r>
            <a:r>
              <a:rPr sz="1200" dirty="0">
                <a:latin typeface="MS Gothic"/>
                <a:cs typeface="MS Gothic"/>
              </a:rPr>
              <a:t>您</a:t>
            </a:r>
            <a:r>
              <a:rPr sz="1200" spc="-5" dirty="0">
                <a:latin typeface="Malgun Gothic"/>
                <a:cs typeface="Malgun Gothic"/>
              </a:rPr>
              <a:t>可以免費獲得語言援助服務。請致電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20" dirty="0">
                <a:latin typeface="Arial"/>
                <a:cs typeface="Arial"/>
              </a:rPr>
              <a:t> (</a:t>
            </a:r>
            <a:r>
              <a:rPr sz="1200" dirty="0">
                <a:latin typeface="Arial"/>
                <a:cs typeface="Arial"/>
              </a:rPr>
              <a:t>TTY</a:t>
            </a:r>
            <a:r>
              <a:rPr sz="1200" spc="10" dirty="0">
                <a:latin typeface="Arial"/>
                <a:cs typeface="Arial"/>
              </a:rPr>
              <a:t>: </a:t>
            </a:r>
            <a:r>
              <a:rPr sz="1200" spc="-10" dirty="0">
                <a:latin typeface="Arial"/>
                <a:cs typeface="Arial"/>
              </a:rPr>
              <a:t>1-800-735-2929)</a:t>
            </a:r>
            <a:r>
              <a:rPr sz="1200" spc="-50" dirty="0">
                <a:latin typeface="MS Gothic"/>
                <a:cs typeface="MS Gothic"/>
              </a:rPr>
              <a:t>。</a:t>
            </a:r>
            <a:endParaRPr sz="1200">
              <a:latin typeface="MS Gothic"/>
              <a:cs typeface="MS Gothic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Հ այ ե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ր</a:t>
            </a:r>
            <a:r>
              <a:rPr sz="12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ե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ն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(Armenian)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985"/>
              </a:spcBef>
            </a:pPr>
            <a:r>
              <a:rPr sz="1200" dirty="0">
                <a:latin typeface="Arial"/>
                <a:cs typeface="Arial"/>
              </a:rPr>
              <a:t>ՈՒՇԱԴՐՈՒԹՅ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ՈՒՆ՝</a:t>
            </a:r>
            <a:r>
              <a:rPr sz="1200" spc="3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Եթե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խո ս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 ւ մ եք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հ այ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ր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ն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ապա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ձեզ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ան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վ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ճ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ար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կ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ար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 ղ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են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տր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ամ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ադ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ր վ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լ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լ ե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զ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վ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ակ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ան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աջ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ակ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ց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ւ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թյ </a:t>
            </a:r>
            <a:r>
              <a:rPr sz="1200" dirty="0">
                <a:latin typeface="Arial"/>
                <a:cs typeface="Arial"/>
              </a:rPr>
              <a:t>ան ծ առ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այ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 ւ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թյ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ւ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ն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ն ե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ր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3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Զան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գ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ահ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ար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ք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3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1-800-735-2929).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984990" cy="6858000"/>
            <a:chOff x="0" y="0"/>
            <a:chExt cx="1198499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6032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9651" y="4099559"/>
              <a:ext cx="9435083" cy="98297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53562" y="193986"/>
            <a:ext cx="80384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5" dirty="0"/>
              <a:t>LANGUAGE</a:t>
            </a:r>
            <a:r>
              <a:rPr sz="2500" spc="-140" dirty="0"/>
              <a:t> </a:t>
            </a:r>
            <a:r>
              <a:rPr sz="2500" spc="-30" dirty="0"/>
              <a:t>ASSISTANCE</a:t>
            </a:r>
            <a:r>
              <a:rPr sz="2500" spc="-15" dirty="0"/>
              <a:t> </a:t>
            </a:r>
            <a:r>
              <a:rPr sz="2500" dirty="0"/>
              <a:t>/</a:t>
            </a:r>
            <a:r>
              <a:rPr sz="2500" spc="-114" dirty="0"/>
              <a:t> </a:t>
            </a:r>
            <a:r>
              <a:rPr sz="2500" spc="-20" dirty="0"/>
              <a:t>ASISTENCIA</a:t>
            </a:r>
            <a:r>
              <a:rPr sz="2500" spc="-150" dirty="0"/>
              <a:t> </a:t>
            </a:r>
            <a:r>
              <a:rPr sz="2500" spc="-10" dirty="0"/>
              <a:t>LINGÜÍSTICA</a:t>
            </a:r>
            <a:endParaRPr sz="2500"/>
          </a:p>
        </p:txBody>
      </p:sp>
      <p:sp>
        <p:nvSpPr>
          <p:cNvPr id="6" name="object 6"/>
          <p:cNvSpPr txBox="1"/>
          <p:nvPr/>
        </p:nvSpPr>
        <p:spPr>
          <a:xfrm>
            <a:off x="2627730" y="770811"/>
            <a:ext cx="9103360" cy="6654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dirty="0">
                <a:latin typeface="Arial"/>
                <a:cs typeface="Arial"/>
              </a:rPr>
              <a:t>Русский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(Russian)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ВНИМАНИЕ:</a:t>
            </a:r>
            <a:r>
              <a:rPr sz="1200" spc="2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Если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вы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говорите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на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русском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языке,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то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вам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доступны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бесплатные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услуги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перевода.</a:t>
            </a:r>
            <a:r>
              <a:rPr sz="1200" spc="2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Звоните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1- </a:t>
            </a:r>
            <a:r>
              <a:rPr sz="1200" spc="-10" dirty="0">
                <a:latin typeface="Arial"/>
                <a:cs typeface="Arial"/>
              </a:rPr>
              <a:t>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3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1-800-735-2929).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ﯽﺳرﺎﻓ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(Farsi)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7874" y="1540052"/>
            <a:ext cx="4813011" cy="37693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627730" y="2006493"/>
            <a:ext cx="9178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MS Gothic"/>
                <a:cs typeface="MS Gothic"/>
              </a:rPr>
              <a:t>日本</a:t>
            </a:r>
            <a:r>
              <a:rPr sz="1200" b="1" u="sng" spc="-150" dirty="0">
                <a:uFill>
                  <a:solidFill>
                    <a:srgbClr val="000000"/>
                  </a:solidFill>
                </a:uFill>
                <a:latin typeface="MS Gothic"/>
                <a:cs typeface="MS Gothic"/>
              </a:rPr>
              <a:t>語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(Japanese)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MS Gothic"/>
                <a:cs typeface="MS Gothic"/>
              </a:rPr>
              <a:t>注意事項：日本語を話される場合、無料の言語支援をご利用いただけます。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150" dirty="0">
                <a:latin typeface="Arial"/>
                <a:cs typeface="Arial"/>
              </a:rPr>
              <a:t> (</a:t>
            </a:r>
            <a:r>
              <a:rPr sz="1200" dirty="0">
                <a:latin typeface="Arial"/>
                <a:cs typeface="Arial"/>
              </a:rPr>
              <a:t>TTY</a:t>
            </a:r>
            <a:r>
              <a:rPr sz="1200" spc="-5" dirty="0">
                <a:latin typeface="Arial"/>
                <a:cs typeface="Arial"/>
              </a:rPr>
              <a:t>: </a:t>
            </a:r>
            <a:r>
              <a:rPr sz="1200" spc="-10" dirty="0">
                <a:latin typeface="Arial"/>
                <a:cs typeface="Arial"/>
              </a:rPr>
              <a:t>1-800-735-</a:t>
            </a:r>
            <a:r>
              <a:rPr sz="1200" dirty="0">
                <a:latin typeface="Arial"/>
                <a:cs typeface="Arial"/>
              </a:rPr>
              <a:t>2929)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MS Gothic"/>
                <a:cs typeface="MS Gothic"/>
              </a:rPr>
              <a:t>まで、お電話にてご連絡ください。</a:t>
            </a:r>
            <a:endParaRPr sz="1200">
              <a:latin typeface="MS Gothic"/>
              <a:cs typeface="MS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30611" y="2919369"/>
            <a:ext cx="285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Hu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rau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</a:t>
            </a:r>
            <a:r>
              <a:rPr sz="1200" spc="-20" dirty="0">
                <a:latin typeface="Arial"/>
                <a:cs typeface="Arial"/>
              </a:rPr>
              <a:t>735-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27730" y="2736489"/>
            <a:ext cx="6158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Hmoob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(Hmong)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LUS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CEEV:</a:t>
            </a:r>
            <a:r>
              <a:rPr sz="1200" spc="29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Yog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tias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koj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hais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lus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Hmoob,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cov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kev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pab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txog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lus,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muaj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kev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pab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dawb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rau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koj. </a:t>
            </a:r>
            <a:r>
              <a:rPr sz="1200" spc="-10" dirty="0">
                <a:latin typeface="Arial"/>
                <a:cs typeface="Arial"/>
              </a:rPr>
              <a:t>2929).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7730" y="3468009"/>
            <a:ext cx="910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Nirmala UI"/>
                <a:cs typeface="Nirmala UI"/>
              </a:rPr>
              <a:t>ਪੰਜਾਬੀ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(Punjabi)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Nirmala UI"/>
                <a:cs typeface="Nirmala UI"/>
              </a:rPr>
              <a:t>ਿਧਆਨ</a:t>
            </a:r>
            <a:r>
              <a:rPr sz="1200" spc="-4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ਿਧਓ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Nirmala UI"/>
                <a:cs typeface="Nirmala UI"/>
              </a:rPr>
              <a:t>ਜੇ</a:t>
            </a:r>
            <a:r>
              <a:rPr sz="1200" spc="-1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ਤੁਸ</a:t>
            </a:r>
            <a:r>
              <a:rPr sz="1200" spc="30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◌ੀ◌ਂਪੰਜਾਬ</a:t>
            </a:r>
            <a:r>
              <a:rPr sz="1200" spc="30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ਬੋਿਲੇ</a:t>
            </a:r>
            <a:r>
              <a:rPr sz="1200" spc="10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ਹੋ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10" dirty="0">
                <a:latin typeface="Nirmala UI"/>
                <a:cs typeface="Nirmala UI"/>
              </a:rPr>
              <a:t>ਤਾੀ</a:t>
            </a:r>
            <a:r>
              <a:rPr sz="1200" spc="-175" dirty="0">
                <a:latin typeface="Nirmala UI"/>
                <a:cs typeface="Nirmala UI"/>
              </a:rPr>
              <a:t> </a:t>
            </a:r>
            <a:r>
              <a:rPr sz="1800" baseline="4629" dirty="0">
                <a:latin typeface="Nirmala UI"/>
                <a:cs typeface="Nirmala UI"/>
              </a:rPr>
              <a:t>ਂ</a:t>
            </a:r>
            <a:r>
              <a:rPr sz="1800" spc="-247" baseline="4629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ਭਾਸ਼ਾ</a:t>
            </a:r>
            <a:r>
              <a:rPr sz="1200" spc="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ਧ</a:t>
            </a:r>
            <a:r>
              <a:rPr sz="1200" spc="-2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ਿ◌◌ੱਚ</a:t>
            </a:r>
            <a:r>
              <a:rPr sz="1200" spc="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ਸਹਾਇਤਾ</a:t>
            </a:r>
            <a:r>
              <a:rPr sz="1200" spc="-2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ਸੇ</a:t>
            </a:r>
            <a:r>
              <a:rPr sz="1200" spc="-1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◌ਾ ਤੁਹਾਡੇ</a:t>
            </a:r>
            <a:r>
              <a:rPr sz="1200" spc="1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ਲਈ</a:t>
            </a:r>
            <a:r>
              <a:rPr sz="1200" spc="-1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ਮੁਫਤ</a:t>
            </a:r>
            <a:r>
              <a:rPr sz="1200" spc="-2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ਉਪਲਿਬ</a:t>
            </a:r>
            <a:r>
              <a:rPr sz="1200" spc="-3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ਹੈ।</a:t>
            </a:r>
            <a:r>
              <a:rPr sz="1200" spc="-15" dirty="0">
                <a:latin typeface="Nirmala UI"/>
                <a:cs typeface="Nirmala UI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-10" dirty="0">
                <a:latin typeface="Arial"/>
                <a:cs typeface="Arial"/>
              </a:rPr>
              <a:t> 1-800-735-</a:t>
            </a:r>
            <a:r>
              <a:rPr sz="1200" dirty="0">
                <a:latin typeface="Arial"/>
                <a:cs typeface="Arial"/>
              </a:rPr>
              <a:t>2929)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'</a:t>
            </a:r>
            <a:r>
              <a:rPr sz="1200" dirty="0">
                <a:latin typeface="Nirmala UI"/>
                <a:cs typeface="Nirmala UI"/>
              </a:rPr>
              <a:t>ਤੇ</a:t>
            </a:r>
            <a:r>
              <a:rPr sz="1200" spc="-5" dirty="0">
                <a:latin typeface="Nirmala UI"/>
                <a:cs typeface="Nirmala UI"/>
              </a:rPr>
              <a:t> </a:t>
            </a:r>
            <a:r>
              <a:rPr sz="1200" spc="-25" dirty="0">
                <a:latin typeface="Nirmala UI"/>
                <a:cs typeface="Nirmala UI"/>
              </a:rPr>
              <a:t>ਕਾਲ </a:t>
            </a:r>
            <a:r>
              <a:rPr sz="1200" spc="-20" dirty="0">
                <a:latin typeface="Nirmala UI"/>
                <a:cs typeface="Nirmala UI"/>
              </a:rPr>
              <a:t>ਕਰੋ।</a:t>
            </a:r>
            <a:endParaRPr sz="1200">
              <a:latin typeface="Nirmala UI"/>
              <a:cs typeface="Nirmala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7726" y="5105434"/>
            <a:ext cx="88315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Nirmala UI"/>
                <a:cs typeface="Nirmala UI"/>
              </a:rPr>
              <a:t>िहंदी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Nirmala UI"/>
                <a:cs typeface="Nirmala UI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(Hindi)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200" dirty="0">
                <a:latin typeface="Nirmala UI"/>
                <a:cs typeface="Nirmala UI"/>
              </a:rPr>
              <a:t>�ान</a:t>
            </a:r>
            <a:r>
              <a:rPr sz="1200" spc="-35" dirty="0">
                <a:latin typeface="Nirmala UI"/>
                <a:cs typeface="Nirmala UI"/>
              </a:rPr>
              <a:t> </a:t>
            </a:r>
            <a:r>
              <a:rPr sz="1200" spc="-375" dirty="0">
                <a:latin typeface="Nirmala UI"/>
                <a:cs typeface="Nirmala UI"/>
              </a:rPr>
              <a:t>द�</a:t>
            </a:r>
            <a:r>
              <a:rPr sz="1200" spc="-375" dirty="0">
                <a:latin typeface="Arial"/>
                <a:cs typeface="Arial"/>
              </a:rPr>
              <a:t>:</a:t>
            </a:r>
            <a:r>
              <a:rPr sz="1200" spc="335" dirty="0">
                <a:latin typeface="Arial"/>
                <a:cs typeface="Arial"/>
              </a:rPr>
              <a:t> </a:t>
            </a:r>
            <a:r>
              <a:rPr sz="1200" dirty="0">
                <a:latin typeface="Nirmala UI"/>
                <a:cs typeface="Nirmala UI"/>
              </a:rPr>
              <a:t>यिद</a:t>
            </a:r>
            <a:r>
              <a:rPr sz="1200" spc="1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आप</a:t>
            </a:r>
            <a:r>
              <a:rPr sz="1200" spc="1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िहंदी</a:t>
            </a:r>
            <a:r>
              <a:rPr sz="1200" spc="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बोलते</a:t>
            </a:r>
            <a:r>
              <a:rPr sz="1200" spc="35" dirty="0">
                <a:latin typeface="Nirmala UI"/>
                <a:cs typeface="Nirmala UI"/>
              </a:rPr>
              <a:t> </a:t>
            </a:r>
            <a:r>
              <a:rPr sz="1200" spc="-530" dirty="0">
                <a:latin typeface="Nirmala UI"/>
                <a:cs typeface="Nirmala UI"/>
              </a:rPr>
              <a:t>ह�</a:t>
            </a:r>
            <a:r>
              <a:rPr sz="1200" dirty="0">
                <a:latin typeface="Nirmala UI"/>
                <a:cs typeface="Nirmala UI"/>
              </a:rPr>
              <a:t> तो</a:t>
            </a:r>
            <a:r>
              <a:rPr sz="1200" spc="10" dirty="0">
                <a:latin typeface="Nirmala UI"/>
                <a:cs typeface="Nirmala UI"/>
              </a:rPr>
              <a:t> </a:t>
            </a:r>
            <a:r>
              <a:rPr sz="1200" spc="-140" dirty="0">
                <a:latin typeface="Nirmala UI"/>
                <a:cs typeface="Nirmala UI"/>
              </a:rPr>
              <a:t>आपके</a:t>
            </a:r>
            <a:r>
              <a:rPr sz="1200" spc="1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िलए</a:t>
            </a:r>
            <a:r>
              <a:rPr sz="1200" spc="10" dirty="0">
                <a:latin typeface="Nirmala UI"/>
                <a:cs typeface="Nirmala UI"/>
              </a:rPr>
              <a:t> </a:t>
            </a:r>
            <a:r>
              <a:rPr sz="1200" spc="315" dirty="0">
                <a:latin typeface="Nirmala UI"/>
                <a:cs typeface="Nirmala UI"/>
              </a:rPr>
              <a:t>मु�</a:t>
            </a:r>
            <a:r>
              <a:rPr sz="1200" spc="10" dirty="0">
                <a:latin typeface="Nirmala UI"/>
                <a:cs typeface="Nirmala UI"/>
              </a:rPr>
              <a:t> </a:t>
            </a:r>
            <a:r>
              <a:rPr sz="1200" spc="-509" dirty="0">
                <a:latin typeface="Nirmala UI"/>
                <a:cs typeface="Nirmala UI"/>
              </a:rPr>
              <a:t>म�</a:t>
            </a:r>
            <a:r>
              <a:rPr sz="1200" spc="1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भाषा</a:t>
            </a:r>
            <a:r>
              <a:rPr sz="1200" spc="-1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सहायता</a:t>
            </a:r>
            <a:r>
              <a:rPr sz="1200" spc="25" dirty="0">
                <a:latin typeface="Nirmala UI"/>
                <a:cs typeface="Nirmala UI"/>
              </a:rPr>
              <a:t> </a:t>
            </a:r>
            <a:r>
              <a:rPr sz="1200" spc="-55" dirty="0">
                <a:latin typeface="Nirmala UI"/>
                <a:cs typeface="Nirmala UI"/>
              </a:rPr>
              <a:t>सेवाएं</a:t>
            </a:r>
            <a:r>
              <a:rPr sz="1200" spc="-15" dirty="0">
                <a:latin typeface="Nirmala UI"/>
                <a:cs typeface="Nirmala UI"/>
              </a:rPr>
              <a:t> </a:t>
            </a:r>
            <a:r>
              <a:rPr sz="1200" spc="130" dirty="0">
                <a:latin typeface="Nirmala UI"/>
                <a:cs typeface="Nirmala UI"/>
              </a:rPr>
              <a:t>उपल�</a:t>
            </a:r>
            <a:r>
              <a:rPr sz="1200" spc="25" dirty="0">
                <a:latin typeface="Nirmala UI"/>
                <a:cs typeface="Nirmala UI"/>
              </a:rPr>
              <a:t> </a:t>
            </a:r>
            <a:r>
              <a:rPr sz="1200" spc="-355" dirty="0">
                <a:latin typeface="Nirmala UI"/>
                <a:cs typeface="Nirmala UI"/>
              </a:rPr>
              <a:t>ह�।</a:t>
            </a:r>
            <a:r>
              <a:rPr sz="1200" spc="15" dirty="0">
                <a:latin typeface="Nirmala UI"/>
                <a:cs typeface="Nirmala UI"/>
              </a:rPr>
              <a:t> </a:t>
            </a:r>
            <a:r>
              <a:rPr sz="1200" spc="-10" dirty="0">
                <a:latin typeface="Arial"/>
                <a:cs typeface="Arial"/>
              </a:rPr>
              <a:t>[1-559-673-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2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 </a:t>
            </a:r>
            <a:r>
              <a:rPr sz="1200" spc="-10" dirty="0">
                <a:latin typeface="Arial"/>
                <a:cs typeface="Arial"/>
              </a:rPr>
              <a:t>1-800-735-</a:t>
            </a:r>
            <a:r>
              <a:rPr sz="1200" dirty="0">
                <a:latin typeface="Arial"/>
                <a:cs typeface="Arial"/>
              </a:rPr>
              <a:t>2929)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Nirmala UI"/>
                <a:cs typeface="Nirmala UI"/>
              </a:rPr>
              <a:t>पर </a:t>
            </a:r>
            <a:r>
              <a:rPr sz="1200" spc="-25" dirty="0">
                <a:latin typeface="Nirmala UI"/>
                <a:cs typeface="Nirmala UI"/>
              </a:rPr>
              <a:t>कॉल </a:t>
            </a:r>
            <a:r>
              <a:rPr sz="1200" spc="-290" dirty="0">
                <a:latin typeface="Nirmala UI"/>
                <a:cs typeface="Nirmala UI"/>
              </a:rPr>
              <a:t>क</a:t>
            </a:r>
            <a:r>
              <a:rPr sz="1200" spc="-1170" dirty="0">
                <a:latin typeface="Nirmala UI"/>
                <a:cs typeface="Nirmala UI"/>
              </a:rPr>
              <a:t>र</a:t>
            </a:r>
            <a:r>
              <a:rPr sz="1200" spc="-830" dirty="0">
                <a:latin typeface="Nirmala UI"/>
                <a:cs typeface="Nirmala UI"/>
              </a:rPr>
              <a:t>�</a:t>
            </a:r>
            <a:r>
              <a:rPr sz="1200" spc="-285" dirty="0">
                <a:latin typeface="Nirmala UI"/>
                <a:cs typeface="Nirmala UI"/>
              </a:rPr>
              <a:t>।</a:t>
            </a:r>
            <a:endParaRPr sz="1200">
              <a:latin typeface="Nirmala UI"/>
              <a:cs typeface="Nirmala U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ŕ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3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Θ</a:t>
            </a:r>
            <a:r>
              <a:rPr sz="12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Ů</a:t>
            </a:r>
            <a:r>
              <a:rPr sz="1200" b="1" u="heavy" spc="-3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Θ</a:t>
            </a:r>
            <a:r>
              <a:rPr sz="1200" b="1" u="heavy" spc="-6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→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Ŀ</a:t>
            </a:r>
            <a:r>
              <a:rPr sz="1200" b="1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ř</a:t>
            </a:r>
            <a:r>
              <a:rPr sz="1200" b="1" u="heavy" spc="2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(Thai)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14" dirty="0">
                <a:latin typeface="Arial"/>
                <a:cs typeface="Arial"/>
              </a:rPr>
              <a:t>ⁿ</a:t>
            </a:r>
            <a:r>
              <a:rPr sz="1200" spc="-640" dirty="0">
                <a:latin typeface="Arial"/>
                <a:cs typeface="Arial"/>
              </a:rPr>
              <a:t>Ś</a:t>
            </a:r>
            <a:r>
              <a:rPr sz="1200" spc="-755" dirty="0">
                <a:latin typeface="Arial"/>
                <a:cs typeface="Arial"/>
              </a:rPr>
              <a:t>δ</a:t>
            </a:r>
            <a:r>
              <a:rPr sz="1200" spc="-215" dirty="0">
                <a:latin typeface="Arial"/>
                <a:cs typeface="Arial"/>
              </a:rPr>
              <a:t>ř</a:t>
            </a:r>
            <a:r>
              <a:rPr sz="1200" spc="-160" dirty="0">
                <a:latin typeface="Arial"/>
                <a:cs typeface="Arial"/>
              </a:rPr>
              <a:t>Ń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ľ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805" dirty="0">
                <a:latin typeface="Arial"/>
                <a:cs typeface="Arial"/>
              </a:rPr>
              <a:t>Θ</a:t>
            </a:r>
            <a:r>
              <a:rPr sz="1200" spc="-755" dirty="0">
                <a:latin typeface="Arial"/>
                <a:cs typeface="Arial"/>
              </a:rPr>
              <a:t>∟</a:t>
            </a:r>
            <a:r>
              <a:rPr sz="1200" spc="80" dirty="0">
                <a:latin typeface="Arial"/>
                <a:cs typeface="Arial"/>
              </a:rPr>
              <a:t>č</a:t>
            </a:r>
            <a:r>
              <a:rPr sz="1200" spc="-660" dirty="0">
                <a:latin typeface="Arial"/>
                <a:cs typeface="Arial"/>
              </a:rPr>
              <a:t>Ĺ</a:t>
            </a:r>
            <a:r>
              <a:rPr sz="1200" dirty="0">
                <a:latin typeface="Arial"/>
                <a:cs typeface="Arial"/>
              </a:rPr>
              <a:t>τ</a:t>
            </a:r>
            <a:r>
              <a:rPr sz="1200" spc="2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ő</a:t>
            </a:r>
            <a:r>
              <a:rPr sz="1200" spc="-200" dirty="0">
                <a:latin typeface="Arial"/>
                <a:cs typeface="Arial"/>
              </a:rPr>
              <a:t> </a:t>
            </a:r>
            <a:r>
              <a:rPr sz="1200" spc="-780" dirty="0">
                <a:latin typeface="Arial"/>
                <a:cs typeface="Arial"/>
              </a:rPr>
              <a:t>φ</a:t>
            </a:r>
            <a:r>
              <a:rPr sz="1200" dirty="0">
                <a:latin typeface="Arial"/>
                <a:cs typeface="Arial"/>
              </a:rPr>
              <a:t>ĺ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ŕ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385" dirty="0">
                <a:latin typeface="Arial"/>
                <a:cs typeface="Arial"/>
              </a:rPr>
              <a:t>Θ</a:t>
            </a:r>
            <a:r>
              <a:rPr sz="1200" spc="-160" dirty="0">
                <a:latin typeface="Arial"/>
                <a:cs typeface="Arial"/>
              </a:rPr>
              <a:t>Ů</a:t>
            </a:r>
            <a:r>
              <a:rPr sz="1200" spc="-385" dirty="0">
                <a:latin typeface="Arial"/>
                <a:cs typeface="Arial"/>
              </a:rPr>
              <a:t>Θ</a:t>
            </a:r>
            <a:r>
              <a:rPr sz="1200" spc="-720" dirty="0">
                <a:latin typeface="Arial"/>
                <a:cs typeface="Arial"/>
              </a:rPr>
              <a:t>→</a:t>
            </a:r>
            <a:r>
              <a:rPr sz="1200" spc="40" dirty="0">
                <a:latin typeface="Arial"/>
                <a:cs typeface="Arial"/>
              </a:rPr>
              <a:t>Ŀ</a:t>
            </a:r>
            <a:r>
              <a:rPr sz="1200" dirty="0">
                <a:latin typeface="Arial"/>
                <a:cs typeface="Arial"/>
              </a:rPr>
              <a:t>ř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140" dirty="0">
                <a:latin typeface="Arial"/>
                <a:cs typeface="Arial"/>
              </a:rPr>
              <a:t>č</a:t>
            </a:r>
            <a:r>
              <a:rPr sz="1200" spc="-600" dirty="0">
                <a:latin typeface="Arial"/>
                <a:cs typeface="Arial"/>
              </a:rPr>
              <a:t>Ĺ</a:t>
            </a:r>
            <a:r>
              <a:rPr sz="1200" spc="60" dirty="0">
                <a:latin typeface="Arial"/>
                <a:cs typeface="Arial"/>
              </a:rPr>
              <a:t>τ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spc="-220" dirty="0">
                <a:latin typeface="Arial"/>
                <a:cs typeface="Arial"/>
              </a:rPr>
              <a:t>ůΘŘΘŚľ</a:t>
            </a:r>
            <a:r>
              <a:rPr sz="1200" spc="-180" dirty="0">
                <a:latin typeface="Arial"/>
                <a:cs typeface="Arial"/>
              </a:rPr>
              <a:t> </a:t>
            </a:r>
            <a:r>
              <a:rPr sz="1200" spc="-135" dirty="0">
                <a:latin typeface="Arial"/>
                <a:cs typeface="Arial"/>
              </a:rPr>
              <a:t>↑</a:t>
            </a:r>
            <a:r>
              <a:rPr sz="1200" spc="-85" dirty="0">
                <a:latin typeface="Arial"/>
                <a:cs typeface="Arial"/>
              </a:rPr>
              <a:t>Ą</a:t>
            </a:r>
            <a:r>
              <a:rPr sz="1200" spc="-490" dirty="0">
                <a:latin typeface="Arial"/>
                <a:cs typeface="Arial"/>
              </a:rPr>
              <a:t>ń</a:t>
            </a:r>
            <a:r>
              <a:rPr sz="1200" spc="-675" dirty="0">
                <a:latin typeface="Arial"/>
                <a:cs typeface="Arial"/>
              </a:rPr>
              <a:t>∟</a:t>
            </a:r>
            <a:r>
              <a:rPr sz="1200" spc="-285" dirty="0">
                <a:latin typeface="Arial"/>
                <a:cs typeface="Arial"/>
              </a:rPr>
              <a:t>Ś</a:t>
            </a:r>
            <a:r>
              <a:rPr sz="1200" spc="-785" dirty="0">
                <a:latin typeface="Arial"/>
                <a:cs typeface="Arial"/>
              </a:rPr>
              <a:t>Ć</a:t>
            </a:r>
            <a:r>
              <a:rPr sz="1200" spc="-95" dirty="0">
                <a:latin typeface="Arial"/>
                <a:cs typeface="Arial"/>
              </a:rPr>
              <a:t>α</a:t>
            </a:r>
            <a:r>
              <a:rPr sz="1200" spc="-385" dirty="0">
                <a:latin typeface="Arial"/>
                <a:cs typeface="Arial"/>
              </a:rPr>
              <a:t>Θ</a:t>
            </a:r>
            <a:r>
              <a:rPr sz="1200" spc="-285" dirty="0">
                <a:latin typeface="Arial"/>
                <a:cs typeface="Arial"/>
              </a:rPr>
              <a:t>Ś</a:t>
            </a:r>
            <a:r>
              <a:rPr sz="1200" spc="-25" dirty="0">
                <a:latin typeface="Arial"/>
                <a:cs typeface="Arial"/>
              </a:rPr>
              <a:t>Ą</a:t>
            </a:r>
            <a:r>
              <a:rPr sz="1200" spc="-660" dirty="0">
                <a:latin typeface="Arial"/>
                <a:cs typeface="Arial"/>
              </a:rPr>
              <a:t>↨</a:t>
            </a:r>
            <a:r>
              <a:rPr sz="1200" spc="-185" dirty="0">
                <a:latin typeface="Arial"/>
                <a:cs typeface="Arial"/>
              </a:rPr>
              <a:t>Ť</a:t>
            </a:r>
            <a:r>
              <a:rPr sz="1200" dirty="0">
                <a:latin typeface="Arial"/>
                <a:cs typeface="Arial"/>
              </a:rPr>
              <a:t>ř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120" dirty="0">
                <a:latin typeface="Arial"/>
                <a:cs typeface="Arial"/>
              </a:rPr>
              <a:t>ⁿ</a:t>
            </a:r>
            <a:r>
              <a:rPr sz="1200" spc="-165" dirty="0">
                <a:latin typeface="Arial"/>
                <a:cs typeface="Arial"/>
              </a:rPr>
              <a:t>Ű</a:t>
            </a:r>
            <a:r>
              <a:rPr sz="1200" spc="-55" dirty="0">
                <a:latin typeface="Arial"/>
                <a:cs typeface="Arial"/>
              </a:rPr>
              <a:t>Ţ</a:t>
            </a:r>
            <a:r>
              <a:rPr sz="1200" spc="-785" dirty="0">
                <a:latin typeface="Arial"/>
                <a:cs typeface="Arial"/>
              </a:rPr>
              <a:t>σ</a:t>
            </a:r>
            <a:r>
              <a:rPr sz="1200" spc="-105" dirty="0">
                <a:latin typeface="Arial"/>
                <a:cs typeface="Arial"/>
              </a:rPr>
              <a:t>Ź</a:t>
            </a:r>
            <a:r>
              <a:rPr sz="1200" spc="35" dirty="0">
                <a:latin typeface="Arial"/>
                <a:cs typeface="Arial"/>
              </a:rPr>
              <a:t>Ŀ</a:t>
            </a:r>
            <a:r>
              <a:rPr sz="1200" spc="-390" dirty="0">
                <a:latin typeface="Arial"/>
                <a:cs typeface="Arial"/>
              </a:rPr>
              <a:t>Θ</a:t>
            </a:r>
            <a:r>
              <a:rPr sz="1200" spc="60" dirty="0">
                <a:latin typeface="Arial"/>
                <a:cs typeface="Arial"/>
              </a:rPr>
              <a:t>·</a:t>
            </a:r>
            <a:r>
              <a:rPr sz="1200" spc="-5" dirty="0">
                <a:latin typeface="Arial"/>
                <a:cs typeface="Arial"/>
              </a:rPr>
              <a:t>ŕ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385" dirty="0">
                <a:latin typeface="Arial"/>
                <a:cs typeface="Arial"/>
              </a:rPr>
              <a:t>Θ</a:t>
            </a:r>
            <a:r>
              <a:rPr sz="1200" spc="-160" dirty="0">
                <a:latin typeface="Arial"/>
                <a:cs typeface="Arial"/>
              </a:rPr>
              <a:t>Ů</a:t>
            </a:r>
            <a:r>
              <a:rPr sz="1200" spc="-385" dirty="0">
                <a:latin typeface="Arial"/>
                <a:cs typeface="Arial"/>
              </a:rPr>
              <a:t>Θ</a:t>
            </a:r>
            <a:r>
              <a:rPr sz="1200" spc="-720" dirty="0">
                <a:latin typeface="Arial"/>
                <a:cs typeface="Arial"/>
              </a:rPr>
              <a:t>→</a:t>
            </a:r>
            <a:r>
              <a:rPr sz="1200" dirty="0">
                <a:latin typeface="Arial"/>
                <a:cs typeface="Arial"/>
              </a:rPr>
              <a:t>ĺ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spc="-735" dirty="0">
                <a:latin typeface="Arial"/>
                <a:cs typeface="Arial"/>
              </a:rPr>
              <a:t>Ŕ</a:t>
            </a:r>
            <a:r>
              <a:rPr sz="1200" spc="-445" dirty="0">
                <a:latin typeface="Arial"/>
                <a:cs typeface="Arial"/>
              </a:rPr>
              <a:t>∟</a:t>
            </a:r>
            <a:r>
              <a:rPr sz="1200" spc="-204" dirty="0">
                <a:latin typeface="Arial"/>
                <a:cs typeface="Arial"/>
              </a:rPr>
              <a:t>Ś</a:t>
            </a:r>
            <a:r>
              <a:rPr sz="1200" spc="-70" dirty="0">
                <a:latin typeface="Arial"/>
                <a:cs typeface="Arial"/>
              </a:rPr>
              <a:t>δ</a:t>
            </a:r>
            <a:r>
              <a:rPr sz="1200" spc="-710" dirty="0">
                <a:latin typeface="Arial"/>
                <a:cs typeface="Arial"/>
              </a:rPr>
              <a:t>←</a:t>
            </a:r>
            <a:r>
              <a:rPr sz="1200" dirty="0">
                <a:latin typeface="Arial"/>
                <a:cs typeface="Arial"/>
              </a:rPr>
              <a:t>Ŀ</a:t>
            </a:r>
            <a:r>
              <a:rPr sz="1200" spc="50" dirty="0">
                <a:latin typeface="Arial"/>
                <a:cs typeface="Arial"/>
              </a:rPr>
              <a:t>Ś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spc="-10" dirty="0">
                <a:latin typeface="Arial"/>
                <a:cs typeface="Arial"/>
              </a:rPr>
              <a:t>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2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-10" dirty="0">
                <a:latin typeface="Arial"/>
                <a:cs typeface="Arial"/>
              </a:rPr>
              <a:t> 1-800-735-2929).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17250" cy="6858000"/>
            <a:chOff x="0" y="0"/>
            <a:chExt cx="110172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6032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9651" y="920496"/>
              <a:ext cx="8467331" cy="22097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53562" y="193986"/>
            <a:ext cx="80384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5" dirty="0"/>
              <a:t>LANGUAGE</a:t>
            </a:r>
            <a:r>
              <a:rPr sz="2500" spc="-140" dirty="0"/>
              <a:t> </a:t>
            </a:r>
            <a:r>
              <a:rPr sz="2500" spc="-30" dirty="0"/>
              <a:t>ASSISTANCE</a:t>
            </a:r>
            <a:r>
              <a:rPr sz="2500" spc="-15" dirty="0"/>
              <a:t> </a:t>
            </a:r>
            <a:r>
              <a:rPr sz="2500" dirty="0"/>
              <a:t>/</a:t>
            </a:r>
            <a:r>
              <a:rPr sz="2500" spc="-114" dirty="0"/>
              <a:t> </a:t>
            </a:r>
            <a:r>
              <a:rPr sz="2500" spc="-20" dirty="0"/>
              <a:t>ASISTENCIA</a:t>
            </a:r>
            <a:r>
              <a:rPr sz="2500" spc="-150" dirty="0"/>
              <a:t> </a:t>
            </a:r>
            <a:r>
              <a:rPr sz="2500" spc="-10" dirty="0"/>
              <a:t>LINGÜÍSTICA</a:t>
            </a:r>
            <a:endParaRPr sz="2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2405</TotalTime>
  <Words>6109</Words>
  <Application>Microsoft Office PowerPoint</Application>
  <PresentationFormat>Widescreen</PresentationFormat>
  <Paragraphs>1633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Malgun Gothic</vt:lpstr>
      <vt:lpstr>MS Gothic</vt:lpstr>
      <vt:lpstr>Arial</vt:lpstr>
      <vt:lpstr>Arial Narrow</vt:lpstr>
      <vt:lpstr>Calibri</vt:lpstr>
      <vt:lpstr>Calibri Light</vt:lpstr>
      <vt:lpstr>Nirmala UI</vt:lpstr>
      <vt:lpstr>Symbol</vt:lpstr>
      <vt:lpstr>Times New Roman</vt:lpstr>
      <vt:lpstr>Office Theme</vt:lpstr>
      <vt:lpstr>MENTAL HEALTH PLAN / PLAN DE SALUD MENTAL</vt:lpstr>
      <vt:lpstr>Service Area &amp; Site Locations Area de Servicio e Ubicaciones</vt:lpstr>
      <vt:lpstr>Behavioral Health Services Locations Ubicaciones de Servicios de Salud Mental</vt:lpstr>
      <vt:lpstr>PowerPoint Presentation</vt:lpstr>
      <vt:lpstr>PowerPoint Presentation</vt:lpstr>
      <vt:lpstr>PowerPoint Presentation</vt:lpstr>
      <vt:lpstr>LANGUAGE ASSISTANCE / ASISTENCIA LINGÜÍSTICA</vt:lpstr>
      <vt:lpstr>LANGUAGE ASSISTANCE / ASISTENCIA LINGÜÍSTICA</vt:lpstr>
      <vt:lpstr>LANGUAGE ASSISTANCE / ASISTENCIA LINGÜÍSTICA</vt:lpstr>
      <vt:lpstr>COUNTY OFFICE LOCATIONS / UBICACIONES DE OFICINAS DEL CONDADO</vt:lpstr>
      <vt:lpstr>PowerPoint Presentation</vt:lpstr>
      <vt:lpstr>COUNTY OFFICE LOCATIONS / UBICACIONES DE OFICINAS DEL CONDADO</vt:lpstr>
      <vt:lpstr>PowerPoint Presentation</vt:lpstr>
      <vt:lpstr>PowerPoint Presentation</vt:lpstr>
      <vt:lpstr>COUNTY OFFICE LOCATIONS / UBICACIONES DE OFICINAS DEL CONDADO</vt:lpstr>
      <vt:lpstr>PowerPoint Presentation</vt:lpstr>
      <vt:lpstr>COUNTY OFFICE LOCATIONS / UBICACIONES DE OFICINAS DEL CONDADO</vt:lpstr>
      <vt:lpstr>PowerPoint Presentation</vt:lpstr>
      <vt:lpstr>COUNTY OFFICE LOCATIONS / UBICACIONES DE OFICINAS DEL CONDADO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Rosemary Centino</dc:creator>
  <cp:lastModifiedBy>Nancy Vega</cp:lastModifiedBy>
  <cp:revision>70</cp:revision>
  <dcterms:created xsi:type="dcterms:W3CDTF">2022-05-12T15:25:11Z</dcterms:created>
  <dcterms:modified xsi:type="dcterms:W3CDTF">2023-12-19T22:35:47Z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2022-04-27T00:00:00Z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2022-05-12T00:00:00Z</vt:filetime>
  </property>
</Properties>
</file>