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711" r:id="rId1"/>
  </p:sldMasterIdLst>
  <p:notesMasterIdLst>
    <p:notesMasterId r:id="rId49"/>
  </p:notesMasterIdLst>
  <p:handoutMasterIdLst>
    <p:handoutMasterId r:id="rId50"/>
  </p:handoutMasterIdLst>
  <p:sldIdLst>
    <p:sldId id="411" r:id="rId2"/>
    <p:sldId id="536" r:id="rId3"/>
    <p:sldId id="517" r:id="rId4"/>
    <p:sldId id="518" r:id="rId5"/>
    <p:sldId id="520" r:id="rId6"/>
    <p:sldId id="516" r:id="rId7"/>
    <p:sldId id="409" r:id="rId8"/>
    <p:sldId id="382" r:id="rId9"/>
    <p:sldId id="533" r:id="rId10"/>
    <p:sldId id="413" r:id="rId11"/>
    <p:sldId id="420" r:id="rId12"/>
    <p:sldId id="537" r:id="rId13"/>
    <p:sldId id="480" r:id="rId14"/>
    <p:sldId id="523" r:id="rId15"/>
    <p:sldId id="521" r:id="rId16"/>
    <p:sldId id="469" r:id="rId17"/>
    <p:sldId id="470" r:id="rId18"/>
    <p:sldId id="471" r:id="rId19"/>
    <p:sldId id="427" r:id="rId20"/>
    <p:sldId id="472" r:id="rId21"/>
    <p:sldId id="535" r:id="rId22"/>
    <p:sldId id="430" r:id="rId23"/>
    <p:sldId id="488" r:id="rId24"/>
    <p:sldId id="431" r:id="rId25"/>
    <p:sldId id="500" r:id="rId26"/>
    <p:sldId id="503" r:id="rId27"/>
    <p:sldId id="505" r:id="rId28"/>
    <p:sldId id="522" r:id="rId29"/>
    <p:sldId id="507" r:id="rId30"/>
    <p:sldId id="525" r:id="rId31"/>
    <p:sldId id="527" r:id="rId32"/>
    <p:sldId id="529" r:id="rId33"/>
    <p:sldId id="538" r:id="rId34"/>
    <p:sldId id="434" r:id="rId35"/>
    <p:sldId id="510" r:id="rId36"/>
    <p:sldId id="509" r:id="rId37"/>
    <p:sldId id="512" r:id="rId38"/>
    <p:sldId id="530" r:id="rId39"/>
    <p:sldId id="531" r:id="rId40"/>
    <p:sldId id="515" r:id="rId41"/>
    <p:sldId id="477" r:id="rId42"/>
    <p:sldId id="478" r:id="rId43"/>
    <p:sldId id="539" r:id="rId44"/>
    <p:sldId id="540" r:id="rId45"/>
    <p:sldId id="541" r:id="rId46"/>
    <p:sldId id="514" r:id="rId47"/>
    <p:sldId id="407" r:id="rId4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bbie.dinoto" initials="dcd" lastIdx="3" clrIdx="0"/>
  <p:cmAuthor id="1" name="David Weikel" initials="DW" lastIdx="4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150" autoAdjust="0"/>
    <p:restoredTop sz="94660"/>
  </p:normalViewPr>
  <p:slideViewPr>
    <p:cSldViewPr>
      <p:cViewPr varScale="1">
        <p:scale>
          <a:sx n="65" d="100"/>
          <a:sy n="65" d="100"/>
        </p:scale>
        <p:origin x="11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commentAuthors" Target="commentAuthors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vid.weikel\Desktop\MHSA%20Main%20Folder%202020%20-%20FY%2018-19\WET\Staff%20Catagories%20Race%20Ethnicity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SERVICIOS DE TRATAMIENTO DE SALUD MENTAL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539295795572725"/>
          <c:y val="0.39536010498687663"/>
          <c:w val="0.64401129104145005"/>
          <c:h val="0.5107713910761154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Mental Health Treatment Services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173-8A44-A7B0-7F8F80A60E8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173-8A44-A7B0-7F8F80A60E8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173-8A44-A7B0-7F8F80A60E80}"/>
              </c:ext>
            </c:extLst>
          </c:dPt>
          <c:dLbls>
            <c:dLbl>
              <c:idx val="0"/>
              <c:layout>
                <c:manualLayout>
                  <c:x val="-2.411120772469948E-2"/>
                  <c:y val="-2.54473129165401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173-8A44-A7B0-7F8F80A60E80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9306690437280242E-3"/>
                  <c:y val="-0.1471762467191601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173-8A44-A7B0-7F8F80A60E80}"/>
                </c:ext>
                <c:ext xmlns:c15="http://schemas.microsoft.com/office/drawing/2012/chart" uri="{CE6537A1-D6FC-4f65-9D91-7224C49458BB}">
                  <c15:layout>
                    <c:manualLayout>
                      <c:w val="0.35774773436339324"/>
                      <c:h val="0.26112125984251966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6.7969812092527893E-2"/>
                  <c:y val="0.1312275357156018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 smtClean="0"/>
                      <a:t>No-MHSA</a:t>
                    </a:r>
                    <a:r>
                      <a:rPr lang="en-US" baseline="0" dirty="0"/>
                      <a:t>
</a:t>
                    </a:r>
                    <a:fld id="{4986D9F2-668A-4398-90B7-CD4FEBFB91C9}" type="PERCENTAGE">
                      <a:rPr lang="en-US" baseline="0" dirty="0"/>
                      <a:pPr>
                        <a:defRPr sz="1400"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173-8A44-A7B0-7F8F80A60E80}"/>
                </c:ext>
                <c:ext xmlns:c15="http://schemas.microsoft.com/office/drawing/2012/chart" uri="{CE6537A1-D6FC-4f65-9D91-7224C49458BB}">
                  <c15:layout>
                    <c:manualLayout>
                      <c:w val="0.19105358292477592"/>
                      <c:h val="0.1816501312335958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MHSA FSP</c:v>
                </c:pt>
                <c:pt idx="1">
                  <c:v>MHSA Expansion</c:v>
                </c:pt>
                <c:pt idx="2">
                  <c:v>Non-MHSA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 formatCode="General">
                  <c:v>84</c:v>
                </c:pt>
                <c:pt idx="1">
                  <c:v>1453</c:v>
                </c:pt>
                <c:pt idx="2">
                  <c:v>2508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7173-8A44-A7B0-7F8F80A60E80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MX" b="1" noProof="0" dirty="0" smtClean="0">
                <a:effectLst/>
              </a:rPr>
              <a:t>Asociación de Servicio Completo</a:t>
            </a:r>
            <a:r>
              <a:rPr lang="es-MX" b="1" baseline="0" noProof="0" dirty="0" smtClean="0">
                <a:effectLst/>
              </a:rPr>
              <a:t> &amp; Expansión (GSD)</a:t>
            </a:r>
            <a:endParaRPr lang="es-MX" b="1" noProof="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FSP Etnia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Niños - 0-15</c:v>
                </c:pt>
                <c:pt idx="1">
                  <c:v>Jóvenes en Edad de Transición - 16-25</c:v>
                </c:pt>
                <c:pt idx="2">
                  <c:v>Adultos  - 26-59</c:v>
                </c:pt>
                <c:pt idx="3">
                  <c:v>Adultos Mayores 60+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31</c:v>
                </c:pt>
                <c:pt idx="1">
                  <c:v>32</c:v>
                </c:pt>
                <c:pt idx="2">
                  <c:v>43</c:v>
                </c:pt>
                <c:pt idx="3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63E-194E-818C-5246551F414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FSP Raza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Niños - 0-15</c:v>
                </c:pt>
                <c:pt idx="1">
                  <c:v>Jóvenes en Edad de Transición - 16-25</c:v>
                </c:pt>
                <c:pt idx="2">
                  <c:v>Adultos  - 26-59</c:v>
                </c:pt>
                <c:pt idx="3">
                  <c:v>Adultos Mayores 60+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61</c:v>
                </c:pt>
                <c:pt idx="1">
                  <c:v>98</c:v>
                </c:pt>
                <c:pt idx="2">
                  <c:v>187</c:v>
                </c:pt>
                <c:pt idx="3">
                  <c:v>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63E-194E-818C-5246551F414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Expansión Etnia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Niños - 0-15</c:v>
                </c:pt>
                <c:pt idx="1">
                  <c:v>Jóvenes en Edad de Transición - 16-25</c:v>
                </c:pt>
                <c:pt idx="2">
                  <c:v>Adultos  - 26-59</c:v>
                </c:pt>
                <c:pt idx="3">
                  <c:v>Adultos Mayores 60+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540</c:v>
                </c:pt>
                <c:pt idx="1">
                  <c:v>360</c:v>
                </c:pt>
                <c:pt idx="2">
                  <c:v>538</c:v>
                </c:pt>
                <c:pt idx="3">
                  <c:v>119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63E-194E-818C-5246551F414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Expansión Raza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Niños - 0-15</c:v>
                </c:pt>
                <c:pt idx="1">
                  <c:v>Jóvenes en Edad de Transición - 16-25</c:v>
                </c:pt>
                <c:pt idx="2">
                  <c:v>Adultos  - 26-59</c:v>
                </c:pt>
                <c:pt idx="3">
                  <c:v>Adultos Mayores 60+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 formatCode="#,##0">
                  <c:v>1021</c:v>
                </c:pt>
                <c:pt idx="1">
                  <c:v>795</c:v>
                </c:pt>
                <c:pt idx="2">
                  <c:v>1581</c:v>
                </c:pt>
                <c:pt idx="3">
                  <c:v>263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F63E-194E-818C-5246551F414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31539632"/>
        <c:axId val="531540416"/>
        <c:axId val="0"/>
      </c:bar3DChart>
      <c:catAx>
        <c:axId val="531539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540416"/>
        <c:crosses val="autoZero"/>
        <c:auto val="1"/>
        <c:lblAlgn val="ctr"/>
        <c:lblOffset val="100"/>
        <c:noMultiLvlLbl val="0"/>
      </c:catAx>
      <c:valAx>
        <c:axId val="531540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539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584090450232184"/>
          <c:y val="3.0174129353233832E-2"/>
          <c:w val="0.85561208695066948"/>
          <c:h val="0.5039732440161397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Indicadores Niños 18/19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8000"/>
                    <a:lumMod val="114000"/>
                  </a:schemeClr>
                </a:gs>
                <a:gs pos="100000">
                  <a:schemeClr val="accent1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Sin Vivienda/Refugio de Emergencia</c:v>
                </c:pt>
                <c:pt idx="1">
                  <c:v>Abuso de Sustancia</c:v>
                </c:pt>
                <c:pt idx="2">
                  <c:v>Emergencia- Mental o Sustancia</c:v>
                </c:pt>
                <c:pt idx="3">
                  <c:v>Emergencia Médica</c:v>
                </c:pt>
                <c:pt idx="4">
                  <c:v>Psiquiatría Interna</c:v>
                </c:pt>
                <c:pt idx="5">
                  <c:v>Involucración Legal</c:v>
                </c:pt>
                <c:pt idx="6">
                  <c:v>Educación Especial</c:v>
                </c:pt>
                <c:pt idx="7">
                  <c:v>Calificaciones Escolares</c:v>
                </c:pt>
                <c:pt idx="8">
                  <c:v>Colocación Fuera de Casa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0.1</c:v>
                </c:pt>
                <c:pt idx="1">
                  <c:v>0.15</c:v>
                </c:pt>
                <c:pt idx="2">
                  <c:v>0.5</c:v>
                </c:pt>
                <c:pt idx="3">
                  <c:v>0.05</c:v>
                </c:pt>
                <c:pt idx="4">
                  <c:v>0.1</c:v>
                </c:pt>
                <c:pt idx="5">
                  <c:v>0.15</c:v>
                </c:pt>
                <c:pt idx="6">
                  <c:v>0.2</c:v>
                </c:pt>
                <c:pt idx="7">
                  <c:v>0.15</c:v>
                </c:pt>
                <c:pt idx="8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E88-C74F-B337-4077861CAD2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Indicadores Adultos 18/19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lumMod val="114000"/>
                  </a:schemeClr>
                </a:gs>
                <a:gs pos="100000">
                  <a:schemeClr val="accent2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Sin Vivienda/Refugio de Emergencia</c:v>
                </c:pt>
                <c:pt idx="1">
                  <c:v>Abuso de Sustancia</c:v>
                </c:pt>
                <c:pt idx="2">
                  <c:v>Emergencia- Mental o Sustancia</c:v>
                </c:pt>
                <c:pt idx="3">
                  <c:v>Emergencia Médica</c:v>
                </c:pt>
                <c:pt idx="4">
                  <c:v>Psiquiatría Interna</c:v>
                </c:pt>
                <c:pt idx="5">
                  <c:v>Involucración Legal</c:v>
                </c:pt>
                <c:pt idx="6">
                  <c:v>Educación Especial</c:v>
                </c:pt>
                <c:pt idx="7">
                  <c:v>Calificaciones Escolares</c:v>
                </c:pt>
                <c:pt idx="8">
                  <c:v>Colocación Fuera de Casa</c:v>
                </c:pt>
              </c:strCache>
            </c:strRef>
          </c:cat>
          <c:val>
            <c:numRef>
              <c:f>Sheet1!$C$2:$C$10</c:f>
              <c:numCache>
                <c:formatCode>0%</c:formatCode>
                <c:ptCount val="9"/>
                <c:pt idx="0">
                  <c:v>0.12</c:v>
                </c:pt>
                <c:pt idx="1">
                  <c:v>0.25</c:v>
                </c:pt>
                <c:pt idx="2">
                  <c:v>0.75</c:v>
                </c:pt>
                <c:pt idx="3">
                  <c:v>0.12</c:v>
                </c:pt>
                <c:pt idx="4">
                  <c:v>0.25</c:v>
                </c:pt>
                <c:pt idx="5">
                  <c:v>0.38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E88-C74F-B337-4077861CAD2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31541592"/>
        <c:axId val="531539240"/>
        <c:axId val="413953400"/>
      </c:bar3DChart>
      <c:catAx>
        <c:axId val="531541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MX" sz="1197" b="0" i="0" u="none" strike="noStrike" kern="1200" baseline="0" noProof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539240"/>
        <c:crosses val="autoZero"/>
        <c:auto val="1"/>
        <c:lblAlgn val="ctr"/>
        <c:lblOffset val="100"/>
        <c:noMultiLvlLbl val="0"/>
      </c:catAx>
      <c:valAx>
        <c:axId val="531539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541592"/>
        <c:crosses val="autoZero"/>
        <c:crossBetween val="between"/>
      </c:valAx>
      <c:serAx>
        <c:axId val="413953400"/>
        <c:scaling>
          <c:orientation val="minMax"/>
        </c:scaling>
        <c:delete val="1"/>
        <c:axPos val="b"/>
        <c:majorTickMark val="none"/>
        <c:minorTickMark val="none"/>
        <c:tickLblPos val="nextTo"/>
        <c:crossAx val="531539240"/>
        <c:crosses val="autoZero"/>
      </c:serAx>
      <c:spPr>
        <a:solidFill>
          <a:schemeClr val="accent5">
            <a:lumMod val="50000"/>
          </a:schemeClr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805426565269085"/>
          <c:y val="0.91815117326752071"/>
          <c:w val="0.74389135652915184"/>
          <c:h val="8.18488267324793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MX" sz="2400" b="0" i="0" u="none" strike="noStrike" kern="1200" baseline="0" noProof="0">
              <a:solidFill>
                <a:schemeClr val="lt1">
                  <a:lumMod val="8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MX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Niños/TAY FSP Raza/Etnia</a:t>
            </a:r>
            <a:endParaRPr lang="es-MX" b="1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Raza/Etnia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AM o AK Nativo</c:v>
                </c:pt>
                <c:pt idx="1">
                  <c:v>Negro/AA </c:v>
                </c:pt>
                <c:pt idx="2">
                  <c:v>Múltiple</c:v>
                </c:pt>
                <c:pt idx="3">
                  <c:v>Otro</c:v>
                </c:pt>
                <c:pt idx="4">
                  <c:v>Asiático</c:v>
                </c:pt>
                <c:pt idx="5">
                  <c:v>Desconocido</c:v>
                </c:pt>
                <c:pt idx="6">
                  <c:v>Blanco/CAU</c:v>
                </c:pt>
                <c:pt idx="7">
                  <c:v>Hispano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3</c:v>
                </c:pt>
                <c:pt idx="1">
                  <c:v>18</c:v>
                </c:pt>
                <c:pt idx="2">
                  <c:v>1</c:v>
                </c:pt>
                <c:pt idx="3">
                  <c:v>80</c:v>
                </c:pt>
                <c:pt idx="4">
                  <c:v>3</c:v>
                </c:pt>
                <c:pt idx="5">
                  <c:v>1</c:v>
                </c:pt>
                <c:pt idx="6">
                  <c:v>54</c:v>
                </c:pt>
                <c:pt idx="7">
                  <c:v>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54C-D34E-87AE-ADD0BBABAA4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31487104"/>
        <c:axId val="531478872"/>
        <c:axId val="0"/>
      </c:bar3DChart>
      <c:catAx>
        <c:axId val="53148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478872"/>
        <c:crosses val="autoZero"/>
        <c:auto val="1"/>
        <c:lblAlgn val="ctr"/>
        <c:lblOffset val="100"/>
        <c:noMultiLvlLbl val="0"/>
      </c:catAx>
      <c:valAx>
        <c:axId val="531478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487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s-MX" noProof="0" dirty="0" smtClean="0"/>
              <a:t>Adultos/Adultos Mayores FSP </a:t>
            </a:r>
          </a:p>
          <a:p>
            <a:pPr>
              <a:defRPr/>
            </a:pPr>
            <a:r>
              <a:rPr lang="es-MX" noProof="0" dirty="0" smtClean="0"/>
              <a:t>Raza/Etnia</a:t>
            </a:r>
            <a:endParaRPr lang="es-MX" noProof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Raza 18/19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8000"/>
                    <a:lumMod val="114000"/>
                  </a:schemeClr>
                </a:gs>
                <a:gs pos="100000">
                  <a:schemeClr val="accent1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AM o AK Nativo</c:v>
                </c:pt>
                <c:pt idx="1">
                  <c:v>Asiático</c:v>
                </c:pt>
                <c:pt idx="2">
                  <c:v>Negro/AA</c:v>
                </c:pt>
                <c:pt idx="3">
                  <c:v>Múltiple</c:v>
                </c:pt>
                <c:pt idx="4">
                  <c:v>Otro</c:v>
                </c:pt>
                <c:pt idx="5">
                  <c:v>Desconocido</c:v>
                </c:pt>
                <c:pt idx="6">
                  <c:v>Blanco/CAU</c:v>
                </c:pt>
                <c:pt idx="7">
                  <c:v>Hispano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</c:v>
                </c:pt>
                <c:pt idx="1">
                  <c:v>3</c:v>
                </c:pt>
                <c:pt idx="2">
                  <c:v>28</c:v>
                </c:pt>
                <c:pt idx="3">
                  <c:v>0</c:v>
                </c:pt>
                <c:pt idx="4">
                  <c:v>82</c:v>
                </c:pt>
                <c:pt idx="5">
                  <c:v>2</c:v>
                </c:pt>
                <c:pt idx="6">
                  <c:v>103</c:v>
                </c:pt>
                <c:pt idx="7">
                  <c:v>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3AF-0947-91DD-299157A9367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31480440"/>
        <c:axId val="531483184"/>
        <c:axId val="0"/>
      </c:bar3DChart>
      <c:catAx>
        <c:axId val="531480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483184"/>
        <c:crosses val="autoZero"/>
        <c:auto val="1"/>
        <c:lblAlgn val="ctr"/>
        <c:lblOffset val="100"/>
        <c:noMultiLvlLbl val="0"/>
      </c:catAx>
      <c:valAx>
        <c:axId val="531483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480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800" b="1" baseline="0" noProof="0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MHSA Expansión – Datos de edad</a:t>
            </a:r>
            <a:r>
              <a:rPr lang="es-MX" sz="1800" b="1" baseline="0" noProof="0" dirty="0" smtClean="0">
                <a:effectLst/>
              </a:rPr>
              <a:t> </a:t>
            </a:r>
            <a:endParaRPr lang="es-MX" b="1" noProof="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397683397683398E-2"/>
          <c:y val="0.3396169758441212"/>
          <c:w val="0.94632957645000249"/>
          <c:h val="0.5477016326349036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Sheet1!$G$1</c:f>
              <c:strCache>
                <c:ptCount val="1"/>
                <c:pt idx="0">
                  <c:v>AF 18-19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Edad 0-15</c:v>
                </c:pt>
                <c:pt idx="1">
                  <c:v>Edad 16-25</c:v>
                </c:pt>
                <c:pt idx="2">
                  <c:v>Edad 26-59</c:v>
                </c:pt>
                <c:pt idx="3">
                  <c:v>Edad 60+</c:v>
                </c:pt>
              </c:strCache>
            </c:strRef>
          </c:cat>
          <c:val>
            <c:numRef>
              <c:f>Sheet1!$G$2:$G$5</c:f>
              <c:numCache>
                <c:formatCode>#,##0</c:formatCode>
                <c:ptCount val="4"/>
                <c:pt idx="0">
                  <c:v>1021</c:v>
                </c:pt>
                <c:pt idx="1">
                  <c:v>795</c:v>
                </c:pt>
                <c:pt idx="2">
                  <c:v>1581</c:v>
                </c:pt>
                <c:pt idx="3" formatCode="General">
                  <c:v>263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58D-A346-8EC9-AE7A591E8C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44"/>
        <c:shape val="box"/>
        <c:axId val="531487496"/>
        <c:axId val="531484360"/>
        <c:axId val="0"/>
      </c:bar3DChart>
      <c:catAx>
        <c:axId val="5314874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484360"/>
        <c:crosses val="autoZero"/>
        <c:auto val="1"/>
        <c:lblAlgn val="ctr"/>
        <c:lblOffset val="100"/>
        <c:noMultiLvlLbl val="0"/>
      </c:catAx>
      <c:valAx>
        <c:axId val="531484360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487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7.9487931655601862E-2"/>
          <c:y val="0.18714689265536724"/>
          <c:w val="0.30140975934377456"/>
          <c:h val="5.68288180079185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800" noProof="0" dirty="0" smtClean="0"/>
              <a:t>MHSA Expansión AF 18/19  Raza/Etnia</a:t>
            </a:r>
            <a:endParaRPr lang="es-MX" sz="1800" noProof="0" dirty="0"/>
          </a:p>
        </c:rich>
      </c:tx>
      <c:layout>
        <c:manualLayout>
          <c:xMode val="edge"/>
          <c:yMode val="edge"/>
          <c:x val="0.12516666666666668"/>
          <c:y val="5.934933661108987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305555555555555"/>
          <c:y val="0.35566497839490002"/>
          <c:w val="0.48333333333333334"/>
          <c:h val="0.45529112000336863"/>
        </c:manualLayout>
      </c:layout>
      <c:pie3DChart>
        <c:varyColors val="1"/>
        <c:ser>
          <c:idx val="0"/>
          <c:order val="0"/>
          <c:tx>
            <c:strRef>
              <c:f>Sheet1!$G$1</c:f>
              <c:strCache>
                <c:ptCount val="1"/>
                <c:pt idx="0">
                  <c:v>18/19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712-6F47-AA6E-774CD9A82FB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712-6F47-AA6E-774CD9A82FB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712-6F47-AA6E-774CD9A82FB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712-6F47-AA6E-774CD9A82FB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712-6F47-AA6E-774CD9A82FB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712-6F47-AA6E-774CD9A82FB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712-6F47-AA6E-774CD9A82FB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B712-6F47-AA6E-774CD9A82FB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B712-6F47-AA6E-774CD9A82FB0}"/>
              </c:ext>
            </c:extLst>
          </c:dPt>
          <c:dLbls>
            <c:dLbl>
              <c:idx val="0"/>
              <c:layout>
                <c:manualLayout>
                  <c:x val="-0.1000000000000001"/>
                  <c:y val="-0.1306302556257957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712-6F47-AA6E-774CD9A82FB0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7499999999999999"/>
                  <c:y val="-0.2735070977165098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712-6F47-AA6E-774CD9A82FB0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2222222222222212"/>
                  <c:y val="-1.63287819532244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712-6F47-AA6E-774CD9A82FB0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4444444444444342E-2"/>
                  <c:y val="8.164390976612234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712-6F47-AA6E-774CD9A82FB0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28611111111111115"/>
                  <c:y val="6.868309980710807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B712-6F47-AA6E-774CD9A82FB0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12222222222222222"/>
                  <c:y val="6.123293232459175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AD74E35-4D4B-48AF-955C-6C7D7CC26812}" type="CATEGORYNAME">
                      <a:rPr lang="en-U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,  </a:t>
                    </a:r>
                  </a:p>
                  <a:p>
                    <a:pPr>
                      <a:defRPr>
                        <a:solidFill>
                          <a:schemeClr val="accent1"/>
                        </a:solidFill>
                      </a:defRPr>
                    </a:pPr>
                    <a:fld id="{11B1BE1C-3D0E-41DF-9433-CE83078A1EFB}" type="VALUE">
                      <a:rPr lang="en-US" baseline="0" smtClean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B712-6F47-AA6E-774CD9A82FB0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-2.2053587051618549E-2"/>
                  <c:y val="8.57261052544284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B712-6F47-AA6E-774CD9A82FB0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3.3333333333333333E-2"/>
                  <c:y val="-0.10205488720765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B712-6F47-AA6E-774CD9A82FB0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2.222222222222223E-2"/>
                  <c:y val="-6.123293232459175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B712-6F47-AA6E-774CD9A82FB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Sheet1!$A$2:$A$10</c:f>
              <c:strCache>
                <c:ptCount val="9"/>
                <c:pt idx="0">
                  <c:v>Hispano/Latino</c:v>
                </c:pt>
                <c:pt idx="1">
                  <c:v>AM o Ak Nativo</c:v>
                </c:pt>
                <c:pt idx="2">
                  <c:v>Asiatico</c:v>
                </c:pt>
                <c:pt idx="3">
                  <c:v>Negro/AA</c:v>
                </c:pt>
                <c:pt idx="4">
                  <c:v>Nat. Haw or OPI</c:v>
                </c:pt>
                <c:pt idx="5">
                  <c:v>Otro</c:v>
                </c:pt>
                <c:pt idx="6">
                  <c:v>Multiple</c:v>
                </c:pt>
                <c:pt idx="7">
                  <c:v>Desconocido</c:v>
                </c:pt>
                <c:pt idx="8">
                  <c:v>Blanco</c:v>
                </c:pt>
              </c:strCache>
            </c:strRef>
          </c:cat>
          <c:val>
            <c:numRef>
              <c:f>Sheet1!$G$2:$G$10</c:f>
              <c:numCache>
                <c:formatCode>General</c:formatCode>
                <c:ptCount val="9"/>
                <c:pt idx="0" formatCode="#,##0">
                  <c:v>2639</c:v>
                </c:pt>
                <c:pt idx="1">
                  <c:v>42</c:v>
                </c:pt>
                <c:pt idx="2">
                  <c:v>32</c:v>
                </c:pt>
                <c:pt idx="3">
                  <c:v>176</c:v>
                </c:pt>
                <c:pt idx="4">
                  <c:v>3</c:v>
                </c:pt>
                <c:pt idx="5" formatCode="#,##0">
                  <c:v>1837</c:v>
                </c:pt>
                <c:pt idx="6">
                  <c:v>14</c:v>
                </c:pt>
                <c:pt idx="7">
                  <c:v>25</c:v>
                </c:pt>
                <c:pt idx="8" formatCode="#,##0">
                  <c:v>1534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B712-6F47-AA6E-774CD9A82FB0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MX" b="1" noProof="0" dirty="0" smtClean="0">
                <a:effectLst/>
              </a:rPr>
              <a:t>Cantidad</a:t>
            </a:r>
            <a:r>
              <a:rPr lang="es-MX" b="1" baseline="0" noProof="0" dirty="0" smtClean="0">
                <a:effectLst/>
              </a:rPr>
              <a:t> de Clientes no Duplicados</a:t>
            </a:r>
            <a:endParaRPr lang="es-MX" b="1" noProof="0" dirty="0" smtClean="0">
              <a:effectLst/>
            </a:endParaRPr>
          </a:p>
          <a:p>
            <a:pPr>
              <a:defRPr>
                <a:effectLst/>
              </a:defRPr>
            </a:pPr>
            <a:r>
              <a:rPr lang="es-MX" b="1" noProof="0" dirty="0" smtClean="0">
                <a:effectLst/>
              </a:rPr>
              <a:t>N = 4,037</a:t>
            </a:r>
            <a:endParaRPr lang="es-MX" b="1" noProof="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1758165645960922E-2"/>
          <c:y val="0.19400009209375144"/>
          <c:w val="0.91126652571206379"/>
          <c:h val="0.5560355942349312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Hope House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8000"/>
                    <a:lumMod val="114000"/>
                  </a:schemeClr>
                </a:gs>
                <a:gs pos="100000">
                  <a:schemeClr val="accent1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dLbl>
              <c:idx val="0"/>
              <c:spPr>
                <a:solidFill>
                  <a:schemeClr val="tx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Cuenta no Duplicada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D43-6443-9354-44470B93FE0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Centro Mountian Wellness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lumMod val="114000"/>
                  </a:schemeClr>
                </a:gs>
                <a:gs pos="100000">
                  <a:schemeClr val="accent2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dLbl>
              <c:idx val="0"/>
              <c:spPr>
                <a:solidFill>
                  <a:schemeClr val="tx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Cuenta no Duplicada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D43-6443-9354-44470B93FE0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Empoderamiento Juvenil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8000"/>
                    <a:lumMod val="114000"/>
                  </a:schemeClr>
                </a:gs>
                <a:gs pos="100000">
                  <a:schemeClr val="accent3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dLbl>
              <c:idx val="0"/>
              <c:spPr>
                <a:solidFill>
                  <a:schemeClr val="tx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Cuenta no Duplicada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D43-6443-9354-44470B93FE0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Educadores de Salud Mental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8000"/>
                    <a:lumMod val="114000"/>
                  </a:schemeClr>
                </a:gs>
                <a:gs pos="100000">
                  <a:schemeClr val="accent4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dLbl>
              <c:idx val="0"/>
              <c:layout>
                <c:manualLayout>
                  <c:x val="1.8518518518518406E-2"/>
                  <c:y val="-2.97619047619050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D43-6443-9354-44470B93FE02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tx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Cuenta no Duplicada</c:v>
                </c:pt>
              </c:strCache>
            </c:strRef>
          </c:cat>
          <c:val>
            <c:numRef>
              <c:f>Sheet1!$E$2</c:f>
              <c:numCache>
                <c:formatCode>#,##0</c:formatCode>
                <c:ptCount val="1"/>
                <c:pt idx="0">
                  <c:v>3735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D43-6443-9354-44470B93FE0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31485536"/>
        <c:axId val="531485928"/>
        <c:axId val="0"/>
      </c:bar3DChart>
      <c:catAx>
        <c:axId val="531485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485928"/>
        <c:crosses val="autoZero"/>
        <c:auto val="1"/>
        <c:lblAlgn val="ctr"/>
        <c:lblOffset val="100"/>
        <c:noMultiLvlLbl val="0"/>
      </c:catAx>
      <c:valAx>
        <c:axId val="531485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485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6550622144454162E-2"/>
          <c:y val="0.85808023997000371"/>
          <c:w val="0.86054073101973361"/>
          <c:h val="0.12406261717285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noProof="0" dirty="0" err="1" smtClean="0"/>
              <a:t>Categorias</a:t>
            </a:r>
            <a:r>
              <a:rPr lang="es-MX" baseline="0" noProof="0" dirty="0" smtClean="0"/>
              <a:t> de Personal</a:t>
            </a:r>
            <a:endParaRPr lang="es-MX" noProof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rAngAx val="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Sheet2!$D$23</c:f>
              <c:strCache>
                <c:ptCount val="1"/>
                <c:pt idx="0">
                  <c:v>Staff Catagories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Sheet2!$C$24:$C$41</c:f>
              <c:strCache>
                <c:ptCount val="18"/>
                <c:pt idx="0">
                  <c:v>DSS Eligibility Worker</c:v>
                </c:pt>
                <c:pt idx="1">
                  <c:v>Mental Health Caseworker</c:v>
                </c:pt>
                <c:pt idx="2">
                  <c:v>Consumer Support Staff</c:v>
                </c:pt>
                <c:pt idx="3">
                  <c:v>Other Unlicensed MH direct service staff</c:v>
                </c:pt>
                <c:pt idx="4">
                  <c:v>Licensed Clinical Social Worker</c:v>
                </c:pt>
                <c:pt idx="5">
                  <c:v>MFT, registered intern ( or waivered)</c:v>
                </c:pt>
                <c:pt idx="6">
                  <c:v>MSW, Registered intern (or waivered)</c:v>
                </c:pt>
                <c:pt idx="7">
                  <c:v>Psychiatric Nurse Practioner</c:v>
                </c:pt>
                <c:pt idx="8">
                  <c:v>Psychiatrist, general</c:v>
                </c:pt>
                <c:pt idx="9">
                  <c:v>Licensed Vocational Nurse</c:v>
                </c:pt>
                <c:pt idx="10">
                  <c:v>CEO or manager above direct supervisor</c:v>
                </c:pt>
                <c:pt idx="11">
                  <c:v>Other managers and supervisors</c:v>
                </c:pt>
                <c:pt idx="12">
                  <c:v>Supervising Psychiatrist</c:v>
                </c:pt>
                <c:pt idx="13">
                  <c:v>Analysts, tech support, quality assurance</c:v>
                </c:pt>
                <c:pt idx="14">
                  <c:v>Clerical, secretary, administrative assistants</c:v>
                </c:pt>
                <c:pt idx="15">
                  <c:v>Education, training, research</c:v>
                </c:pt>
                <c:pt idx="16">
                  <c:v>Other support staff (non-direct services)</c:v>
                </c:pt>
                <c:pt idx="17">
                  <c:v>Psychiatrist, general - Telemed</c:v>
                </c:pt>
              </c:strCache>
            </c:strRef>
          </c:cat>
          <c:val>
            <c:numRef>
              <c:f>Sheet2!$D$24:$D$41</c:f>
              <c:numCache>
                <c:formatCode>General</c:formatCode>
                <c:ptCount val="18"/>
                <c:pt idx="0">
                  <c:v>1</c:v>
                </c:pt>
                <c:pt idx="1">
                  <c:v>24</c:v>
                </c:pt>
                <c:pt idx="2">
                  <c:v>12</c:v>
                </c:pt>
                <c:pt idx="3">
                  <c:v>12</c:v>
                </c:pt>
                <c:pt idx="4">
                  <c:v>11</c:v>
                </c:pt>
                <c:pt idx="5">
                  <c:v>21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12</c:v>
                </c:pt>
                <c:pt idx="11">
                  <c:v>2</c:v>
                </c:pt>
                <c:pt idx="12">
                  <c:v>1</c:v>
                </c:pt>
                <c:pt idx="13">
                  <c:v>7</c:v>
                </c:pt>
                <c:pt idx="14">
                  <c:v>28</c:v>
                </c:pt>
                <c:pt idx="15">
                  <c:v>2</c:v>
                </c:pt>
                <c:pt idx="16">
                  <c:v>5</c:v>
                </c:pt>
                <c:pt idx="17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7A7-4B43-BD2F-434E75627E1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531537672"/>
        <c:axId val="531538064"/>
        <c:axId val="0"/>
      </c:bar3DChart>
      <c:catAx>
        <c:axId val="5315376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538064"/>
        <c:crosses val="autoZero"/>
        <c:auto val="1"/>
        <c:lblAlgn val="ctr"/>
        <c:lblOffset val="100"/>
        <c:noMultiLvlLbl val="0"/>
      </c:catAx>
      <c:valAx>
        <c:axId val="5315380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537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1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49A827-36CF-483E-81F5-7D99747FF3C4}" type="doc">
      <dgm:prSet loTypeId="urn:microsoft.com/office/officeart/2005/8/layout/venn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06944B3-2FBF-4946-B066-833592F8513B}">
      <dgm:prSet phldrT="[Text]"/>
      <dgm:spPr/>
      <dgm:t>
        <a:bodyPr/>
        <a:lstStyle/>
        <a:p>
          <a:r>
            <a:rPr lang="en-US" dirty="0"/>
            <a:t>Community</a:t>
          </a:r>
        </a:p>
      </dgm:t>
    </dgm:pt>
    <dgm:pt modelId="{85212D57-BE53-4A1F-B162-9395FAF9E4CB}" type="parTrans" cxnId="{D4C31972-F5E3-40E3-BC8C-4DABDD9E77BF}">
      <dgm:prSet/>
      <dgm:spPr/>
      <dgm:t>
        <a:bodyPr/>
        <a:lstStyle/>
        <a:p>
          <a:endParaRPr lang="en-US"/>
        </a:p>
      </dgm:t>
    </dgm:pt>
    <dgm:pt modelId="{40FFEFA4-E48A-4E90-8020-A8C25639BF3A}" type="sibTrans" cxnId="{D4C31972-F5E3-40E3-BC8C-4DABDD9E77BF}">
      <dgm:prSet/>
      <dgm:spPr/>
      <dgm:t>
        <a:bodyPr/>
        <a:lstStyle/>
        <a:p>
          <a:endParaRPr lang="en-US"/>
        </a:p>
      </dgm:t>
    </dgm:pt>
    <dgm:pt modelId="{27958A02-6D48-489D-B403-041EA247E48E}">
      <dgm:prSet phldrT="[Text]"/>
      <dgm:spPr/>
      <dgm:t>
        <a:bodyPr/>
        <a:lstStyle/>
        <a:p>
          <a:r>
            <a:rPr lang="en-US" dirty="0"/>
            <a:t>Organizations</a:t>
          </a:r>
        </a:p>
      </dgm:t>
    </dgm:pt>
    <dgm:pt modelId="{40EABD6A-3943-4850-B2E1-8D31E9C43850}" type="parTrans" cxnId="{5768650C-D836-4BAB-B031-A9862515F77F}">
      <dgm:prSet/>
      <dgm:spPr/>
      <dgm:t>
        <a:bodyPr/>
        <a:lstStyle/>
        <a:p>
          <a:endParaRPr lang="en-US"/>
        </a:p>
      </dgm:t>
    </dgm:pt>
    <dgm:pt modelId="{AF3FF735-831C-4AA5-ABBF-5A9DB997DA61}" type="sibTrans" cxnId="{5768650C-D836-4BAB-B031-A9862515F77F}">
      <dgm:prSet/>
      <dgm:spPr/>
      <dgm:t>
        <a:bodyPr/>
        <a:lstStyle/>
        <a:p>
          <a:endParaRPr lang="en-US"/>
        </a:p>
      </dgm:t>
    </dgm:pt>
    <dgm:pt modelId="{F66CA4BE-C54F-4BD4-AB7D-EA4C77B02837}">
      <dgm:prSet phldrT="[Text]"/>
      <dgm:spPr/>
      <dgm:t>
        <a:bodyPr/>
        <a:lstStyle/>
        <a:p>
          <a:r>
            <a:rPr lang="en-US" dirty="0"/>
            <a:t>Interpersonal</a:t>
          </a:r>
        </a:p>
      </dgm:t>
    </dgm:pt>
    <dgm:pt modelId="{0565AA90-3F0E-4997-ACD1-61C6D1B00DBA}" type="parTrans" cxnId="{3E9D12E5-5FC0-4FC8-97EC-B5338F3F68B3}">
      <dgm:prSet/>
      <dgm:spPr/>
      <dgm:t>
        <a:bodyPr/>
        <a:lstStyle/>
        <a:p>
          <a:endParaRPr lang="en-US"/>
        </a:p>
      </dgm:t>
    </dgm:pt>
    <dgm:pt modelId="{2C6D5066-1041-49C0-B1DC-F60B6F803172}" type="sibTrans" cxnId="{3E9D12E5-5FC0-4FC8-97EC-B5338F3F68B3}">
      <dgm:prSet/>
      <dgm:spPr/>
      <dgm:t>
        <a:bodyPr/>
        <a:lstStyle/>
        <a:p>
          <a:endParaRPr lang="en-US"/>
        </a:p>
      </dgm:t>
    </dgm:pt>
    <dgm:pt modelId="{0A9BBE37-C4F6-4C3E-800D-E59D84C44377}">
      <dgm:prSet phldrT="[Text]"/>
      <dgm:spPr/>
      <dgm:t>
        <a:bodyPr/>
        <a:lstStyle/>
        <a:p>
          <a:r>
            <a:rPr lang="en-US" dirty="0"/>
            <a:t>Individual</a:t>
          </a:r>
        </a:p>
      </dgm:t>
    </dgm:pt>
    <dgm:pt modelId="{70EEF250-C521-48A6-956D-DDFEC577AFA0}" type="parTrans" cxnId="{018A539B-0D7D-43FC-B789-8BF805C3AE46}">
      <dgm:prSet/>
      <dgm:spPr/>
      <dgm:t>
        <a:bodyPr/>
        <a:lstStyle/>
        <a:p>
          <a:endParaRPr lang="en-US"/>
        </a:p>
      </dgm:t>
    </dgm:pt>
    <dgm:pt modelId="{F2D6EDBF-4273-4F1D-899E-485F4E7CD23F}" type="sibTrans" cxnId="{018A539B-0D7D-43FC-B789-8BF805C3AE46}">
      <dgm:prSet/>
      <dgm:spPr/>
      <dgm:t>
        <a:bodyPr/>
        <a:lstStyle/>
        <a:p>
          <a:endParaRPr lang="en-US"/>
        </a:p>
      </dgm:t>
    </dgm:pt>
    <dgm:pt modelId="{AC376CC5-F9EF-4CB6-A098-66F19FF33B24}">
      <dgm:prSet phldrT="[Text]"/>
      <dgm:spPr/>
      <dgm:t>
        <a:bodyPr/>
        <a:lstStyle/>
        <a:p>
          <a:r>
            <a:rPr lang="en-US" dirty="0"/>
            <a:t>Society/Culture </a:t>
          </a:r>
        </a:p>
      </dgm:t>
    </dgm:pt>
    <dgm:pt modelId="{22BD8D62-37CB-49EE-9E73-FBECB68A3128}" type="parTrans" cxnId="{7508CE9D-3830-4408-A8FE-727B9589B812}">
      <dgm:prSet/>
      <dgm:spPr/>
      <dgm:t>
        <a:bodyPr/>
        <a:lstStyle/>
        <a:p>
          <a:endParaRPr lang="en-US"/>
        </a:p>
      </dgm:t>
    </dgm:pt>
    <dgm:pt modelId="{0969FA04-C6F2-4A81-BF1E-0435BBA6B2A0}" type="sibTrans" cxnId="{7508CE9D-3830-4408-A8FE-727B9589B812}">
      <dgm:prSet/>
      <dgm:spPr/>
      <dgm:t>
        <a:bodyPr/>
        <a:lstStyle/>
        <a:p>
          <a:endParaRPr lang="en-US"/>
        </a:p>
      </dgm:t>
    </dgm:pt>
    <dgm:pt modelId="{CAD7572C-46AC-4ED0-9992-1F769E9A74BB}" type="pres">
      <dgm:prSet presAssocID="{6949A827-36CF-483E-81F5-7D99747FF3C4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A1EC52-C535-4926-B872-2770C6B110AA}" type="pres">
      <dgm:prSet presAssocID="{6949A827-36CF-483E-81F5-7D99747FF3C4}" presName="comp1" presStyleCnt="0"/>
      <dgm:spPr/>
    </dgm:pt>
    <dgm:pt modelId="{276FAB9A-4C15-4CE8-81ED-772E11F5DAC7}" type="pres">
      <dgm:prSet presAssocID="{6949A827-36CF-483E-81F5-7D99747FF3C4}" presName="circle1" presStyleLbl="node1" presStyleIdx="0" presStyleCnt="5"/>
      <dgm:spPr/>
      <dgm:t>
        <a:bodyPr/>
        <a:lstStyle/>
        <a:p>
          <a:endParaRPr lang="en-US"/>
        </a:p>
      </dgm:t>
    </dgm:pt>
    <dgm:pt modelId="{D22DB50E-608B-41F0-8DCC-086843A65FFD}" type="pres">
      <dgm:prSet presAssocID="{6949A827-36CF-483E-81F5-7D99747FF3C4}" presName="c1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1CAD6-E881-4CAC-B8FD-379A622378CB}" type="pres">
      <dgm:prSet presAssocID="{6949A827-36CF-483E-81F5-7D99747FF3C4}" presName="comp2" presStyleCnt="0"/>
      <dgm:spPr/>
    </dgm:pt>
    <dgm:pt modelId="{BC1C72FB-F32F-4AE3-92C8-E821241EDFA1}" type="pres">
      <dgm:prSet presAssocID="{6949A827-36CF-483E-81F5-7D99747FF3C4}" presName="circle2" presStyleLbl="node1" presStyleIdx="1" presStyleCnt="5"/>
      <dgm:spPr/>
      <dgm:t>
        <a:bodyPr/>
        <a:lstStyle/>
        <a:p>
          <a:endParaRPr lang="en-US"/>
        </a:p>
      </dgm:t>
    </dgm:pt>
    <dgm:pt modelId="{9C1E1541-3DC7-4F92-BED9-82D82ED28040}" type="pres">
      <dgm:prSet presAssocID="{6949A827-36CF-483E-81F5-7D99747FF3C4}" presName="c2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ECC790-1E49-473F-A857-9E59E498520D}" type="pres">
      <dgm:prSet presAssocID="{6949A827-36CF-483E-81F5-7D99747FF3C4}" presName="comp3" presStyleCnt="0"/>
      <dgm:spPr/>
    </dgm:pt>
    <dgm:pt modelId="{64609524-449F-4DDC-AA8F-8CF3042064B4}" type="pres">
      <dgm:prSet presAssocID="{6949A827-36CF-483E-81F5-7D99747FF3C4}" presName="circle3" presStyleLbl="node1" presStyleIdx="2" presStyleCnt="5"/>
      <dgm:spPr/>
      <dgm:t>
        <a:bodyPr/>
        <a:lstStyle/>
        <a:p>
          <a:endParaRPr lang="en-US"/>
        </a:p>
      </dgm:t>
    </dgm:pt>
    <dgm:pt modelId="{CCE18DC8-095A-4B6B-88B8-5F0E0067092A}" type="pres">
      <dgm:prSet presAssocID="{6949A827-36CF-483E-81F5-7D99747FF3C4}" presName="c3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957F90-1410-4641-B116-56B7EF21F71B}" type="pres">
      <dgm:prSet presAssocID="{6949A827-36CF-483E-81F5-7D99747FF3C4}" presName="comp4" presStyleCnt="0"/>
      <dgm:spPr/>
    </dgm:pt>
    <dgm:pt modelId="{A8617927-B9E1-4BC2-86A3-2630024A9F41}" type="pres">
      <dgm:prSet presAssocID="{6949A827-36CF-483E-81F5-7D99747FF3C4}" presName="circle4" presStyleLbl="node1" presStyleIdx="3" presStyleCnt="5"/>
      <dgm:spPr/>
      <dgm:t>
        <a:bodyPr/>
        <a:lstStyle/>
        <a:p>
          <a:endParaRPr lang="en-US"/>
        </a:p>
      </dgm:t>
    </dgm:pt>
    <dgm:pt modelId="{2B154560-7D5F-4199-88B1-1245A6D34E7A}" type="pres">
      <dgm:prSet presAssocID="{6949A827-36CF-483E-81F5-7D99747FF3C4}" presName="c4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BCAE1C-478A-4B57-8C45-112F29A978BA}" type="pres">
      <dgm:prSet presAssocID="{6949A827-36CF-483E-81F5-7D99747FF3C4}" presName="comp5" presStyleCnt="0"/>
      <dgm:spPr/>
    </dgm:pt>
    <dgm:pt modelId="{14F8D33D-E736-48BD-8F3A-DB679E888A10}" type="pres">
      <dgm:prSet presAssocID="{6949A827-36CF-483E-81F5-7D99747FF3C4}" presName="circle5" presStyleLbl="node1" presStyleIdx="4" presStyleCnt="5"/>
      <dgm:spPr/>
      <dgm:t>
        <a:bodyPr/>
        <a:lstStyle/>
        <a:p>
          <a:endParaRPr lang="en-US"/>
        </a:p>
      </dgm:t>
    </dgm:pt>
    <dgm:pt modelId="{7ABE711F-AA11-447E-93A7-B9883FB483D2}" type="pres">
      <dgm:prSet presAssocID="{6949A827-36CF-483E-81F5-7D99747FF3C4}" presName="c5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08CE9D-3830-4408-A8FE-727B9589B812}" srcId="{6949A827-36CF-483E-81F5-7D99747FF3C4}" destId="{AC376CC5-F9EF-4CB6-A098-66F19FF33B24}" srcOrd="0" destOrd="0" parTransId="{22BD8D62-37CB-49EE-9E73-FBECB68A3128}" sibTransId="{0969FA04-C6F2-4A81-BF1E-0435BBA6B2A0}"/>
    <dgm:cxn modelId="{8D819408-AA6D-4192-B720-95F823126D88}" type="presOf" srcId="{27958A02-6D48-489D-B403-041EA247E48E}" destId="{CCE18DC8-095A-4B6B-88B8-5F0E0067092A}" srcOrd="1" destOrd="0" presId="urn:microsoft.com/office/officeart/2005/8/layout/venn2"/>
    <dgm:cxn modelId="{5768650C-D836-4BAB-B031-A9862515F77F}" srcId="{6949A827-36CF-483E-81F5-7D99747FF3C4}" destId="{27958A02-6D48-489D-B403-041EA247E48E}" srcOrd="2" destOrd="0" parTransId="{40EABD6A-3943-4850-B2E1-8D31E9C43850}" sibTransId="{AF3FF735-831C-4AA5-ABBF-5A9DB997DA61}"/>
    <dgm:cxn modelId="{D4C31972-F5E3-40E3-BC8C-4DABDD9E77BF}" srcId="{6949A827-36CF-483E-81F5-7D99747FF3C4}" destId="{006944B3-2FBF-4946-B066-833592F8513B}" srcOrd="1" destOrd="0" parTransId="{85212D57-BE53-4A1F-B162-9395FAF9E4CB}" sibTransId="{40FFEFA4-E48A-4E90-8020-A8C25639BF3A}"/>
    <dgm:cxn modelId="{81DDCF90-5B25-4811-9E0D-01F1EE1AF935}" type="presOf" srcId="{006944B3-2FBF-4946-B066-833592F8513B}" destId="{BC1C72FB-F32F-4AE3-92C8-E821241EDFA1}" srcOrd="0" destOrd="0" presId="urn:microsoft.com/office/officeart/2005/8/layout/venn2"/>
    <dgm:cxn modelId="{31B5D369-7F59-495A-AE39-22DE55CAD6B5}" type="presOf" srcId="{AC376CC5-F9EF-4CB6-A098-66F19FF33B24}" destId="{276FAB9A-4C15-4CE8-81ED-772E11F5DAC7}" srcOrd="0" destOrd="0" presId="urn:microsoft.com/office/officeart/2005/8/layout/venn2"/>
    <dgm:cxn modelId="{018A539B-0D7D-43FC-B789-8BF805C3AE46}" srcId="{6949A827-36CF-483E-81F5-7D99747FF3C4}" destId="{0A9BBE37-C4F6-4C3E-800D-E59D84C44377}" srcOrd="4" destOrd="0" parTransId="{70EEF250-C521-48A6-956D-DDFEC577AFA0}" sibTransId="{F2D6EDBF-4273-4F1D-899E-485F4E7CD23F}"/>
    <dgm:cxn modelId="{E347EBDA-2F4F-493B-99A3-2786E2829B68}" type="presOf" srcId="{F66CA4BE-C54F-4BD4-AB7D-EA4C77B02837}" destId="{A8617927-B9E1-4BC2-86A3-2630024A9F41}" srcOrd="0" destOrd="0" presId="urn:microsoft.com/office/officeart/2005/8/layout/venn2"/>
    <dgm:cxn modelId="{DD059A3A-B77A-48C4-B3E7-97D60677B033}" type="presOf" srcId="{6949A827-36CF-483E-81F5-7D99747FF3C4}" destId="{CAD7572C-46AC-4ED0-9992-1F769E9A74BB}" srcOrd="0" destOrd="0" presId="urn:microsoft.com/office/officeart/2005/8/layout/venn2"/>
    <dgm:cxn modelId="{E8C5301A-EEA3-4EB4-9FC4-379E9514B4E4}" type="presOf" srcId="{0A9BBE37-C4F6-4C3E-800D-E59D84C44377}" destId="{14F8D33D-E736-48BD-8F3A-DB679E888A10}" srcOrd="0" destOrd="0" presId="urn:microsoft.com/office/officeart/2005/8/layout/venn2"/>
    <dgm:cxn modelId="{3E9D12E5-5FC0-4FC8-97EC-B5338F3F68B3}" srcId="{6949A827-36CF-483E-81F5-7D99747FF3C4}" destId="{F66CA4BE-C54F-4BD4-AB7D-EA4C77B02837}" srcOrd="3" destOrd="0" parTransId="{0565AA90-3F0E-4997-ACD1-61C6D1B00DBA}" sibTransId="{2C6D5066-1041-49C0-B1DC-F60B6F803172}"/>
    <dgm:cxn modelId="{583D502B-A122-4CC2-A338-87F644867E6E}" type="presOf" srcId="{AC376CC5-F9EF-4CB6-A098-66F19FF33B24}" destId="{D22DB50E-608B-41F0-8DCC-086843A65FFD}" srcOrd="1" destOrd="0" presId="urn:microsoft.com/office/officeart/2005/8/layout/venn2"/>
    <dgm:cxn modelId="{A1350CB5-5BAB-4B09-98B3-B5FFDC96C66F}" type="presOf" srcId="{0A9BBE37-C4F6-4C3E-800D-E59D84C44377}" destId="{7ABE711F-AA11-447E-93A7-B9883FB483D2}" srcOrd="1" destOrd="0" presId="urn:microsoft.com/office/officeart/2005/8/layout/venn2"/>
    <dgm:cxn modelId="{25F4C80A-3E7A-485C-9B5A-DAF5214A5F82}" type="presOf" srcId="{006944B3-2FBF-4946-B066-833592F8513B}" destId="{9C1E1541-3DC7-4F92-BED9-82D82ED28040}" srcOrd="1" destOrd="0" presId="urn:microsoft.com/office/officeart/2005/8/layout/venn2"/>
    <dgm:cxn modelId="{3F7B41B4-0C3D-46D0-A73F-A3D53889C3E1}" type="presOf" srcId="{F66CA4BE-C54F-4BD4-AB7D-EA4C77B02837}" destId="{2B154560-7D5F-4199-88B1-1245A6D34E7A}" srcOrd="1" destOrd="0" presId="urn:microsoft.com/office/officeart/2005/8/layout/venn2"/>
    <dgm:cxn modelId="{4E55D413-3FC3-4604-B6BE-69DFBED6E6A7}" type="presOf" srcId="{27958A02-6D48-489D-B403-041EA247E48E}" destId="{64609524-449F-4DDC-AA8F-8CF3042064B4}" srcOrd="0" destOrd="0" presId="urn:microsoft.com/office/officeart/2005/8/layout/venn2"/>
    <dgm:cxn modelId="{3D801088-01FB-43C7-BA24-67EB57FF61B2}" type="presParOf" srcId="{CAD7572C-46AC-4ED0-9992-1F769E9A74BB}" destId="{38A1EC52-C535-4926-B872-2770C6B110AA}" srcOrd="0" destOrd="0" presId="urn:microsoft.com/office/officeart/2005/8/layout/venn2"/>
    <dgm:cxn modelId="{345CCADD-5CEF-4952-B3F9-EBB73636F824}" type="presParOf" srcId="{38A1EC52-C535-4926-B872-2770C6B110AA}" destId="{276FAB9A-4C15-4CE8-81ED-772E11F5DAC7}" srcOrd="0" destOrd="0" presId="urn:microsoft.com/office/officeart/2005/8/layout/venn2"/>
    <dgm:cxn modelId="{39144696-E369-4FE7-9939-CDB35DE79EEE}" type="presParOf" srcId="{38A1EC52-C535-4926-B872-2770C6B110AA}" destId="{D22DB50E-608B-41F0-8DCC-086843A65FFD}" srcOrd="1" destOrd="0" presId="urn:microsoft.com/office/officeart/2005/8/layout/venn2"/>
    <dgm:cxn modelId="{DAB6664D-2CC6-4A3C-842D-C427D8488F7B}" type="presParOf" srcId="{CAD7572C-46AC-4ED0-9992-1F769E9A74BB}" destId="{61F1CAD6-E881-4CAC-B8FD-379A622378CB}" srcOrd="1" destOrd="0" presId="urn:microsoft.com/office/officeart/2005/8/layout/venn2"/>
    <dgm:cxn modelId="{E680706E-D1BB-4F34-9A44-D53827F924AA}" type="presParOf" srcId="{61F1CAD6-E881-4CAC-B8FD-379A622378CB}" destId="{BC1C72FB-F32F-4AE3-92C8-E821241EDFA1}" srcOrd="0" destOrd="0" presId="urn:microsoft.com/office/officeart/2005/8/layout/venn2"/>
    <dgm:cxn modelId="{6FEA3D0C-F046-4FA5-AB16-8B4C68D2A9A4}" type="presParOf" srcId="{61F1CAD6-E881-4CAC-B8FD-379A622378CB}" destId="{9C1E1541-3DC7-4F92-BED9-82D82ED28040}" srcOrd="1" destOrd="0" presId="urn:microsoft.com/office/officeart/2005/8/layout/venn2"/>
    <dgm:cxn modelId="{80C7C61C-E3EF-48F9-B9E6-BC353A0F4812}" type="presParOf" srcId="{CAD7572C-46AC-4ED0-9992-1F769E9A74BB}" destId="{EDECC790-1E49-473F-A857-9E59E498520D}" srcOrd="2" destOrd="0" presId="urn:microsoft.com/office/officeart/2005/8/layout/venn2"/>
    <dgm:cxn modelId="{2CA1F71B-405D-4289-9EF6-64C217EEEC12}" type="presParOf" srcId="{EDECC790-1E49-473F-A857-9E59E498520D}" destId="{64609524-449F-4DDC-AA8F-8CF3042064B4}" srcOrd="0" destOrd="0" presId="urn:microsoft.com/office/officeart/2005/8/layout/venn2"/>
    <dgm:cxn modelId="{AF6B90D6-D631-4FCC-AE15-0D3AF85FE4A2}" type="presParOf" srcId="{EDECC790-1E49-473F-A857-9E59E498520D}" destId="{CCE18DC8-095A-4B6B-88B8-5F0E0067092A}" srcOrd="1" destOrd="0" presId="urn:microsoft.com/office/officeart/2005/8/layout/venn2"/>
    <dgm:cxn modelId="{64631B3A-4A79-48DC-AB88-3512324C71F0}" type="presParOf" srcId="{CAD7572C-46AC-4ED0-9992-1F769E9A74BB}" destId="{CF957F90-1410-4641-B116-56B7EF21F71B}" srcOrd="3" destOrd="0" presId="urn:microsoft.com/office/officeart/2005/8/layout/venn2"/>
    <dgm:cxn modelId="{4EE72531-6278-40E8-B825-E63D3702CB27}" type="presParOf" srcId="{CF957F90-1410-4641-B116-56B7EF21F71B}" destId="{A8617927-B9E1-4BC2-86A3-2630024A9F41}" srcOrd="0" destOrd="0" presId="urn:microsoft.com/office/officeart/2005/8/layout/venn2"/>
    <dgm:cxn modelId="{4BBCC5C9-778C-496D-8CC8-0DCEEF611936}" type="presParOf" srcId="{CF957F90-1410-4641-B116-56B7EF21F71B}" destId="{2B154560-7D5F-4199-88B1-1245A6D34E7A}" srcOrd="1" destOrd="0" presId="urn:microsoft.com/office/officeart/2005/8/layout/venn2"/>
    <dgm:cxn modelId="{6CD12299-1AEF-4BC7-9747-CE7FB1703D9F}" type="presParOf" srcId="{CAD7572C-46AC-4ED0-9992-1F769E9A74BB}" destId="{DCBCAE1C-478A-4B57-8C45-112F29A978BA}" srcOrd="4" destOrd="0" presId="urn:microsoft.com/office/officeart/2005/8/layout/venn2"/>
    <dgm:cxn modelId="{6E65A75A-44B4-41EF-8073-8FCFAD03AF0B}" type="presParOf" srcId="{DCBCAE1C-478A-4B57-8C45-112F29A978BA}" destId="{14F8D33D-E736-48BD-8F3A-DB679E888A10}" srcOrd="0" destOrd="0" presId="urn:microsoft.com/office/officeart/2005/8/layout/venn2"/>
    <dgm:cxn modelId="{F9159D9B-7225-4E95-816A-0D4B0912F5E0}" type="presParOf" srcId="{DCBCAE1C-478A-4B57-8C45-112F29A978BA}" destId="{7ABE711F-AA11-447E-93A7-B9883FB483D2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4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649889-039E-4F52-AA43-73EE87B0AB99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" y="8829681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4" y="8829681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0085F-4865-460A-9E07-98146B74887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753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087" y="0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C024AC2E-2662-4107-9240-09DDED3E7126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6" y="4415156"/>
            <a:ext cx="5609588" cy="4183697"/>
          </a:xfrm>
          <a:prstGeom prst="rect">
            <a:avLst/>
          </a:prstGeom>
        </p:spPr>
        <p:txBody>
          <a:bodyPr vert="horz" lIns="91294" tIns="45647" rIns="91294" bIns="4564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8830318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087" y="8830318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17A5A7E8-4B75-4D59-98CE-A00ED1E751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297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A7E8-4B75-4D59-98CE-A00ED1E7516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651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A7E8-4B75-4D59-98CE-A00ED1E7516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429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A7E8-4B75-4D59-98CE-A00ED1E7516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280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A7E8-4B75-4D59-98CE-A00ED1E7516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39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A7E8-4B75-4D59-98CE-A00ED1E75161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234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A7E8-4B75-4D59-98CE-A00ED1E75161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223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707E-9C7B-4489-82C3-73D024ED3F16}" type="datetime1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2320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61F1-CFD5-4018-90D8-BB486993BC41}" type="datetime1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58738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61F1-CFD5-4018-90D8-BB486993BC41}" type="datetime1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2245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61F1-CFD5-4018-90D8-BB486993BC41}" type="datetime1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038971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61F1-CFD5-4018-90D8-BB486993BC41}" type="datetime1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95274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61F1-CFD5-4018-90D8-BB486993BC41}" type="datetime1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340903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61F1-CFD5-4018-90D8-BB486993BC41}" type="datetime1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407468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61F1-CFD5-4018-90D8-BB486993BC41}" type="datetime1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987847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61F1-CFD5-4018-90D8-BB486993BC41}" type="datetime1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373525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A88F-612E-47ED-9F59-BD941C9ED355}" type="datetime1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59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61F1-CFD5-4018-90D8-BB486993BC41}" type="datetime1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2053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872F0-866C-48CC-8D86-8248FD6AA4E4}" type="datetime1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738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61F1-CFD5-4018-90D8-BB486993BC41}" type="datetime1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49933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61F1-CFD5-4018-90D8-BB486993BC41}" type="datetime1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61880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36A1B-A9F1-4759-9B43-470A7F40C5A6}" type="datetime1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486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8100-61F8-4E45-9D9C-F8A14F5845C0}" type="datetime1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380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61F1-CFD5-4018-90D8-BB486993BC41}" type="datetime1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49088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2678F-6991-4556-A466-5BB06F35CD37}" type="datetime1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077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D1B61F1-CFD5-4018-90D8-BB486993BC41}" type="datetime1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3871D-BD2C-4568-9363-E7AAC09642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2026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6712" r:id="rId1"/>
    <p:sldLayoutId id="2147486713" r:id="rId2"/>
    <p:sldLayoutId id="2147486714" r:id="rId3"/>
    <p:sldLayoutId id="2147486715" r:id="rId4"/>
    <p:sldLayoutId id="2147486716" r:id="rId5"/>
    <p:sldLayoutId id="2147486717" r:id="rId6"/>
    <p:sldLayoutId id="2147486718" r:id="rId7"/>
    <p:sldLayoutId id="2147486719" r:id="rId8"/>
    <p:sldLayoutId id="2147486720" r:id="rId9"/>
    <p:sldLayoutId id="2147486721" r:id="rId10"/>
    <p:sldLayoutId id="2147486722" r:id="rId11"/>
    <p:sldLayoutId id="2147486723" r:id="rId12"/>
    <p:sldLayoutId id="2147486724" r:id="rId13"/>
    <p:sldLayoutId id="2147486725" r:id="rId14"/>
    <p:sldLayoutId id="2147486726" r:id="rId15"/>
    <p:sldLayoutId id="2147486727" r:id="rId16"/>
    <p:sldLayoutId id="2147486728" r:id="rId17"/>
    <p:sldLayoutId id="2147486729" r:id="rId18"/>
  </p:sldLayoutIdLst>
  <p:hf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e/1FAIpQLScmVCiMNxi67UjpsG6AYXc7QLoZe8jEMOKQkDLO1eo4wN_kmg/viewform?vc=0&amp;c=0&amp;w=1" TargetMode="External"/><Relationship Id="rId2" Type="http://schemas.openxmlformats.org/officeDocument/2006/relationships/hyperlink" Target="https://docs.google.com/forms/d/e/1FAIpQLSfAr8cN8TyACnPRp6g9LuM5oQh035NZHNY-mzFIFXQU5e6G7A/viewform?vc=0&amp;c=0&amp;w=1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1"/>
            <a:ext cx="8686799" cy="1828800"/>
          </a:xfrm>
        </p:spPr>
        <p:txBody>
          <a:bodyPr>
            <a:normAutofit/>
          </a:bodyPr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Ley de Servicios de Salud Mental (MHSA) 2020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David Weikel</a:t>
            </a:r>
          </a:p>
          <a:p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SUPERVISOR DEL PROGRAMA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SERVICIOS DE SALUD DE COMPORTAMIENTO DE MADERA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B88CEEB-113A-CB49-B5DA-4700344E347C}"/>
              </a:ext>
            </a:extLst>
          </p:cNvPr>
          <p:cNvSpPr txBox="1"/>
          <p:nvPr/>
        </p:nvSpPr>
        <p:spPr>
          <a:xfrm>
            <a:off x="1820333" y="3252801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Vea encuesta al </a:t>
            </a:r>
            <a:r>
              <a:rPr lang="es-MX" b="1" u="sng" dirty="0">
                <a:latin typeface="Arial" panose="020B0604020202020204" pitchFamily="34" charset="0"/>
                <a:cs typeface="Arial" panose="020B0604020202020204" pitchFamily="34" charset="0"/>
              </a:rPr>
              <a:t>final de esta presentación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43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153400" cy="1828800"/>
          </a:xfrm>
        </p:spPr>
        <p:txBody>
          <a:bodyPr>
            <a:normAutofit/>
          </a:bodyPr>
          <a:lstStyle/>
          <a:p>
            <a:pPr algn="ctr"/>
            <a:r>
              <a:rPr lang="es-MX" sz="3600" dirty="0" smtClean="0"/>
              <a:t>Ley de Servicios de Salud Mental (MHSA)</a:t>
            </a:r>
            <a:endParaRPr lang="es-MX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581400"/>
            <a:ext cx="8311896" cy="1475936"/>
          </a:xfrm>
        </p:spPr>
        <p:txBody>
          <a:bodyPr>
            <a:normAutofit fontScale="77500" lnSpcReduction="20000"/>
          </a:bodyPr>
          <a:lstStyle/>
          <a:p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SERVICIOS COMUNITARIOS Y DE APOYO</a:t>
            </a:r>
          </a:p>
          <a:p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Prevención e intervención temprana</a:t>
            </a:r>
          </a:p>
          <a:p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innovación</a:t>
            </a:r>
          </a:p>
          <a:p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 TIEMPO LIMITADO (VIVIENDA</a:t>
            </a:r>
            <a:r>
              <a:rPr lang="es-MX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Educación </a:t>
            </a:r>
            <a:r>
              <a:rPr lang="es-MX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Capacitación)</a:t>
            </a:r>
            <a:endParaRPr lang="es-MX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011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80237"/>
          </a:xfrm>
        </p:spPr>
        <p:txBody>
          <a:bodyPr/>
          <a:lstStyle/>
          <a:p>
            <a:pPr algn="ctr"/>
            <a:r>
              <a:rPr lang="es-MX" b="1" dirty="0" smtClean="0"/>
              <a:t>Valores de MHSA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s-MX" dirty="0" smtClean="0">
                <a:latin typeface="Arial Narrow" pitchFamily="34" charset="0"/>
              </a:rPr>
              <a:t>Colaboración comunitaria</a:t>
            </a:r>
          </a:p>
          <a:p>
            <a:pPr>
              <a:spcBef>
                <a:spcPts val="2400"/>
              </a:spcBef>
            </a:pPr>
            <a:r>
              <a:rPr lang="es-MX" dirty="0" smtClean="0">
                <a:latin typeface="Arial Narrow" pitchFamily="34" charset="0"/>
              </a:rPr>
              <a:t>Receptividad Cultural y Lingüística</a:t>
            </a:r>
          </a:p>
          <a:p>
            <a:pPr>
              <a:spcBef>
                <a:spcPts val="2400"/>
              </a:spcBef>
            </a:pPr>
            <a:r>
              <a:rPr lang="es-MX" dirty="0" smtClean="0">
                <a:latin typeface="Arial Narrow" pitchFamily="34" charset="0"/>
              </a:rPr>
              <a:t>Dirigido por Consumidores/Familia</a:t>
            </a:r>
          </a:p>
          <a:p>
            <a:pPr>
              <a:spcBef>
                <a:spcPts val="2400"/>
              </a:spcBef>
            </a:pPr>
            <a:r>
              <a:rPr lang="es-MX" dirty="0" smtClean="0">
                <a:latin typeface="Arial Narrow" pitchFamily="34" charset="0"/>
              </a:rPr>
              <a:t>Enfoque en Bienestar, Recuperación &amp; Resiliencia</a:t>
            </a:r>
          </a:p>
          <a:p>
            <a:pPr>
              <a:spcBef>
                <a:spcPts val="2400"/>
              </a:spcBef>
            </a:pPr>
            <a:r>
              <a:rPr lang="es-MX" dirty="0" smtClean="0">
                <a:latin typeface="Arial Narrow" pitchFamily="34" charset="0"/>
              </a:rPr>
              <a:t>Experiencia de Servicio Integral</a:t>
            </a:r>
            <a:endParaRPr lang="es-MX" dirty="0">
              <a:latin typeface="Arial Narrow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828800"/>
            <a:ext cx="4343400" cy="4648200"/>
          </a:xfrm>
        </p:spPr>
        <p:txBody>
          <a:bodyPr>
            <a:normAutofit/>
          </a:bodyPr>
          <a:lstStyle/>
          <a:p>
            <a:r>
              <a:rPr lang="es-MX" dirty="0" smtClean="0">
                <a:latin typeface="Arial Narrow" pitchFamily="34" charset="0"/>
              </a:rPr>
              <a:t>Reducción de Resultados Negativos en Enfermedad Mental No Atendida: </a:t>
            </a:r>
          </a:p>
          <a:p>
            <a:pPr lvl="1">
              <a:spcBef>
                <a:spcPts val="1800"/>
              </a:spcBef>
            </a:pPr>
            <a:r>
              <a:rPr lang="es-MX" sz="1800" dirty="0" smtClean="0">
                <a:latin typeface="Arial Narrow" pitchFamily="34" charset="0"/>
              </a:rPr>
              <a:t>(1) Suicidio. </a:t>
            </a:r>
          </a:p>
          <a:p>
            <a:pPr lvl="1">
              <a:spcBef>
                <a:spcPts val="1200"/>
              </a:spcBef>
            </a:pPr>
            <a:r>
              <a:rPr lang="es-MX" sz="1800" dirty="0" smtClean="0">
                <a:latin typeface="Arial Narrow" pitchFamily="34" charset="0"/>
              </a:rPr>
              <a:t>(2) Encarcelación </a:t>
            </a:r>
          </a:p>
          <a:p>
            <a:pPr lvl="1">
              <a:spcBef>
                <a:spcPts val="1200"/>
              </a:spcBef>
            </a:pPr>
            <a:r>
              <a:rPr lang="es-MX" sz="1800" dirty="0" smtClean="0">
                <a:latin typeface="Arial Narrow" pitchFamily="34" charset="0"/>
              </a:rPr>
              <a:t>(3) Fracaso o abandono escolar</a:t>
            </a:r>
          </a:p>
          <a:p>
            <a:pPr lvl="1">
              <a:spcBef>
                <a:spcPts val="1200"/>
              </a:spcBef>
            </a:pPr>
            <a:r>
              <a:rPr lang="es-MX" sz="1800" dirty="0" smtClean="0">
                <a:latin typeface="Arial Narrow" pitchFamily="34" charset="0"/>
              </a:rPr>
              <a:t>(4)Desempleo. </a:t>
            </a:r>
          </a:p>
          <a:p>
            <a:pPr lvl="1">
              <a:spcBef>
                <a:spcPts val="1200"/>
              </a:spcBef>
            </a:pPr>
            <a:r>
              <a:rPr lang="es-MX" sz="1800" dirty="0" smtClean="0">
                <a:latin typeface="Arial Narrow" pitchFamily="34" charset="0"/>
              </a:rPr>
              <a:t>(5) Sufrimiento prolongado </a:t>
            </a:r>
          </a:p>
          <a:p>
            <a:pPr lvl="1">
              <a:spcBef>
                <a:spcPts val="1200"/>
              </a:spcBef>
            </a:pPr>
            <a:r>
              <a:rPr lang="es-MX" sz="1800" dirty="0" smtClean="0">
                <a:latin typeface="Arial Narrow" pitchFamily="34" charset="0"/>
              </a:rPr>
              <a:t>(6) Estar sin vivienda </a:t>
            </a:r>
          </a:p>
          <a:p>
            <a:pPr lvl="1">
              <a:spcBef>
                <a:spcPts val="1200"/>
              </a:spcBef>
            </a:pPr>
            <a:r>
              <a:rPr lang="es-MX" sz="1800" dirty="0" smtClean="0">
                <a:latin typeface="Arial Narrow" pitchFamily="34" charset="0"/>
              </a:rPr>
              <a:t>(7) Desplazamiento de niños de sus viviendas </a:t>
            </a:r>
            <a:endParaRPr lang="es-MX" sz="1800" dirty="0"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243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="" xmlns:a16="http://schemas.microsoft.com/office/drawing/2014/main" id="{F5670F87-9949-DD42-A1BF-9C5271692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1" y="1524000"/>
            <a:ext cx="8014243" cy="1653180"/>
          </a:xfrm>
        </p:spPr>
        <p:txBody>
          <a:bodyPr/>
          <a:lstStyle/>
          <a:p>
            <a:r>
              <a:rPr lang="es-MX" dirty="0" smtClean="0"/>
              <a:t>Servicios Comunitarios y Servicios de Apoyo</a:t>
            </a:r>
            <a:endParaRPr lang="es-MX" dirty="0"/>
          </a:p>
        </p:txBody>
      </p:sp>
      <p:sp>
        <p:nvSpPr>
          <p:cNvPr id="7" name="Text Placeholder 6">
            <a:extLst>
              <a:ext uri="{FF2B5EF4-FFF2-40B4-BE49-F238E27FC236}">
                <a16:creationId xmlns="" xmlns:a16="http://schemas.microsoft.com/office/drawing/2014/main" id="{43D74EF3-BD38-5341-80FF-0F2BC3F1A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7888" y="3429000"/>
            <a:ext cx="6620968" cy="937620"/>
          </a:xfrm>
        </p:spPr>
        <p:txBody>
          <a:bodyPr>
            <a:normAutofit fontScale="77500" lnSpcReduction="20000"/>
          </a:bodyPr>
          <a:lstStyle/>
          <a:p>
            <a:r>
              <a:rPr lang="es-MX" sz="2100" dirty="0" smtClean="0"/>
              <a:t>Asociación de Servicio Completo</a:t>
            </a:r>
          </a:p>
          <a:p>
            <a:r>
              <a:rPr lang="es-MX" sz="2100" dirty="0" smtClean="0"/>
              <a:t>Desarrollo de Sistemas Generales(GSD)</a:t>
            </a:r>
          </a:p>
          <a:p>
            <a:r>
              <a:rPr lang="es-MX" sz="2100" dirty="0" smtClean="0"/>
              <a:t>Servicios de Apoyo y Estructura (Administración)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E25962F-99EC-C441-9231-DDA3BD061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0" name="Text Placeholder 6">
            <a:extLst>
              <a:ext uri="{FF2B5EF4-FFF2-40B4-BE49-F238E27FC236}">
                <a16:creationId xmlns="" xmlns:a16="http://schemas.microsoft.com/office/drawing/2014/main" id="{3303A77F-8133-6C44-BF40-E28B3BBEF4CA}"/>
              </a:ext>
            </a:extLst>
          </p:cNvPr>
          <p:cNvSpPr txBox="1">
            <a:spLocks/>
          </p:cNvSpPr>
          <p:nvPr/>
        </p:nvSpPr>
        <p:spPr>
          <a:xfrm>
            <a:off x="838200" y="4830571"/>
            <a:ext cx="6620968" cy="93762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none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s-MX" sz="2100" dirty="0" smtClean="0"/>
              <a:t>Estos Servicios Proporcionan Servicios de Salud Mental a Individuos que Padecen de Enfermedad Mental.</a:t>
            </a:r>
          </a:p>
        </p:txBody>
      </p:sp>
    </p:spTree>
    <p:extLst>
      <p:ext uri="{BB962C8B-B14F-4D97-AF65-F5344CB8AC3E}">
        <p14:creationId xmlns:p14="http://schemas.microsoft.com/office/powerpoint/2010/main" val="886818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321040" cy="606223"/>
          </a:xfrm>
        </p:spPr>
        <p:txBody>
          <a:bodyPr>
            <a:normAutofit fontScale="90000"/>
          </a:bodyPr>
          <a:lstStyle/>
          <a:p>
            <a:pPr algn="ctr"/>
            <a:r>
              <a:rPr lang="es-MX" sz="2800" b="1" dirty="0" smtClean="0"/>
              <a:t>Ley de Servicios de Salud Mental</a:t>
            </a:r>
            <a:br>
              <a:rPr lang="es-MX" sz="2800" b="1" dirty="0" smtClean="0"/>
            </a:br>
            <a:r>
              <a:rPr lang="es-MX" sz="2800" b="1" dirty="0" smtClean="0"/>
              <a:t>Servicios Comunitarios y de Apoyo (CSS) </a:t>
            </a:r>
            <a:br>
              <a:rPr lang="es-MX" sz="2800" b="1" dirty="0" smtClean="0"/>
            </a:br>
            <a:r>
              <a:rPr lang="es-MX" sz="2800" b="1" dirty="0" smtClean="0"/>
              <a:t>AF 2018-19</a:t>
            </a:r>
            <a:endParaRPr lang="es-MX" sz="2800" b="1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30098092"/>
              </p:ext>
            </p:extLst>
          </p:nvPr>
        </p:nvGraphicFramePr>
        <p:xfrm>
          <a:off x="16823" y="2753096"/>
          <a:ext cx="4038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4" name="Content Placeholder 43">
            <a:extLst>
              <a:ext uri="{FF2B5EF4-FFF2-40B4-BE49-F238E27FC236}">
                <a16:creationId xmlns="" xmlns:a16="http://schemas.microsoft.com/office/drawing/2014/main" id="{FFC958CD-F3E0-0344-9AC4-4C198AE636D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79322962"/>
              </p:ext>
            </p:extLst>
          </p:nvPr>
        </p:nvGraphicFramePr>
        <p:xfrm>
          <a:off x="4055423" y="2819400"/>
          <a:ext cx="5088577" cy="3867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806399"/>
              </p:ext>
            </p:extLst>
          </p:nvPr>
        </p:nvGraphicFramePr>
        <p:xfrm>
          <a:off x="914400" y="1905000"/>
          <a:ext cx="7480844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808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4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Clientes</a:t>
                      </a:r>
                      <a:r>
                        <a:rPr lang="es-MX" sz="2400" b="1" kern="1200" baseline="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24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CSS no</a:t>
                      </a:r>
                      <a:r>
                        <a:rPr lang="es-MX" sz="2400" b="1" kern="1200" baseline="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duplicada</a:t>
                      </a:r>
                      <a:r>
                        <a:rPr lang="es-MX" sz="24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:</a:t>
                      </a:r>
                      <a:r>
                        <a:rPr lang="es-MX" sz="2400" b="1" kern="1200" baseline="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</a:t>
                      </a:r>
                      <a:r>
                        <a:rPr lang="es-MX" sz="2400" b="1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4,105 (445 son FSP)</a:t>
                      </a:r>
                      <a:endParaRPr lang="es-MX" sz="2400" b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79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2800" b="1" dirty="0"/>
              <a:t>Ley de Servicios de Salud Mental</a:t>
            </a:r>
            <a:br>
              <a:rPr lang="es-MX" sz="2800" b="1" dirty="0"/>
            </a:br>
            <a:r>
              <a:rPr lang="es-MX" sz="2800" b="1" dirty="0"/>
              <a:t>Servicios Comunitarios y de Apoyo (CSS) </a:t>
            </a:r>
            <a:br>
              <a:rPr lang="es-MX" sz="2800" b="1" dirty="0"/>
            </a:br>
            <a:r>
              <a:rPr lang="es-MX" sz="2800" b="1" dirty="0"/>
              <a:t>AF 2018-19</a:t>
            </a:r>
            <a:endParaRPr lang="en-US" sz="280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304800" y="1634075"/>
            <a:ext cx="3581400" cy="576262"/>
          </a:xfrm>
        </p:spPr>
        <p:txBody>
          <a:bodyPr/>
          <a:lstStyle/>
          <a:p>
            <a:r>
              <a:rPr lang="es-MX" sz="2000" b="1" dirty="0" smtClean="0">
                <a:latin typeface="Arial Narrow" panose="020B0606020202030204" pitchFamily="34" charset="0"/>
              </a:rPr>
              <a:t>Asociación de Servicio Completo</a:t>
            </a:r>
            <a:endParaRPr lang="es-MX" sz="2000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04800" y="2210337"/>
            <a:ext cx="4419600" cy="4419063"/>
          </a:xfrm>
        </p:spPr>
        <p:txBody>
          <a:bodyPr>
            <a:normAutofit/>
          </a:bodyPr>
          <a:lstStyle/>
          <a:p>
            <a:r>
              <a:rPr lang="es-MX" sz="2400" b="1" i="1" u="sng" dirty="0" smtClean="0">
                <a:latin typeface="Arial Narrow" panose="020B0606020202030204" pitchFamily="34" charset="0"/>
                <a:cs typeface="Arial" panose="020B0604020202020204" pitchFamily="34" charset="0"/>
              </a:rPr>
              <a:t>380 </a:t>
            </a:r>
            <a:r>
              <a:rPr lang="es-MX" sz="24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s-MX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Asociación de Servicio Completo</a:t>
            </a:r>
          </a:p>
          <a:p>
            <a:pPr lvl="1"/>
            <a:r>
              <a:rPr lang="es-MX" sz="2000" b="1" u="sng" dirty="0" smtClean="0">
                <a:latin typeface="Arial Narrow" panose="020B0606020202030204" pitchFamily="34" charset="0"/>
                <a:cs typeface="Arial" panose="020B0604020202020204" pitchFamily="34" charset="0"/>
              </a:rPr>
              <a:t>61</a:t>
            </a:r>
            <a:r>
              <a:rPr lang="es-MX" sz="20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   FSP - 0-15</a:t>
            </a:r>
          </a:p>
          <a:p>
            <a:pPr lvl="1"/>
            <a:r>
              <a:rPr lang="es-MX" sz="2000" b="1" u="sng" dirty="0" smtClean="0">
                <a:latin typeface="Arial Narrow" panose="020B0606020202030204" pitchFamily="34" charset="0"/>
                <a:cs typeface="Arial" panose="020B0604020202020204" pitchFamily="34" charset="0"/>
              </a:rPr>
              <a:t>98 </a:t>
            </a:r>
            <a:r>
              <a:rPr lang="es-MX" sz="20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– FSP – 16-25</a:t>
            </a:r>
          </a:p>
          <a:p>
            <a:pPr lvl="2"/>
            <a:r>
              <a:rPr lang="es-MX" sz="18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21% - Sin Vivienda </a:t>
            </a:r>
          </a:p>
          <a:p>
            <a:pPr lvl="1"/>
            <a:r>
              <a:rPr lang="es-MX" sz="20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# En riesgo de quedarse sin vivienda</a:t>
            </a:r>
            <a:endParaRPr lang="es-MX" sz="1800" b="1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2"/>
            <a:r>
              <a:rPr lang="es-MX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Nuestros servicios PEI proporcionan este servicio</a:t>
            </a:r>
          </a:p>
          <a:p>
            <a:pPr lvl="1"/>
            <a:r>
              <a:rPr lang="es-MX" sz="2000" b="1" dirty="0" smtClean="0">
                <a:latin typeface="Arial Narrow" panose="020B0606020202030204" pitchFamily="34" charset="0"/>
              </a:rPr>
              <a:t>66% Involucrados con el sistema judicial</a:t>
            </a:r>
          </a:p>
          <a:p>
            <a:pPr lvl="2"/>
            <a:r>
              <a:rPr lang="es-MX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Nuestros servicios PEI proporcionan este servicio</a:t>
            </a:r>
            <a:endParaRPr lang="es-MX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597752" y="1650042"/>
            <a:ext cx="4153268" cy="534343"/>
          </a:xfrm>
        </p:spPr>
        <p:txBody>
          <a:bodyPr/>
          <a:lstStyle/>
          <a:p>
            <a:r>
              <a:rPr lang="es-MX" sz="2000" b="1" dirty="0" smtClean="0">
                <a:latin typeface="Arial Narrow" panose="020B0606020202030204" pitchFamily="34" charset="0"/>
              </a:rPr>
              <a:t>Desarrollo de Sistema </a:t>
            </a:r>
            <a:r>
              <a:rPr lang="es-MX" sz="2000" dirty="0" smtClean="0">
                <a:latin typeface="Arial Narrow" panose="020B0606020202030204" pitchFamily="34" charset="0"/>
              </a:rPr>
              <a:t>(Expansión)</a:t>
            </a:r>
            <a:endParaRPr lang="es-MX" sz="2000" dirty="0">
              <a:latin typeface="Arial Narrow" panose="020B060602020203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5068196" y="2210337"/>
            <a:ext cx="3682824" cy="4012663"/>
          </a:xfrm>
        </p:spPr>
        <p:txBody>
          <a:bodyPr>
            <a:normAutofit/>
          </a:bodyPr>
          <a:lstStyle/>
          <a:p>
            <a:r>
              <a:rPr lang="es-MX" sz="2000" b="1" i="1" u="sng" dirty="0" smtClean="0"/>
              <a:t>3,660</a:t>
            </a:r>
            <a:r>
              <a:rPr lang="es-MX" sz="2000" dirty="0" smtClean="0"/>
              <a:t> </a:t>
            </a:r>
            <a:r>
              <a:rPr lang="es-MX" sz="2000" b="1" dirty="0" smtClean="0"/>
              <a:t>Desarrollo de Sistema</a:t>
            </a:r>
            <a:r>
              <a:rPr lang="es-MX" sz="2000" dirty="0" smtClean="0"/>
              <a:t>(</a:t>
            </a:r>
            <a:r>
              <a:rPr lang="es-MX" sz="2000" dirty="0"/>
              <a:t>Expansión) </a:t>
            </a:r>
          </a:p>
          <a:p>
            <a:pPr lvl="1"/>
            <a:r>
              <a:rPr lang="es-MX" sz="2000" b="1" u="sng" dirty="0" smtClean="0">
                <a:latin typeface="Arial Narrow" panose="020B0606020202030204" pitchFamily="34" charset="0"/>
              </a:rPr>
              <a:t>1,021</a:t>
            </a:r>
            <a:r>
              <a:rPr lang="es-MX" sz="2000" b="1" dirty="0" smtClean="0">
                <a:latin typeface="Arial Narrow" panose="020B0606020202030204" pitchFamily="34" charset="0"/>
              </a:rPr>
              <a:t> – Expansión </a:t>
            </a:r>
            <a:r>
              <a:rPr lang="es-MX" sz="2000" dirty="0" smtClean="0">
                <a:latin typeface="Arial Narrow" panose="020B0606020202030204" pitchFamily="34" charset="0"/>
              </a:rPr>
              <a:t>– </a:t>
            </a:r>
            <a:r>
              <a:rPr lang="es-MX" sz="2000" b="1" dirty="0" smtClean="0">
                <a:latin typeface="Arial Narrow" panose="020B0606020202030204" pitchFamily="34" charset="0"/>
              </a:rPr>
              <a:t>0-15</a:t>
            </a:r>
          </a:p>
          <a:p>
            <a:pPr lvl="1"/>
            <a:r>
              <a:rPr lang="es-MX" sz="2000" b="1" u="sng" dirty="0" smtClean="0">
                <a:latin typeface="Arial Narrow" panose="020B0606020202030204" pitchFamily="34" charset="0"/>
              </a:rPr>
              <a:t>795</a:t>
            </a:r>
            <a:r>
              <a:rPr lang="es-MX" sz="2000" b="1" dirty="0" smtClean="0">
                <a:latin typeface="Arial Narrow" panose="020B0606020202030204" pitchFamily="34" charset="0"/>
              </a:rPr>
              <a:t> – Expansión – 16-25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66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B5D405E-3615-764E-ADD8-6AC11D555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536524"/>
            <a:ext cx="7787640" cy="685799"/>
          </a:xfrm>
        </p:spPr>
        <p:txBody>
          <a:bodyPr>
            <a:noAutofit/>
          </a:bodyPr>
          <a:lstStyle/>
          <a:p>
            <a:r>
              <a:rPr lang="es-MX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Razas en FSP AF 18-19</a:t>
            </a:r>
            <a:endParaRPr lang="es-MX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="" xmlns:a16="http://schemas.microsoft.com/office/drawing/2014/main" id="{F156CC9D-7975-0147-BA38-D24EFA738F8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12104024"/>
              </p:ext>
            </p:extLst>
          </p:nvPr>
        </p:nvGraphicFramePr>
        <p:xfrm>
          <a:off x="304800" y="1386838"/>
          <a:ext cx="3969386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0646">
                  <a:extLst>
                    <a:ext uri="{9D8B030D-6E8A-4147-A177-3AD203B41FA5}">
                      <a16:colId xmlns="" xmlns:a16="http://schemas.microsoft.com/office/drawing/2014/main" val="2390954364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1215153467"/>
                    </a:ext>
                  </a:extLst>
                </a:gridCol>
                <a:gridCol w="613093">
                  <a:extLst>
                    <a:ext uri="{9D8B030D-6E8A-4147-A177-3AD203B41FA5}">
                      <a16:colId xmlns="" xmlns:a16="http://schemas.microsoft.com/office/drawing/2014/main" val="1838198678"/>
                    </a:ext>
                  </a:extLst>
                </a:gridCol>
                <a:gridCol w="613093">
                  <a:extLst>
                    <a:ext uri="{9D8B030D-6E8A-4147-A177-3AD203B41FA5}">
                      <a16:colId xmlns="" xmlns:a16="http://schemas.microsoft.com/office/drawing/2014/main" val="726406523"/>
                    </a:ext>
                  </a:extLst>
                </a:gridCol>
                <a:gridCol w="489154">
                  <a:extLst>
                    <a:ext uri="{9D8B030D-6E8A-4147-A177-3AD203B41FA5}">
                      <a16:colId xmlns="" xmlns:a16="http://schemas.microsoft.com/office/drawing/2014/main" val="4060986532"/>
                    </a:ext>
                  </a:extLst>
                </a:gridCol>
              </a:tblGrid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s-MX" sz="1400" b="0" i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Raza</a:t>
                      </a:r>
                      <a:endParaRPr lang="es-MX" sz="1400" b="0" i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0-15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16-25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26-50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60+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385131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b="0" i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Indios Asiáticos</a:t>
                      </a:r>
                      <a:endParaRPr lang="es-MX" sz="1400" b="0" i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192071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b="0" i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Asiáticos - Otro</a:t>
                      </a:r>
                      <a:endParaRPr lang="es-MX" sz="1400" b="0" i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888621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b="0" i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Negro/Africano Ame</a:t>
                      </a:r>
                      <a:endParaRPr lang="es-MX" sz="1400" b="0" i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605066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b="0" i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Esquimo/Nativo de Alaska</a:t>
                      </a:r>
                      <a:endParaRPr lang="es-MX" sz="1400" b="0" i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82043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b="0" i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Filipino </a:t>
                      </a:r>
                      <a:endParaRPr lang="es-MX" sz="1400" b="0" i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505381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b="0" i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No-Blanco-Otro</a:t>
                      </a:r>
                      <a:endParaRPr lang="es-MX" sz="1400" b="0" i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500326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b="0" i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Americano Nativo</a:t>
                      </a:r>
                      <a:endParaRPr lang="es-MX" sz="1400" b="0" i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69344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b="0" i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Múltiple</a:t>
                      </a:r>
                      <a:endParaRPr lang="es-MX" sz="1400" b="0" i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94455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b="0" i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Desconocido</a:t>
                      </a:r>
                      <a:endParaRPr lang="es-MX" sz="1400" b="0" i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866319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b="0" i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Blanco</a:t>
                      </a:r>
                      <a:endParaRPr lang="es-MX" sz="1400" b="0" i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33691623"/>
                  </a:ext>
                </a:extLst>
              </a:tr>
            </a:tbl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="" xmlns:a16="http://schemas.microsoft.com/office/drawing/2014/main" id="{09D26C35-7991-8448-B59F-917A87B285B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06413905"/>
              </p:ext>
            </p:extLst>
          </p:nvPr>
        </p:nvGraphicFramePr>
        <p:xfrm>
          <a:off x="4709803" y="1295400"/>
          <a:ext cx="3724894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9014">
                  <a:extLst>
                    <a:ext uri="{9D8B030D-6E8A-4147-A177-3AD203B41FA5}">
                      <a16:colId xmlns="" xmlns:a16="http://schemas.microsoft.com/office/drawing/2014/main" val="2727357664"/>
                    </a:ext>
                  </a:extLst>
                </a:gridCol>
                <a:gridCol w="489854">
                  <a:extLst>
                    <a:ext uri="{9D8B030D-6E8A-4147-A177-3AD203B41FA5}">
                      <a16:colId xmlns="" xmlns:a16="http://schemas.microsoft.com/office/drawing/2014/main" val="2350971907"/>
                    </a:ext>
                  </a:extLst>
                </a:gridCol>
                <a:gridCol w="559536">
                  <a:extLst>
                    <a:ext uri="{9D8B030D-6E8A-4147-A177-3AD203B41FA5}">
                      <a16:colId xmlns="" xmlns:a16="http://schemas.microsoft.com/office/drawing/2014/main" val="1758158065"/>
                    </a:ext>
                  </a:extLst>
                </a:gridCol>
                <a:gridCol w="564865">
                  <a:extLst>
                    <a:ext uri="{9D8B030D-6E8A-4147-A177-3AD203B41FA5}">
                      <a16:colId xmlns="" xmlns:a16="http://schemas.microsoft.com/office/drawing/2014/main" val="3686214136"/>
                    </a:ext>
                  </a:extLst>
                </a:gridCol>
                <a:gridCol w="451625">
                  <a:extLst>
                    <a:ext uri="{9D8B030D-6E8A-4147-A177-3AD203B41FA5}">
                      <a16:colId xmlns="" xmlns:a16="http://schemas.microsoft.com/office/drawing/2014/main" val="24465976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b="1" i="1" noProof="0" dirty="0" smtClean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Etnia</a:t>
                      </a:r>
                      <a:endParaRPr lang="es-MX" sz="1200" b="1" i="1" noProof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0-15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16-25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26-59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60+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6389415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MX" sz="1200" b="1" i="1" kern="1200" noProof="0" dirty="0" smtClean="0">
                          <a:solidFill>
                            <a:schemeClr val="dk1"/>
                          </a:solidFill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Indios Asiáticos</a:t>
                      </a:r>
                      <a:endParaRPr lang="es-MX" sz="1200" b="1" i="1" kern="1200" noProof="0" dirty="0">
                        <a:solidFill>
                          <a:schemeClr val="dk1"/>
                        </a:solidFill>
                        <a:latin typeface="Arial Narrow" panose="020B0604020202020204" pitchFamily="34" charset="0"/>
                        <a:ea typeface="+mn-ea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9104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s-MX" sz="1200" b="1" i="1" noProof="0" dirty="0" smtClean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Asiáticos Otro</a:t>
                      </a:r>
                      <a:endParaRPr lang="es-MX" sz="1200" b="1" i="1" noProof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642008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s-MX" sz="1200" b="1" i="1" noProof="0" dirty="0" smtClean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Black/Africano</a:t>
                      </a:r>
                      <a:r>
                        <a:rPr lang="es-MX" sz="1200" b="1" i="1" baseline="0" noProof="0" dirty="0" smtClean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Ame</a:t>
                      </a:r>
                      <a:endParaRPr lang="es-MX" sz="1200" b="1" i="1" noProof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584380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s-MX" sz="1200" b="1" i="1" noProof="0" dirty="0" smtClean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Camboyano </a:t>
                      </a:r>
                      <a:endParaRPr lang="es-MX" sz="1200" b="1" i="1" noProof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73932703"/>
                  </a:ext>
                </a:extLst>
              </a:tr>
              <a:tr h="147954">
                <a:tc>
                  <a:txBody>
                    <a:bodyPr/>
                    <a:lstStyle/>
                    <a:p>
                      <a:pPr algn="l"/>
                      <a:r>
                        <a:rPr lang="es-MX" sz="1200" b="1" i="1" noProof="0" dirty="0" smtClean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Chino</a:t>
                      </a:r>
                      <a:endParaRPr lang="es-MX" sz="1200" b="1" i="1" noProof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332671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1" noProof="0" dirty="0" smtClean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Esquimo/Nativo</a:t>
                      </a:r>
                      <a:r>
                        <a:rPr lang="es-MX" sz="1200" b="1" i="1" baseline="0" noProof="0" dirty="0" smtClean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de Alaska</a:t>
                      </a:r>
                      <a:endParaRPr lang="es-MX" sz="1200" b="1" i="1" noProof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23679106"/>
                  </a:ext>
                </a:extLst>
              </a:tr>
              <a:tr h="132714">
                <a:tc>
                  <a:txBody>
                    <a:bodyPr/>
                    <a:lstStyle/>
                    <a:p>
                      <a:pPr algn="l"/>
                      <a:r>
                        <a:rPr lang="es-MX" sz="1200" b="1" i="1" noProof="0" dirty="0" smtClean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Filipino</a:t>
                      </a:r>
                      <a:endParaRPr lang="es-MX" sz="1200" b="1" i="1" noProof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418808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s-MX" sz="1200" b="1" i="1" noProof="0" dirty="0" smtClean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Japonés</a:t>
                      </a:r>
                      <a:endParaRPr lang="es-MX" sz="1200" b="1" i="1" noProof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255302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s-MX" sz="1200" b="1" i="1" noProof="0" dirty="0" smtClean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Coreano</a:t>
                      </a:r>
                      <a:endParaRPr lang="es-MX" sz="1200" b="1" i="1" noProof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197269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s-MX" sz="1200" b="1" i="1" noProof="0" dirty="0" smtClean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Laosiano</a:t>
                      </a:r>
                      <a:endParaRPr lang="es-MX" sz="1200" b="1" i="1" noProof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976592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s-MX" sz="1200" b="1" i="1" noProof="0" dirty="0" smtClean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Americano Nativo</a:t>
                      </a:r>
                      <a:endParaRPr lang="es-MX" sz="1200" b="1" i="1" noProof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475113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s-MX" sz="1200" b="1" i="1" noProof="0" dirty="0" smtClean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No-Blanco-Otro</a:t>
                      </a:r>
                      <a:endParaRPr lang="es-MX" sz="1200" b="1" i="1" noProof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687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453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632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78762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s-MX" sz="1200" b="1" i="1" noProof="0" dirty="0" smtClean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Otro Pacifico/Isleño</a:t>
                      </a:r>
                      <a:endParaRPr lang="es-MX" sz="1200" b="1" i="1" noProof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134603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1" noProof="0" dirty="0" smtClean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Hmong</a:t>
                      </a:r>
                      <a:endParaRPr lang="es-MX" sz="1200" b="1" i="1" noProof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29670450"/>
                  </a:ext>
                </a:extLst>
              </a:tr>
              <a:tr h="147954">
                <a:tc>
                  <a:txBody>
                    <a:bodyPr/>
                    <a:lstStyle/>
                    <a:p>
                      <a:pPr algn="l"/>
                      <a:r>
                        <a:rPr lang="es-MX" sz="1200" b="1" i="1" noProof="0" dirty="0" smtClean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Múltiple</a:t>
                      </a:r>
                      <a:endParaRPr lang="es-MX" sz="1200" b="1" i="1" noProof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813448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s-MX" sz="1200" b="1" i="1" noProof="0" dirty="0" smtClean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Desconocido</a:t>
                      </a:r>
                      <a:endParaRPr lang="es-MX" sz="1200" b="1" i="1" noProof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6934600"/>
                  </a:ext>
                </a:extLst>
              </a:tr>
              <a:tr h="132714">
                <a:tc>
                  <a:txBody>
                    <a:bodyPr/>
                    <a:lstStyle/>
                    <a:p>
                      <a:pPr algn="l"/>
                      <a:r>
                        <a:rPr lang="es-MX" sz="1200" b="1" i="1" noProof="0" dirty="0" smtClean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Vietnamita</a:t>
                      </a:r>
                      <a:endParaRPr lang="es-MX" sz="1200" b="1" i="1" noProof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i="1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367201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s-MX" sz="1200" b="1" i="1" noProof="0" dirty="0" smtClean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Blanco</a:t>
                      </a:r>
                      <a:endParaRPr lang="es-MX" sz="1200" b="1" i="1" noProof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802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36265672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5893150-FD39-4D49-9ACB-8CE3F95D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43800" y="381001"/>
            <a:ext cx="1005840" cy="365125"/>
          </a:xfrm>
        </p:spPr>
        <p:txBody>
          <a:bodyPr/>
          <a:lstStyle/>
          <a:p>
            <a:fld id="{DCE3871D-BD2C-4568-9363-E7AAC096428D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51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57" y="533400"/>
            <a:ext cx="7772400" cy="685800"/>
          </a:xfrm>
          <a:ln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s-MX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Resultados de la Asociación de Servicios Completos</a:t>
            </a:r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/>
            </a:r>
            <a:b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AF 18/19 – </a:t>
            </a:r>
            <a:r>
              <a:rPr lang="es-MX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Niños</a:t>
            </a:r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and </a:t>
            </a:r>
            <a:r>
              <a:rPr lang="es-MX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Adultos</a:t>
            </a:r>
            <a:endParaRPr lang="es-MX" sz="24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460017"/>
              </p:ext>
            </p:extLst>
          </p:nvPr>
        </p:nvGraphicFramePr>
        <p:xfrm>
          <a:off x="240890" y="1447800"/>
          <a:ext cx="875071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190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2718"/>
            <a:ext cx="7772400" cy="1071282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Resultados de la Asociación de Servicios Completos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/>
            </a:r>
            <a:b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AF 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18-19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8489288"/>
              </p:ext>
            </p:extLst>
          </p:nvPr>
        </p:nvGraphicFramePr>
        <p:xfrm>
          <a:off x="244151" y="1752601"/>
          <a:ext cx="84582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20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79579"/>
            <a:ext cx="7086600" cy="438912"/>
          </a:xfrm>
        </p:spPr>
        <p:txBody>
          <a:bodyPr>
            <a:noAutofit/>
          </a:bodyPr>
          <a:lstStyle/>
          <a:p>
            <a:pPr algn="ctr"/>
            <a:r>
              <a:rPr lang="es-MX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Resultados de la Asociación de Servicios Completos </a:t>
            </a:r>
            <a:r>
              <a:rPr lang="en-US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AF </a:t>
            </a:r>
            <a:r>
              <a:rPr lang="en-U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18-19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7081974"/>
              </p:ext>
            </p:extLst>
          </p:nvPr>
        </p:nvGraphicFramePr>
        <p:xfrm>
          <a:off x="228601" y="2479040"/>
          <a:ext cx="8762999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1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es-MX" sz="1200" noProof="0" dirty="0" smtClean="0">
                          <a:latin typeface="Arial Narrow" panose="020B0606020202030204" pitchFamily="34" charset="0"/>
                        </a:rPr>
                        <a:t>Colocados Fuera de Casa</a:t>
                      </a:r>
                      <a:endParaRPr lang="es-MX" sz="12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noProof="0" dirty="0" smtClean="0">
                          <a:latin typeface="Arial Narrow" panose="020B0606020202030204" pitchFamily="34" charset="0"/>
                        </a:rPr>
                        <a:t>Sin Vivienda/</a:t>
                      </a:r>
                    </a:p>
                    <a:p>
                      <a:pPr algn="ctr"/>
                      <a:r>
                        <a:rPr lang="es-MX" sz="1200" noProof="0" dirty="0" smtClean="0">
                          <a:latin typeface="Arial Narrow" panose="020B0606020202030204" pitchFamily="34" charset="0"/>
                        </a:rPr>
                        <a:t>Refugio</a:t>
                      </a:r>
                      <a:r>
                        <a:rPr lang="es-MX" sz="1200" baseline="0" noProof="0" dirty="0" smtClean="0">
                          <a:latin typeface="Arial Narrow" panose="020B0606020202030204" pitchFamily="34" charset="0"/>
                        </a:rPr>
                        <a:t> de Emergencia</a:t>
                      </a:r>
                      <a:endParaRPr lang="es-MX" sz="12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noProof="0" dirty="0" smtClean="0">
                          <a:latin typeface="Arial Narrow" panose="020B0606020202030204" pitchFamily="34" charset="0"/>
                        </a:rPr>
                        <a:t>Educación Especial</a:t>
                      </a:r>
                      <a:endParaRPr lang="es-MX" sz="12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noProof="0" dirty="0" smtClean="0">
                          <a:latin typeface="Arial Narrow" panose="020B0606020202030204" pitchFamily="34" charset="0"/>
                        </a:rPr>
                        <a:t>Asistencia Escolar</a:t>
                      </a:r>
                      <a:endParaRPr lang="es-MX" sz="12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noProof="0" dirty="0" smtClean="0">
                          <a:latin typeface="Arial Narrow" panose="020B0606020202030204" pitchFamily="34" charset="0"/>
                        </a:rPr>
                        <a:t>Calificacion</a:t>
                      </a:r>
                      <a:r>
                        <a:rPr lang="es-MX" sz="1200" baseline="0" noProof="0" dirty="0" smtClean="0">
                          <a:latin typeface="Arial Narrow" panose="020B0606020202030204" pitchFamily="34" charset="0"/>
                        </a:rPr>
                        <a:t>es Escolares</a:t>
                      </a:r>
                      <a:endParaRPr lang="es-MX" sz="12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noProof="0" dirty="0" smtClean="0">
                          <a:latin typeface="Arial Narrow" panose="020B0606020202030204" pitchFamily="34" charset="0"/>
                        </a:rPr>
                        <a:t>Abuso de Sustancia</a:t>
                      </a:r>
                      <a:endParaRPr lang="es-MX" sz="12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noProof="0" dirty="0" smtClean="0">
                          <a:latin typeface="Arial Narrow" panose="020B0606020202030204" pitchFamily="34" charset="0"/>
                        </a:rPr>
                        <a:t>Emergencia Mental o Sustancia</a:t>
                      </a:r>
                      <a:endParaRPr lang="es-MX" sz="12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noProof="0" dirty="0" smtClean="0">
                          <a:latin typeface="Arial Narrow" panose="020B0606020202030204" pitchFamily="34" charset="0"/>
                        </a:rPr>
                        <a:t>Emergencia - Médica</a:t>
                      </a:r>
                      <a:endParaRPr lang="es-MX" sz="12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noProof="0" dirty="0" smtClean="0">
                          <a:latin typeface="Arial Narrow" panose="020B0606020202030204" pitchFamily="34" charset="0"/>
                        </a:rPr>
                        <a:t>Psiquiatría</a:t>
                      </a:r>
                      <a:r>
                        <a:rPr lang="es-MX" sz="1200" baseline="0" noProof="0" dirty="0" smtClean="0">
                          <a:latin typeface="Arial Narrow" panose="020B0606020202030204" pitchFamily="34" charset="0"/>
                        </a:rPr>
                        <a:t> Interna</a:t>
                      </a:r>
                      <a:endParaRPr lang="es-MX" sz="12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noProof="0" dirty="0" smtClean="0">
                          <a:latin typeface="Arial Narrow" panose="020B0606020202030204" pitchFamily="34" charset="0"/>
                        </a:rPr>
                        <a:t>Involucración</a:t>
                      </a:r>
                      <a:r>
                        <a:rPr lang="es-MX" sz="1200" baseline="0" noProof="0" dirty="0" smtClean="0">
                          <a:latin typeface="Arial Narrow" panose="020B0606020202030204" pitchFamily="34" charset="0"/>
                        </a:rPr>
                        <a:t> con Sistema judicial</a:t>
                      </a:r>
                      <a:endParaRPr lang="es-MX" sz="12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 Narrow" panose="020B0606020202030204" pitchFamily="34" charset="0"/>
                        </a:rPr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 Narrow" panose="020B0606020202030204" pitchFamily="34" charset="0"/>
                        </a:rPr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 Narrow" panose="020B0606020202030204" pitchFamily="34" charset="0"/>
                        </a:rPr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 Narrow" panose="020B0606020202030204" pitchFamily="34" charset="0"/>
                        </a:rPr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 Narrow" panose="020B0606020202030204" pitchFamily="34" charset="0"/>
                        </a:rPr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 Narrow" panose="020B0606020202030204" pitchFamily="34" charset="0"/>
                        </a:rPr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 Narrow" panose="020B0606020202030204" pitchFamily="34" charset="0"/>
                        </a:rPr>
                        <a:t>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354416"/>
              </p:ext>
            </p:extLst>
          </p:nvPr>
        </p:nvGraphicFramePr>
        <p:xfrm>
          <a:off x="984631" y="4524497"/>
          <a:ext cx="6781800" cy="110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0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24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7231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53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2271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9297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noProof="0" dirty="0" smtClean="0">
                          <a:latin typeface="Arial Narrow" panose="020B0606020202030204" pitchFamily="34" charset="0"/>
                        </a:rPr>
                        <a:t>Abuso de Sustancia</a:t>
                      </a:r>
                      <a:endParaRPr lang="es-MX" sz="14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noProof="0" dirty="0" smtClean="0">
                          <a:latin typeface="Arial Narrow" panose="020B0606020202030204" pitchFamily="34" charset="0"/>
                        </a:rPr>
                        <a:t>Emergencia Mental o Sustancia</a:t>
                      </a:r>
                      <a:endParaRPr lang="es-MX" sz="14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noProof="0" dirty="0" smtClean="0">
                          <a:latin typeface="Arial Narrow" panose="020B0606020202030204" pitchFamily="34" charset="0"/>
                        </a:rPr>
                        <a:t>Emergencia - Médica</a:t>
                      </a:r>
                      <a:endParaRPr lang="es-MX" sz="14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noProof="0" dirty="0" smtClean="0">
                          <a:latin typeface="Arial Narrow" panose="020B0606020202030204" pitchFamily="34" charset="0"/>
                        </a:rPr>
                        <a:t>Psiquiatría</a:t>
                      </a:r>
                      <a:r>
                        <a:rPr lang="es-MX" sz="1400" baseline="0" noProof="0" dirty="0" smtClean="0">
                          <a:latin typeface="Arial Narrow" panose="020B0606020202030204" pitchFamily="34" charset="0"/>
                        </a:rPr>
                        <a:t> Interna</a:t>
                      </a:r>
                      <a:endParaRPr lang="es-MX" sz="14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noProof="0" dirty="0" smtClean="0">
                          <a:latin typeface="Arial Narrow" panose="020B0606020202030204" pitchFamily="34" charset="0"/>
                        </a:rPr>
                        <a:t>Sin Vivienda/</a:t>
                      </a:r>
                    </a:p>
                    <a:p>
                      <a:pPr algn="ctr"/>
                      <a:r>
                        <a:rPr lang="es-MX" sz="1400" noProof="0" dirty="0" smtClean="0">
                          <a:latin typeface="Arial Narrow" panose="020B0606020202030204" pitchFamily="34" charset="0"/>
                        </a:rPr>
                        <a:t>Refugio</a:t>
                      </a:r>
                      <a:r>
                        <a:rPr lang="es-MX" sz="1400" baseline="0" noProof="0" dirty="0" smtClean="0">
                          <a:latin typeface="Arial Narrow" panose="020B0606020202030204" pitchFamily="34" charset="0"/>
                        </a:rPr>
                        <a:t> de Emergencia</a:t>
                      </a:r>
                      <a:endParaRPr lang="es-MX" sz="14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noProof="0" dirty="0" smtClean="0">
                          <a:latin typeface="Arial Narrow" panose="020B0606020202030204" pitchFamily="34" charset="0"/>
                        </a:rPr>
                        <a:t>Involucración</a:t>
                      </a:r>
                      <a:r>
                        <a:rPr lang="es-MX" sz="1400" baseline="0" noProof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s-MX" sz="1400" noProof="0" dirty="0" smtClean="0">
                          <a:latin typeface="Arial Narrow" panose="020B0606020202030204" pitchFamily="34" charset="0"/>
                        </a:rPr>
                        <a:t>Legal</a:t>
                      </a:r>
                      <a:endParaRPr lang="es-MX" sz="14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579133"/>
              </p:ext>
            </p:extLst>
          </p:nvPr>
        </p:nvGraphicFramePr>
        <p:xfrm>
          <a:off x="3082380" y="1444503"/>
          <a:ext cx="305544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54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2400" noProof="0" dirty="0" smtClean="0">
                          <a:latin typeface="Arial Narrow" panose="020B0606020202030204" pitchFamily="34" charset="0"/>
                        </a:rPr>
                        <a:t>Niños/TAY</a:t>
                      </a:r>
                      <a:r>
                        <a:rPr lang="es-MX" sz="2400" baseline="0" noProof="0" dirty="0" smtClean="0">
                          <a:latin typeface="Arial Narrow" panose="020B0606020202030204" pitchFamily="34" charset="0"/>
                        </a:rPr>
                        <a:t>  - </a:t>
                      </a:r>
                      <a:r>
                        <a:rPr lang="es-MX" sz="2400" noProof="0" dirty="0" smtClean="0">
                          <a:latin typeface="Arial Narrow" panose="020B0606020202030204" pitchFamily="34" charset="0"/>
                        </a:rPr>
                        <a:t>FSP</a:t>
                      </a:r>
                      <a:endParaRPr lang="es-MX" sz="24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276600" y="3776396"/>
            <a:ext cx="3945311" cy="46166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Adultos/Adultos Mayores - FSP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0187282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79579"/>
            <a:ext cx="7696200" cy="995082"/>
          </a:xfrm>
        </p:spPr>
        <p:txBody>
          <a:bodyPr>
            <a:noAutofit/>
          </a:bodyPr>
          <a:lstStyle/>
          <a:p>
            <a:pPr algn="ctr"/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Resultados de la Asociación de Servicios Completos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AF 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18-19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7063798"/>
              </p:ext>
            </p:extLst>
          </p:nvPr>
        </p:nvGraphicFramePr>
        <p:xfrm>
          <a:off x="152400" y="2133600"/>
          <a:ext cx="8763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657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950BCB-1490-6045-9B8A-1D5D391FB8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1447801"/>
            <a:ext cx="8458200" cy="3329581"/>
          </a:xfrm>
        </p:spPr>
        <p:txBody>
          <a:bodyPr/>
          <a:lstStyle/>
          <a:p>
            <a:r>
              <a:rPr lang="es-MX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Educación de Salud Mental</a:t>
            </a:r>
            <a:endParaRPr lang="es-MX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FAEEEA4-C5C2-E647-A703-E4B519A9E1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777380"/>
            <a:ext cx="7848600" cy="861420"/>
          </a:xfrm>
        </p:spPr>
        <p:txBody>
          <a:bodyPr>
            <a:normAutofit fontScale="92500"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Las siguientes 6 imágenes proporcionan información sobre enfermedad mental y salud mental.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7D36A7-A0D9-5346-97BD-A55CC9395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40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89687534"/>
              </p:ext>
            </p:extLst>
          </p:nvPr>
        </p:nvGraphicFramePr>
        <p:xfrm>
          <a:off x="152400" y="2057400"/>
          <a:ext cx="4190999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>
          <a:xfrm>
            <a:off x="4343400" y="5334000"/>
            <a:ext cx="4422775" cy="1082675"/>
          </a:xfr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MX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Servicios de Apoyo y Estructura</a:t>
            </a:r>
          </a:p>
          <a:p>
            <a:pPr lvl="1"/>
            <a:r>
              <a:rPr lang="es-MX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Añade Apoyo Administrativo para Servicios Directos</a:t>
            </a:r>
            <a:endParaRPr lang="es-MX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981" y="707832"/>
            <a:ext cx="7461631" cy="914400"/>
          </a:xfrm>
        </p:spPr>
        <p:txBody>
          <a:bodyPr>
            <a:noAutofit/>
          </a:bodyPr>
          <a:lstStyle/>
          <a:p>
            <a:pPr algn="ctr"/>
            <a:r>
              <a:rPr lang="es-MX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MHSA – Resultados de Servicios de Desarrollo de Sistema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AF 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18 -19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1977" y="2817447"/>
            <a:ext cx="3892423" cy="1906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469211403"/>
              </p:ext>
            </p:extLst>
          </p:nvPr>
        </p:nvGraphicFramePr>
        <p:xfrm>
          <a:off x="4263711" y="2057400"/>
          <a:ext cx="4572000" cy="311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271188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8C4254-38D6-1E4B-BB2E-33CEE3438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999" y="2861734"/>
            <a:ext cx="7696201" cy="1915647"/>
          </a:xfrm>
        </p:spPr>
        <p:txBody>
          <a:bodyPr/>
          <a:lstStyle/>
          <a:p>
            <a:pPr algn="ctr"/>
            <a:r>
              <a:rPr lang="es-MX" dirty="0" smtClean="0"/>
              <a:t>Servicios de Prevención e Intervención Temprana</a:t>
            </a:r>
            <a:endParaRPr lang="es-MX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6C24683-17E3-5D44-ACBF-4CB3421D4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0999" y="4777381"/>
            <a:ext cx="7385431" cy="8604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 smtClean="0"/>
              <a:t>En riesgo de desarrollar enfermedad mental 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 smtClean="0"/>
              <a:t>Sufriendo enfermedad mental leve o moderada</a:t>
            </a:r>
            <a:endParaRPr lang="es-MX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58CB040-BFD3-4145-AA22-BF27D894D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2117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81200"/>
            <a:ext cx="2743200" cy="475997"/>
          </a:xfrm>
        </p:spPr>
        <p:txBody>
          <a:bodyPr/>
          <a:lstStyle/>
          <a:p>
            <a:pPr algn="ctr"/>
            <a:r>
              <a:rPr lang="es-MX" dirty="0" smtClean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Propósito</a:t>
            </a:r>
            <a:endParaRPr lang="es-MX" dirty="0">
              <a:ln>
                <a:solidFill>
                  <a:srgbClr val="FF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04800" y="2578107"/>
            <a:ext cx="3810000" cy="3816081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s-MX" b="1" dirty="0" smtClean="0">
                <a:latin typeface="Arial Narrow" pitchFamily="34" charset="0"/>
              </a:rPr>
              <a:t>Promoción de Salud Mental &amp; Prevención de Discapacidad</a:t>
            </a:r>
            <a:endParaRPr lang="es-MX" dirty="0" smtClean="0">
              <a:latin typeface="Arial Narrow" pitchFamily="34" charset="0"/>
            </a:endParaRPr>
          </a:p>
          <a:p>
            <a:pPr lvl="1">
              <a:spcBef>
                <a:spcPts val="1200"/>
              </a:spcBef>
            </a:pPr>
            <a:r>
              <a:rPr lang="es-MX" dirty="0" smtClean="0">
                <a:latin typeface="Arial Narrow" pitchFamily="34" charset="0"/>
              </a:rPr>
              <a:t>Promover Factores Proyectivos</a:t>
            </a:r>
          </a:p>
          <a:p>
            <a:pPr lvl="1">
              <a:spcBef>
                <a:spcPts val="1200"/>
              </a:spcBef>
            </a:pPr>
            <a:r>
              <a:rPr lang="es-MX" dirty="0" smtClean="0">
                <a:latin typeface="Arial Narrow" pitchFamily="34" charset="0"/>
              </a:rPr>
              <a:t>Reducción en Factores de Riesgo </a:t>
            </a:r>
          </a:p>
          <a:p>
            <a:pPr>
              <a:spcBef>
                <a:spcPts val="1200"/>
              </a:spcBef>
            </a:pPr>
            <a:r>
              <a:rPr lang="es-MX" b="1" dirty="0" smtClean="0">
                <a:latin typeface="Arial Narrow" pitchFamily="34" charset="0"/>
              </a:rPr>
              <a:t>Programas</a:t>
            </a:r>
            <a:endParaRPr lang="es-MX" dirty="0" smtClean="0">
              <a:latin typeface="Arial Narrow" pitchFamily="34" charset="0"/>
            </a:endParaRPr>
          </a:p>
          <a:p>
            <a:pPr marL="850392" lvl="1" indent="-457200">
              <a:spcBef>
                <a:spcPts val="1200"/>
              </a:spcBef>
              <a:buFont typeface="+mj-lt"/>
              <a:buAutoNum type="arabicPeriod"/>
            </a:pPr>
            <a:r>
              <a:rPr lang="es-MX" dirty="0" smtClean="0">
                <a:latin typeface="Arial Narrow" pitchFamily="34" charset="0"/>
              </a:rPr>
              <a:t>Centros Comunitarios para Difusión y Bienestar</a:t>
            </a:r>
          </a:p>
          <a:p>
            <a:pPr marL="850392" lvl="1" indent="-457200">
              <a:spcBef>
                <a:spcPts val="1200"/>
              </a:spcBef>
              <a:buFont typeface="+mj-lt"/>
              <a:buAutoNum type="arabicPeriod"/>
            </a:pPr>
            <a:r>
              <a:rPr lang="es-MX" dirty="0" smtClean="0">
                <a:latin typeface="Arial Narrow" pitchFamily="34" charset="0"/>
              </a:rPr>
              <a:t>Educación Comunitaria y Familiar </a:t>
            </a:r>
          </a:p>
          <a:p>
            <a:pPr marL="850392" lvl="1" indent="-457200">
              <a:spcBef>
                <a:spcPts val="1200"/>
              </a:spcBef>
              <a:buFont typeface="+mj-lt"/>
              <a:buAutoNum type="arabicPeriod"/>
            </a:pPr>
            <a:r>
              <a:rPr lang="es-MX" dirty="0" smtClean="0">
                <a:latin typeface="Arial Narrow" pitchFamily="34" charset="0"/>
              </a:rPr>
              <a:t>Servicios de Base Escolar</a:t>
            </a:r>
            <a:endParaRPr lang="es-MX" dirty="0">
              <a:latin typeface="Arial Narrow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419600" y="2041524"/>
            <a:ext cx="4041775" cy="565420"/>
          </a:xfrm>
        </p:spPr>
        <p:txBody>
          <a:bodyPr/>
          <a:lstStyle/>
          <a:p>
            <a:pPr algn="ctr"/>
            <a:r>
              <a:rPr lang="es-MX" dirty="0" smtClean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Categorías de Servicio</a:t>
            </a:r>
            <a:endParaRPr lang="es-MX" dirty="0">
              <a:ln>
                <a:solidFill>
                  <a:srgbClr val="FF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189" y="675568"/>
            <a:ext cx="6858000" cy="743712"/>
          </a:xfrm>
        </p:spPr>
        <p:txBody>
          <a:bodyPr>
            <a:noAutofit/>
          </a:bodyPr>
          <a:lstStyle/>
          <a:p>
            <a:pPr algn="ctr"/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Ley de Servicios de Salud Mental</a:t>
            </a:r>
            <a:b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Prevención e Intervención Temprana (PEI)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092677" y="2885947"/>
            <a:ext cx="4876800" cy="3200400"/>
          </a:xfrm>
        </p:spPr>
        <p:txBody>
          <a:bodyPr>
            <a:normAutofit/>
          </a:bodyPr>
          <a:lstStyle/>
          <a:p>
            <a:r>
              <a:rPr lang="es-MX" u="sng" dirty="0" smtClean="0">
                <a:latin typeface="Arial Narrow" panose="020B0606020202030204" pitchFamily="34" charset="0"/>
              </a:rPr>
              <a:t>Intervención Temprana</a:t>
            </a:r>
            <a:endParaRPr lang="es-MX" dirty="0" smtClean="0">
              <a:latin typeface="Arial Narrow" panose="020B0606020202030204" pitchFamily="34" charset="0"/>
            </a:endParaRPr>
          </a:p>
          <a:p>
            <a:r>
              <a:rPr lang="es-MX" u="sng" dirty="0" smtClean="0">
                <a:latin typeface="Arial Narrow" panose="020B0606020202030204" pitchFamily="34" charset="0"/>
              </a:rPr>
              <a:t>Servicios de Comunidad para Incrementar el Reconocimiento de Señales Tempranas de Enfermedad Mental</a:t>
            </a:r>
          </a:p>
          <a:p>
            <a:r>
              <a:rPr lang="es-MX" u="sng" dirty="0" smtClean="0">
                <a:latin typeface="Arial Narrow" panose="020B0606020202030204" pitchFamily="34" charset="0"/>
              </a:rPr>
              <a:t>Prevención</a:t>
            </a:r>
          </a:p>
          <a:p>
            <a:r>
              <a:rPr lang="es-MX" u="sng" dirty="0" smtClean="0">
                <a:latin typeface="Arial Narrow" panose="020B0606020202030204" pitchFamily="34" charset="0"/>
              </a:rPr>
              <a:t>Reducción de Estigma y Discriminación</a:t>
            </a:r>
          </a:p>
          <a:p>
            <a:r>
              <a:rPr lang="es-MX" u="sng" dirty="0" smtClean="0">
                <a:latin typeface="Arial Narrow" panose="020B0606020202030204" pitchFamily="34" charset="0"/>
              </a:rPr>
              <a:t>Acceso y Conexión a Tratamiento</a:t>
            </a:r>
          </a:p>
          <a:p>
            <a:r>
              <a:rPr lang="es-MX" u="sng" dirty="0" smtClean="0">
                <a:latin typeface="Arial Narrow" panose="020B0606020202030204" pitchFamily="34" charset="0"/>
              </a:rPr>
              <a:t>Prevención de Suicidio</a:t>
            </a:r>
            <a:endParaRPr lang="es-MX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8832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67818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s-MX" sz="2400" b="1" dirty="0" smtClean="0">
                <a:latin typeface="Arial Narrow" panose="020B0606020202030204" pitchFamily="34" charset="0"/>
              </a:rPr>
              <a:t>Modelo Socio-Ecológico &amp; Servicios de Salud de Comportamiento</a:t>
            </a:r>
            <a:endParaRPr lang="es-MX" sz="24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76955842"/>
              </p:ext>
            </p:extLst>
          </p:nvPr>
        </p:nvGraphicFramePr>
        <p:xfrm>
          <a:off x="827088" y="2060575"/>
          <a:ext cx="3298825" cy="4195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267200" cy="5029199"/>
          </a:xfrm>
        </p:spPr>
        <p:txBody>
          <a:bodyPr>
            <a:normAutofit fontScale="70000" lnSpcReduction="20000"/>
          </a:bodyPr>
          <a:lstStyle/>
          <a:p>
            <a:r>
              <a:rPr lang="es-MX" b="1" dirty="0" smtClean="0"/>
              <a:t>Individual</a:t>
            </a:r>
            <a:r>
              <a:rPr lang="es-MX" dirty="0" smtClean="0"/>
              <a:t> – opinión personal, creencias, y capacidad/comportamiento</a:t>
            </a:r>
          </a:p>
          <a:p>
            <a:pPr marL="0" indent="0">
              <a:buNone/>
            </a:pPr>
            <a:endParaRPr lang="es-MX" dirty="0" smtClean="0"/>
          </a:p>
          <a:p>
            <a:r>
              <a:rPr lang="es-MX" b="1" dirty="0" smtClean="0"/>
              <a:t>Relaciones Interpersonales </a:t>
            </a:r>
            <a:r>
              <a:rPr lang="es-MX" dirty="0" smtClean="0"/>
              <a:t>– personas mas cercanas al individuo quienes influencian su comportamiento (ej. Familia, amigos, amigos cercanos)</a:t>
            </a:r>
          </a:p>
          <a:p>
            <a:pPr marL="0" indent="0">
              <a:buNone/>
            </a:pPr>
            <a:endParaRPr lang="es-MX" dirty="0" smtClean="0"/>
          </a:p>
          <a:p>
            <a:r>
              <a:rPr lang="es-MX" b="1" dirty="0" smtClean="0"/>
              <a:t>Organizaciones</a:t>
            </a:r>
            <a:r>
              <a:rPr lang="es-MX" dirty="0" smtClean="0"/>
              <a:t> – Reglas y pólizas organizacionales comunes que dirigen el comportamiento de las personas proporcionando identidad social y definición de función</a:t>
            </a:r>
          </a:p>
          <a:p>
            <a:endParaRPr lang="es-MX" dirty="0" smtClean="0"/>
          </a:p>
          <a:p>
            <a:r>
              <a:rPr lang="es-MX" b="1" dirty="0" smtClean="0"/>
              <a:t>Comunidad</a:t>
            </a:r>
            <a:r>
              <a:rPr lang="es-MX" dirty="0" smtClean="0"/>
              <a:t> – Áreas dentro de la comunidad del individuo que reenforzan normas/cultura social que afectan el comportamiento del individuo (ej. Escuelas/sitios de trabajo, grupos religiosos)</a:t>
            </a:r>
          </a:p>
          <a:p>
            <a:endParaRPr lang="es-MX" dirty="0" smtClean="0"/>
          </a:p>
          <a:p>
            <a:r>
              <a:rPr lang="es-MX" b="1" dirty="0" smtClean="0"/>
              <a:t>Estructura Social </a:t>
            </a:r>
            <a:r>
              <a:rPr lang="es-MX" dirty="0" smtClean="0"/>
              <a:t>– Local, estatal y leyes nacionales que afectan comportamiento personal por medio de organizaciones y otros grupos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2704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7239000" cy="609600"/>
          </a:xfrm>
        </p:spPr>
        <p:txBody>
          <a:bodyPr>
            <a:noAutofit/>
          </a:bodyPr>
          <a:lstStyle/>
          <a:p>
            <a:pPr algn="ctr"/>
            <a:r>
              <a:rPr lang="es-MX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Prevención e Intervención Temprana</a:t>
            </a:r>
            <a:endParaRPr lang="es-MX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24</a:t>
            </a:fld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453202423"/>
              </p:ext>
            </p:extLst>
          </p:nvPr>
        </p:nvGraphicFramePr>
        <p:xfrm>
          <a:off x="457200" y="1752600"/>
          <a:ext cx="8229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82564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946" y="228599"/>
            <a:ext cx="6680454" cy="834824"/>
          </a:xfr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2">
                  <a:shade val="100000"/>
                  <a:hueMod val="100000"/>
                  <a:satMod val="110000"/>
                  <a:lumMod val="130000"/>
                </a:schemeClr>
              </a:gs>
              <a:gs pos="100000">
                <a:schemeClr val="bg2">
                  <a:shade val="78000"/>
                  <a:hueMod val="44000"/>
                  <a:satMod val="200000"/>
                  <a:lumMod val="69000"/>
                </a:schemeClr>
              </a:gs>
            </a:gsLst>
            <a:lin ang="2520000" scaled="0"/>
          </a:gradFill>
        </p:spPr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Hope House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18/19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7564132" cy="4195763"/>
          </a:xfrm>
        </p:spPr>
        <p:txBody>
          <a:bodyPr/>
          <a:lstStyle/>
          <a:p>
            <a:r>
              <a:rPr lang="es-MX" i="1" dirty="0" smtClean="0"/>
              <a:t>Hope House </a:t>
            </a:r>
            <a:r>
              <a:rPr lang="es-MX" dirty="0" smtClean="0"/>
              <a:t>y </a:t>
            </a:r>
            <a:r>
              <a:rPr lang="es-MX" i="1" dirty="0" smtClean="0"/>
              <a:t>Mountain </a:t>
            </a:r>
            <a:r>
              <a:rPr lang="es-MX" i="1" dirty="0" err="1" smtClean="0"/>
              <a:t>Wellness</a:t>
            </a:r>
            <a:r>
              <a:rPr lang="es-MX" i="1" dirty="0" smtClean="0"/>
              <a:t> </a:t>
            </a:r>
            <a:r>
              <a:rPr lang="es-MX" dirty="0" smtClean="0"/>
              <a:t>están en transición de las categorías antiguas de PEI a las categorías nuevas,</a:t>
            </a:r>
          </a:p>
          <a:p>
            <a:pPr lvl="1"/>
            <a:r>
              <a:rPr lang="es-MX" dirty="0" smtClean="0"/>
              <a:t>Solamente tuvimos mitad del ano fiscal</a:t>
            </a:r>
          </a:p>
          <a:p>
            <a:pPr lvl="1"/>
            <a:r>
              <a:rPr lang="es-MX" dirty="0" smtClean="0"/>
              <a:t>El siguiente ano fiscal tendrá un reporte completo</a:t>
            </a:r>
          </a:p>
          <a:p>
            <a:pPr lvl="1"/>
            <a:endParaRPr lang="es-MX" dirty="0" smtClean="0"/>
          </a:p>
          <a:p>
            <a:pPr lvl="1"/>
            <a:r>
              <a:rPr lang="es-MX" b="1" i="1" dirty="0" smtClean="0"/>
              <a:t>Hope House </a:t>
            </a:r>
            <a:r>
              <a:rPr lang="es-MX" b="1" dirty="0" smtClean="0"/>
              <a:t>–  458 – Participantes no duplicados fueron atendidos</a:t>
            </a:r>
          </a:p>
          <a:p>
            <a:pPr lvl="1"/>
            <a:r>
              <a:rPr lang="es-MX" b="1" dirty="0" smtClean="0"/>
              <a:t>Centro </a:t>
            </a:r>
            <a:r>
              <a:rPr lang="es-MX" b="1" i="1" dirty="0" smtClean="0"/>
              <a:t>Mountain Wellness </a:t>
            </a:r>
            <a:r>
              <a:rPr lang="es-MX" b="1" dirty="0" smtClean="0"/>
              <a:t>-  70 – Participantes no duplicados fueron atendidos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020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84631"/>
            <a:ext cx="6711654" cy="578791"/>
          </a:xfr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2">
                  <a:shade val="100000"/>
                  <a:hueMod val="100000"/>
                  <a:satMod val="110000"/>
                  <a:lumMod val="130000"/>
                </a:schemeClr>
              </a:gs>
              <a:gs pos="100000">
                <a:schemeClr val="bg2">
                  <a:shade val="78000"/>
                  <a:hueMod val="44000"/>
                  <a:satMod val="200000"/>
                  <a:lumMod val="69000"/>
                </a:schemeClr>
              </a:gs>
            </a:gsLst>
            <a:lin ang="2520000" scaled="0"/>
          </a:gradFill>
        </p:spPr>
        <p:txBody>
          <a:bodyPr>
            <a:normAutofit fontScale="90000"/>
          </a:bodyPr>
          <a:lstStyle/>
          <a:p>
            <a:r>
              <a:rPr lang="es-MX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Programa de Empoderamiento Juvenil</a:t>
            </a:r>
            <a:endParaRPr lang="es-MX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5029200"/>
          </a:xfrm>
        </p:spPr>
        <p:txBody>
          <a:bodyPr/>
          <a:lstStyle/>
          <a:p>
            <a:r>
              <a:rPr lang="es-MX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= 55 participantes no duplicados AF 18-19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859759"/>
              </p:ext>
            </p:extLst>
          </p:nvPr>
        </p:nvGraphicFramePr>
        <p:xfrm>
          <a:off x="685800" y="2057400"/>
          <a:ext cx="2971800" cy="5871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76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454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4542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533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s-MX" sz="12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Edad</a:t>
                      </a:r>
                      <a:endParaRPr lang="es-MX" sz="11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</a:rPr>
                        <a:t>0-15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</a:rPr>
                        <a:t>16-24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</a:rPr>
                        <a:t>Total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s-MX" sz="1200" noProof="0" dirty="0" smtClean="0">
                          <a:effectLst/>
                        </a:rPr>
                        <a:t>Números</a:t>
                      </a:r>
                      <a:endParaRPr lang="es-MX" sz="11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</a:rPr>
                        <a:t>23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</a:rPr>
                        <a:t>32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</a:rPr>
                        <a:t>55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</a:rPr>
                        <a:t>41.82%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</a:rPr>
                        <a:t>58.18%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</a:rPr>
                        <a:t>100%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245765"/>
              </p:ext>
            </p:extLst>
          </p:nvPr>
        </p:nvGraphicFramePr>
        <p:xfrm>
          <a:off x="4267199" y="1905000"/>
          <a:ext cx="4284454" cy="15015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97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8421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2685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0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s-MX" sz="1200" noProof="0" dirty="0" smtClean="0"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Raza</a:t>
                      </a:r>
                      <a:r>
                        <a:rPr lang="es-MX" sz="1200" baseline="0" noProof="0" dirty="0" smtClean="0"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y Etnia</a:t>
                      </a:r>
                      <a:endParaRPr lang="es-MX" sz="1100" noProof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s-MX" sz="1200" noProof="0" dirty="0" smtClean="0">
                          <a:effectLst/>
                          <a:latin typeface="Arial Narrow" panose="020B0606020202030204" pitchFamily="34" charset="0"/>
                        </a:rPr>
                        <a:t>Indio Americano Nativo de Alaska</a:t>
                      </a:r>
                      <a:endParaRPr lang="es-MX" sz="1100" noProof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s-MX" sz="1200" noProof="0" dirty="0" smtClean="0">
                          <a:effectLst/>
                          <a:latin typeface="Arial Narrow" panose="020B0606020202030204" pitchFamily="34" charset="0"/>
                        </a:rPr>
                        <a:t>Negro o Africano Americano</a:t>
                      </a:r>
                      <a:endParaRPr lang="es-MX" sz="1100" noProof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s-MX" sz="1200" noProof="0" dirty="0" smtClean="0">
                          <a:effectLst/>
                          <a:latin typeface="Arial Narrow" panose="020B0606020202030204" pitchFamily="34" charset="0"/>
                        </a:rPr>
                        <a:t>Hispano/Latino</a:t>
                      </a:r>
                      <a:endParaRPr lang="es-MX" sz="1100" noProof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noProof="0" dirty="0" smtClean="0">
                          <a:effectLst/>
                          <a:latin typeface="Arial Narrow" panose="020B0606020202030204" pitchFamily="34" charset="0"/>
                        </a:rPr>
                        <a:t>Nativo</a:t>
                      </a:r>
                      <a:r>
                        <a:rPr lang="es-MX" sz="1200" baseline="0" noProof="0" dirty="0" smtClean="0">
                          <a:effectLst/>
                          <a:latin typeface="Arial Narrow" panose="020B0606020202030204" pitchFamily="34" charset="0"/>
                        </a:rPr>
                        <a:t> de</a:t>
                      </a:r>
                      <a:r>
                        <a:rPr lang="es-MX" sz="1200" noProof="0" dirty="0" smtClean="0">
                          <a:effectLst/>
                          <a:latin typeface="Arial Narrow" panose="020B0606020202030204" pitchFamily="34" charset="0"/>
                        </a:rPr>
                        <a:t> Hawái u</a:t>
                      </a:r>
                      <a:r>
                        <a:rPr lang="es-MX" sz="1200" baseline="0" noProof="0" dirty="0" smtClean="0">
                          <a:effectLst/>
                          <a:latin typeface="Arial Narrow" panose="020B0606020202030204" pitchFamily="34" charset="0"/>
                        </a:rPr>
                        <a:t> Otro Isleño </a:t>
                      </a:r>
                      <a:r>
                        <a:rPr lang="es-MX" sz="120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del </a:t>
                      </a:r>
                      <a:r>
                        <a:rPr lang="es-MX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Pacífico</a:t>
                      </a:r>
                      <a:endParaRPr lang="en-US" sz="1200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s-MX" sz="1200" noProof="0" dirty="0" smtClean="0">
                          <a:effectLst/>
                          <a:latin typeface="Arial Narrow" panose="020B0606020202030204" pitchFamily="34" charset="0"/>
                        </a:rPr>
                        <a:t>Blanco/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s-MX" sz="1200" noProof="0" dirty="0" smtClean="0">
                          <a:effectLst/>
                          <a:latin typeface="Arial Narrow" panose="020B0606020202030204" pitchFamily="34" charset="0"/>
                        </a:rPr>
                        <a:t>Caucásico</a:t>
                      </a:r>
                      <a:endParaRPr lang="es-MX" sz="1100" noProof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s-MX" sz="1200" noProof="0" dirty="0" smtClean="0"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  <a:endParaRPr lang="es-MX" sz="1100" noProof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  <a:latin typeface="Arial Narrow" panose="020B0606020202030204" pitchFamily="34" charset="0"/>
                        </a:rPr>
                        <a:t>36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  <a:latin typeface="Arial Narrow" panose="020B0606020202030204" pitchFamily="34" charset="0"/>
                        </a:rPr>
                        <a:t>53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  <a:latin typeface="Arial Narrow" panose="020B0606020202030204" pitchFamily="34" charset="0"/>
                        </a:rPr>
                        <a:t>7.55%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  <a:latin typeface="Arial Narrow" panose="020B0606020202030204" pitchFamily="34" charset="0"/>
                        </a:rPr>
                        <a:t>3.77%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  <a:latin typeface="Arial Narrow" panose="020B0606020202030204" pitchFamily="34" charset="0"/>
                        </a:rPr>
                        <a:t>67.92%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  <a:latin typeface="Arial Narrow" panose="020B0606020202030204" pitchFamily="34" charset="0"/>
                        </a:rPr>
                        <a:t>1.89%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  <a:latin typeface="Arial Narrow" panose="020B0606020202030204" pitchFamily="34" charset="0"/>
                        </a:rPr>
                        <a:t>18.87%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  <a:latin typeface="Arial Narrow" panose="020B0606020202030204" pitchFamily="34" charset="0"/>
                        </a:rPr>
                        <a:t>100%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731395"/>
              </p:ext>
            </p:extLst>
          </p:nvPr>
        </p:nvGraphicFramePr>
        <p:xfrm>
          <a:off x="304801" y="4492713"/>
          <a:ext cx="5791199" cy="11868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29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08304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s-MX" sz="1200" noProof="0" dirty="0" smtClean="0">
                          <a:effectLst/>
                        </a:rPr>
                        <a:t>Orientación Sexual</a:t>
                      </a:r>
                      <a:endParaRPr lang="es-MX" sz="11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s-MX" sz="1200" noProof="0" dirty="0" smtClean="0">
                          <a:effectLst/>
                        </a:rPr>
                        <a:t>Otra Orientación Sexual</a:t>
                      </a:r>
                      <a:endParaRPr lang="es-MX" sz="11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s-MX" sz="1200" noProof="0" dirty="0" smtClean="0">
                          <a:effectLst/>
                        </a:rPr>
                        <a:t>Bisexual</a:t>
                      </a:r>
                      <a:endParaRPr lang="es-MX" sz="11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s-MX" sz="1200" noProof="0" dirty="0" smtClean="0">
                          <a:effectLst/>
                        </a:rPr>
                        <a:t>Se Negó a Responder</a:t>
                      </a:r>
                      <a:endParaRPr lang="es-MX" sz="11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s-MX" sz="1200" noProof="0" dirty="0" smtClean="0">
                          <a:effectLst/>
                        </a:rPr>
                        <a:t>Gay o Lesbiana</a:t>
                      </a:r>
                      <a:endParaRPr lang="es-MX" sz="11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s-MX" sz="1200" noProof="0" dirty="0" smtClean="0">
                          <a:effectLst/>
                        </a:rPr>
                        <a:t>Heterosexual</a:t>
                      </a:r>
                      <a:endParaRPr lang="es-MX" sz="11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s-MX" sz="1200" noProof="0" dirty="0" smtClean="0">
                          <a:effectLst/>
                        </a:rPr>
                        <a:t>Total</a:t>
                      </a:r>
                      <a:endParaRPr lang="es-MX" sz="11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</a:rPr>
                        <a:t>43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</a:rPr>
                        <a:t>53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</a:rPr>
                        <a:t>3.77%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</a:rPr>
                        <a:t>7.55%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</a:rPr>
                        <a:t>5.66%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</a:rPr>
                        <a:t>1.89%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</a:rPr>
                        <a:t>81.13%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</a:rPr>
                        <a:t>100.00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359911"/>
              </p:ext>
            </p:extLst>
          </p:nvPr>
        </p:nvGraphicFramePr>
        <p:xfrm>
          <a:off x="685800" y="3200400"/>
          <a:ext cx="3162300" cy="7828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73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391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391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366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3211">
                <a:tc gridSpan="2">
                  <a:txBody>
                    <a:bodyPr/>
                    <a:lstStyle/>
                    <a:p>
                      <a:pPr marL="0" marR="0" indent="0" algn="ctr" defTabSz="45720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7325" algn="l"/>
                        </a:tabLst>
                        <a:defRPr/>
                      </a:pPr>
                      <a:r>
                        <a:rPr lang="es-MX" sz="1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Género</a:t>
                      </a:r>
                      <a:r>
                        <a:rPr lang="en-US" sz="1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200" baseline="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al Nacer</a:t>
                      </a:r>
                      <a:endParaRPr lang="es-MX" sz="11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s-MX" sz="1200" noProof="0" dirty="0" smtClean="0">
                          <a:effectLst/>
                        </a:rPr>
                        <a:t>Identidad Actual</a:t>
                      </a:r>
                      <a:endParaRPr lang="es-MX" sz="11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s-MX" sz="12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Mujer</a:t>
                      </a:r>
                      <a:endParaRPr lang="es-MX" sz="11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s-MX" sz="12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Mujer</a:t>
                      </a:r>
                      <a:endParaRPr lang="es-MX" sz="11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s-MX" sz="12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Hombre</a:t>
                      </a:r>
                      <a:endParaRPr lang="es-MX" sz="11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s-MX" sz="12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Hombre</a:t>
                      </a:r>
                      <a:endParaRPr lang="es-MX" sz="11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</a:rPr>
                        <a:t>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</a:rPr>
                        <a:t>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</a:rPr>
                        <a:t>25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</a:rPr>
                        <a:t>25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</a:rPr>
                        <a:t> 54.55%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</a:rPr>
                        <a:t>54.55%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</a:rPr>
                        <a:t>45.45%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7325" algn="l"/>
                        </a:tabLst>
                      </a:pPr>
                      <a:r>
                        <a:rPr lang="en-US" sz="1200" dirty="0">
                          <a:effectLst/>
                        </a:rPr>
                        <a:t>45.45%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59240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918882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latin typeface="Arial Narrow" panose="020B0606020202030204" pitchFamily="34" charset="0"/>
              </a:rPr>
              <a:t>Educadores de Salud Mental AF 18/19</a:t>
            </a:r>
            <a:endParaRPr lang="es-MX" dirty="0">
              <a:latin typeface="Arial Narrow" panose="020B0606020202030204" pitchFamily="34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8600" y="1955544"/>
            <a:ext cx="4114800" cy="576262"/>
          </a:xfrm>
        </p:spPr>
        <p:txBody>
          <a:bodyPr/>
          <a:lstStyle/>
          <a:p>
            <a:r>
              <a:rPr lang="es-MX" dirty="0" smtClean="0">
                <a:latin typeface="Arial Narrow" panose="020B0606020202030204" pitchFamily="34" charset="0"/>
              </a:rPr>
              <a:t>Prevención de Suicidio – Total: 757</a:t>
            </a:r>
            <a:endParaRPr lang="es-MX" dirty="0">
              <a:latin typeface="Arial Narrow" panose="020B060602020203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84710" y="2514600"/>
            <a:ext cx="3641103" cy="3741738"/>
          </a:xfrm>
        </p:spPr>
        <p:txBody>
          <a:bodyPr>
            <a:normAutofit/>
          </a:bodyPr>
          <a:lstStyle/>
          <a:p>
            <a:r>
              <a:rPr lang="es-MX" i="1" dirty="0" err="1" smtClean="0"/>
              <a:t>safeTALK</a:t>
            </a:r>
            <a:r>
              <a:rPr lang="es-MX" dirty="0" smtClean="0"/>
              <a:t> –  36</a:t>
            </a:r>
          </a:p>
          <a:p>
            <a:r>
              <a:rPr lang="es-MX" i="1" dirty="0" smtClean="0"/>
              <a:t>ASIST</a:t>
            </a:r>
            <a:r>
              <a:rPr lang="es-MX" dirty="0" smtClean="0"/>
              <a:t> – 86</a:t>
            </a:r>
          </a:p>
          <a:p>
            <a:r>
              <a:rPr lang="es-MX" i="1" dirty="0" smtClean="0"/>
              <a:t>Sepa las Señales </a:t>
            </a:r>
            <a:r>
              <a:rPr lang="es-MX" dirty="0" smtClean="0"/>
              <a:t>en el Distrito Unificado Escolar de Madera.</a:t>
            </a:r>
          </a:p>
          <a:p>
            <a:pPr lvl="1"/>
            <a:r>
              <a:rPr lang="es-MX" dirty="0" smtClean="0"/>
              <a:t>6 escuelas</a:t>
            </a:r>
          </a:p>
          <a:p>
            <a:r>
              <a:rPr lang="es-MX" dirty="0" smtClean="0"/>
              <a:t>Formación de Colaborativa para la Prevención de Suicidio – Madera</a:t>
            </a:r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759024" cy="3741738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s-MX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Edades</a:t>
            </a:r>
            <a:r>
              <a:rPr lang="es-MX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y Participantes</a:t>
            </a:r>
          </a:p>
          <a:p>
            <a:pPr lvl="2"/>
            <a:r>
              <a:rPr lang="es-MX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0-15  (412)</a:t>
            </a:r>
          </a:p>
          <a:p>
            <a:pPr lvl="2"/>
            <a:r>
              <a:rPr lang="es-MX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16-25 (128)</a:t>
            </a:r>
          </a:p>
          <a:p>
            <a:pPr lvl="2"/>
            <a:r>
              <a:rPr lang="es-MX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26-59 (82)</a:t>
            </a:r>
          </a:p>
          <a:p>
            <a:pPr lvl="2"/>
            <a:r>
              <a:rPr lang="es-MX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60+ (15)</a:t>
            </a:r>
          </a:p>
          <a:p>
            <a:pPr lvl="1"/>
            <a:r>
              <a:rPr lang="es-MX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Raza/Etnia</a:t>
            </a:r>
            <a:endParaRPr lang="es-MX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s-MX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Latino – 118</a:t>
            </a:r>
          </a:p>
          <a:p>
            <a:pPr lvl="2"/>
            <a:r>
              <a:rPr lang="es-MX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Blanco – 43</a:t>
            </a:r>
          </a:p>
          <a:p>
            <a:pPr lvl="2"/>
            <a:r>
              <a:rPr lang="es-MX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Negro/</a:t>
            </a:r>
            <a:r>
              <a:rPr lang="es-MX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Afr</a:t>
            </a:r>
            <a:r>
              <a:rPr lang="es-MX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.– 11</a:t>
            </a:r>
          </a:p>
          <a:p>
            <a:pPr lvl="2"/>
            <a:r>
              <a:rPr lang="es-MX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Otro – 11</a:t>
            </a:r>
          </a:p>
          <a:p>
            <a:pPr lvl="2"/>
            <a:r>
              <a:rPr lang="es-MX" sz="1800" dirty="0" smtClean="0"/>
              <a:t>Más</a:t>
            </a:r>
            <a:r>
              <a:rPr lang="es-MX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1 Raza – 17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4195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457676"/>
            <a:ext cx="7696200" cy="766482"/>
          </a:xfrm>
        </p:spPr>
        <p:txBody>
          <a:bodyPr/>
          <a:lstStyle/>
          <a:p>
            <a:r>
              <a:rPr lang="es-MX" dirty="0" smtClean="0">
                <a:latin typeface="Arial Narrow" panose="020B0606020202030204" pitchFamily="34" charset="0"/>
              </a:rPr>
              <a:t>Educadores </a:t>
            </a:r>
            <a:r>
              <a:rPr lang="es-MX" dirty="0">
                <a:latin typeface="Arial Narrow" panose="020B0606020202030204" pitchFamily="34" charset="0"/>
              </a:rPr>
              <a:t>de Salud Mental AF </a:t>
            </a:r>
            <a:r>
              <a:rPr lang="en-US" dirty="0" smtClean="0">
                <a:latin typeface="Arial Narrow" panose="020B0606020202030204" pitchFamily="34" charset="0"/>
              </a:rPr>
              <a:t>18/19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609601" y="1616869"/>
            <a:ext cx="3516212" cy="576262"/>
          </a:xfrm>
        </p:spPr>
        <p:txBody>
          <a:bodyPr/>
          <a:lstStyle/>
          <a:p>
            <a:pPr marL="0" lvl="1"/>
            <a:r>
              <a:rPr lang="es-MX" dirty="0" smtClean="0"/>
              <a:t>Reducción de Estigma y Discriminación</a:t>
            </a:r>
            <a:endParaRPr lang="es-MX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228600" y="2514600"/>
            <a:ext cx="3897213" cy="3741738"/>
          </a:xfrm>
        </p:spPr>
        <p:txBody>
          <a:bodyPr>
            <a:normAutofit/>
          </a:bodyPr>
          <a:lstStyle/>
          <a:p>
            <a:r>
              <a:rPr lang="es-MX" sz="2200" dirty="0" smtClean="0"/>
              <a:t>1,586 Atendidos</a:t>
            </a:r>
          </a:p>
          <a:p>
            <a:pPr lvl="1"/>
            <a:r>
              <a:rPr lang="es-MX" sz="2000" dirty="0" smtClean="0"/>
              <a:t>Edades</a:t>
            </a:r>
          </a:p>
          <a:p>
            <a:pPr lvl="2"/>
            <a:r>
              <a:rPr lang="es-MX" sz="1800" dirty="0" smtClean="0"/>
              <a:t>0-15  (406)</a:t>
            </a:r>
          </a:p>
          <a:p>
            <a:pPr lvl="2"/>
            <a:r>
              <a:rPr lang="es-MX" sz="1800" dirty="0" smtClean="0"/>
              <a:t>16-25 (430)</a:t>
            </a:r>
          </a:p>
          <a:p>
            <a:pPr lvl="2"/>
            <a:r>
              <a:rPr lang="es-MX" sz="1800" dirty="0" smtClean="0"/>
              <a:t>26-59 (515)</a:t>
            </a:r>
          </a:p>
          <a:p>
            <a:pPr lvl="2"/>
            <a:r>
              <a:rPr lang="es-MX" sz="1800" dirty="0" smtClean="0"/>
              <a:t>60+  (120)</a:t>
            </a:r>
            <a:endParaRPr lang="es-MX" sz="18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241976" y="1616869"/>
            <a:ext cx="4597224" cy="576262"/>
          </a:xfrm>
        </p:spPr>
        <p:txBody>
          <a:bodyPr/>
          <a:lstStyle/>
          <a:p>
            <a:pPr marL="0" lvl="1"/>
            <a:r>
              <a:rPr lang="es-MX" dirty="0" smtClean="0"/>
              <a:t>Difusión para el Reconocimiento Temprano de Señales de Enfermedad Mental</a:t>
            </a:r>
            <a:endParaRPr lang="es-MX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241976" y="2286000"/>
            <a:ext cx="4597224" cy="4267200"/>
          </a:xfrm>
        </p:spPr>
        <p:txBody>
          <a:bodyPr>
            <a:noAutofit/>
          </a:bodyPr>
          <a:lstStyle/>
          <a:p>
            <a:r>
              <a:rPr lang="es-MX" sz="1600" dirty="0" smtClean="0"/>
              <a:t>733 Atendidos</a:t>
            </a:r>
          </a:p>
          <a:p>
            <a:pPr lvl="1"/>
            <a:r>
              <a:rPr lang="es-MX" dirty="0" smtClean="0"/>
              <a:t>Edades</a:t>
            </a:r>
          </a:p>
          <a:p>
            <a:pPr lvl="2"/>
            <a:r>
              <a:rPr lang="es-MX" sz="1600" dirty="0" smtClean="0"/>
              <a:t>16 -25 (56)</a:t>
            </a:r>
          </a:p>
          <a:p>
            <a:pPr lvl="2"/>
            <a:r>
              <a:rPr lang="es-MX" sz="1600" dirty="0" smtClean="0"/>
              <a:t>26-59 (169)</a:t>
            </a:r>
          </a:p>
          <a:p>
            <a:pPr lvl="2"/>
            <a:r>
              <a:rPr lang="es-MX" sz="1600" dirty="0" smtClean="0"/>
              <a:t>60+ (24)</a:t>
            </a:r>
          </a:p>
          <a:p>
            <a:pPr lvl="1"/>
            <a:r>
              <a:rPr lang="es-MX" dirty="0" smtClean="0"/>
              <a:t>Raza/Etnia</a:t>
            </a:r>
          </a:p>
          <a:p>
            <a:pPr lvl="2"/>
            <a:r>
              <a:rPr lang="es-MX" sz="1600" dirty="0" smtClean="0"/>
              <a:t>Latino - (165)</a:t>
            </a:r>
          </a:p>
          <a:p>
            <a:pPr lvl="2"/>
            <a:r>
              <a:rPr lang="es-MX" sz="1600" dirty="0" smtClean="0"/>
              <a:t>Blanco - (43)</a:t>
            </a:r>
          </a:p>
          <a:p>
            <a:pPr lvl="2"/>
            <a:r>
              <a:rPr lang="es-MX" sz="1600" dirty="0" smtClean="0"/>
              <a:t>Negro - (16)</a:t>
            </a:r>
          </a:p>
          <a:p>
            <a:pPr lvl="2"/>
            <a:r>
              <a:rPr lang="es-MX" sz="1600" dirty="0" smtClean="0"/>
              <a:t>Otro - (5)</a:t>
            </a:r>
          </a:p>
          <a:p>
            <a:pPr lvl="2"/>
            <a:r>
              <a:rPr lang="es-MX" sz="1600" dirty="0"/>
              <a:t>Más </a:t>
            </a:r>
            <a:r>
              <a:rPr lang="es-MX" sz="1600" dirty="0" smtClean="0"/>
              <a:t>de 1 Raza – </a:t>
            </a:r>
            <a:r>
              <a:rPr lang="es-MX" sz="1600" dirty="0" smtClean="0"/>
              <a:t>(5)</a:t>
            </a:r>
            <a:endParaRPr lang="es-MX" sz="1600" dirty="0" smtClean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7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2718"/>
            <a:ext cx="7696200" cy="1400530"/>
          </a:xfrm>
        </p:spPr>
        <p:txBody>
          <a:bodyPr>
            <a:normAutofit/>
          </a:bodyPr>
          <a:lstStyle/>
          <a:p>
            <a:pPr algn="ctr"/>
            <a:r>
              <a:rPr lang="es-MX" dirty="0">
                <a:latin typeface="Arial Narrow" panose="020B0606020202030204" pitchFamily="34" charset="0"/>
              </a:rPr>
              <a:t>Educadores de Salud Mental </a:t>
            </a:r>
            <a:r>
              <a:rPr lang="es-MX" dirty="0" smtClean="0">
                <a:latin typeface="Arial Narrow" panose="020B0606020202030204" pitchFamily="34" charset="0"/>
              </a:rPr>
              <a:t>AF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18/19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b="1" dirty="0" smtClean="0"/>
              <a:t>Acceso y Conexión</a:t>
            </a:r>
            <a:endParaRPr lang="es-MX" b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84710" y="2514600"/>
            <a:ext cx="3641103" cy="3741738"/>
          </a:xfrm>
        </p:spPr>
        <p:txBody>
          <a:bodyPr/>
          <a:lstStyle/>
          <a:p>
            <a:r>
              <a:rPr lang="es-MX" dirty="0" smtClean="0"/>
              <a:t>Esta categoría conecta a gente con servicios de tratamiento.</a:t>
            </a:r>
          </a:p>
          <a:p>
            <a:pPr marL="342906" lvl="2" indent="-342906"/>
            <a:r>
              <a:rPr lang="es-MX" dirty="0" smtClean="0"/>
              <a:t>371 personas fueron referidas para tratamiento.</a:t>
            </a:r>
          </a:p>
          <a:p>
            <a:pPr marL="457207" lvl="1" indent="0">
              <a:buNone/>
            </a:pP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>
          <a:xfrm>
            <a:off x="4191000" y="1905000"/>
            <a:ext cx="4572000" cy="576262"/>
          </a:xfrm>
        </p:spPr>
        <p:txBody>
          <a:bodyPr/>
          <a:lstStyle/>
          <a:p>
            <a:r>
              <a:rPr lang="es-MX" b="1" dirty="0" smtClean="0">
                <a:latin typeface="Arial Narrow" panose="020B0606020202030204" pitchFamily="34" charset="0"/>
              </a:rPr>
              <a:t>Prevención e Intervención Temprana</a:t>
            </a:r>
            <a:endParaRPr lang="es-MX" b="1" dirty="0">
              <a:latin typeface="Arial Narrow" panose="020B0606020202030204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4292424" cy="3741738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Esta categoría reconoce las señales tempranas potencialmente severas y debilitantes de enfermedad mental.</a:t>
            </a:r>
          </a:p>
          <a:p>
            <a:pPr lvl="1"/>
            <a:r>
              <a:rPr lang="es-MX" dirty="0" smtClean="0"/>
              <a:t>Estos individuos usualmente tienen síntomas leves a moderados </a:t>
            </a:r>
          </a:p>
          <a:p>
            <a:pPr lvl="1"/>
            <a:r>
              <a:rPr lang="es-MX" dirty="0" smtClean="0"/>
              <a:t>Este programa proporciona</a:t>
            </a:r>
          </a:p>
          <a:p>
            <a:pPr lvl="2"/>
            <a:r>
              <a:rPr lang="es-MX" dirty="0" smtClean="0"/>
              <a:t>Desarrollo de habilidades sociales  y educación    </a:t>
            </a:r>
          </a:p>
          <a:p>
            <a:pPr lvl="1"/>
            <a:r>
              <a:rPr lang="es-MX" dirty="0" smtClean="0"/>
              <a:t>12,507 personas fueron atendidas por este programa</a:t>
            </a:r>
            <a:endParaRPr lang="es-MX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36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1" y="1676400"/>
            <a:ext cx="8153400" cy="4724399"/>
          </a:xfrm>
        </p:spPr>
        <p:txBody>
          <a:bodyPr>
            <a:norm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Una 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condición médica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que:</a:t>
            </a:r>
          </a:p>
          <a:p>
            <a:pPr lvl="1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Es el resultado de 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trauma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impacto social</a:t>
            </a: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Impide la habilidad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 cubrir necesidades cotidianas</a:t>
            </a:r>
          </a:p>
          <a:p>
            <a:pPr lvl="1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Podría ser causada por otras enfermedades m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éd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icas (ej. Diabetes)</a:t>
            </a:r>
          </a:p>
          <a:p>
            <a:pPr lvl="1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Es empeorada por estrés excesivo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Enfermedad mental 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es común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50%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de personas la padecen en su vida (leve o severa)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1 en 5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Americanos la padecen por año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1 en 5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Niños padecerán enfermedad mental en su vida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1 en 25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Americanos viven con enfermedad mental grave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1"/>
            <a:ext cx="8001000" cy="762000"/>
          </a:xfrm>
        </p:spPr>
        <p:txBody>
          <a:bodyPr>
            <a:normAutofit/>
          </a:bodyPr>
          <a:lstStyle/>
          <a:p>
            <a:r>
              <a:rPr lang="es-MX" sz="3600" b="1" dirty="0">
                <a:latin typeface="Arial" panose="020B0604020202020204" pitchFamily="34" charset="0"/>
                <a:cs typeface="Arial" panose="020B0604020202020204" pitchFamily="34" charset="0"/>
              </a:rPr>
              <a:t>¿Qué es Enfermedad Mental?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63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452718"/>
            <a:ext cx="7614030" cy="1400530"/>
          </a:xfrm>
        </p:spPr>
        <p:txBody>
          <a:bodyPr/>
          <a:lstStyle/>
          <a:p>
            <a:r>
              <a:rPr lang="es-MX" sz="4000" dirty="0">
                <a:latin typeface="Arial Narrow" panose="020B0606020202030204" pitchFamily="34" charset="0"/>
              </a:rPr>
              <a:t>Educadores de Salud Mental AF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18/19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60576"/>
            <a:ext cx="3668613" cy="4195763"/>
          </a:xfrm>
        </p:spPr>
        <p:txBody>
          <a:bodyPr>
            <a:normAutofit/>
          </a:bodyPr>
          <a:lstStyle/>
          <a:p>
            <a:r>
              <a:rPr lang="es-MX" sz="2800" dirty="0" smtClean="0"/>
              <a:t>Intervención Temprana</a:t>
            </a:r>
          </a:p>
          <a:p>
            <a:pPr lvl="1"/>
            <a:r>
              <a:rPr lang="en-US" sz="2800" dirty="0" smtClean="0"/>
              <a:t>12,507 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4368625" cy="4200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000" dirty="0" smtClean="0"/>
              <a:t>Clientes de PEI – Edades AF 18-19</a:t>
            </a:r>
          </a:p>
          <a:p>
            <a:r>
              <a:rPr lang="es-MX" sz="2000" dirty="0" smtClean="0"/>
              <a:t>Numero de clientes de PEI por edad: </a:t>
            </a:r>
          </a:p>
          <a:p>
            <a:pPr lvl="1"/>
            <a:r>
              <a:rPr lang="es-MX" sz="2000" b="1" dirty="0" smtClean="0"/>
              <a:t>944 - </a:t>
            </a:r>
            <a:r>
              <a:rPr lang="es-MX" sz="2000" dirty="0" smtClean="0"/>
              <a:t>0-15 niños/j</a:t>
            </a:r>
            <a:r>
              <a:rPr lang="es-MX" sz="2000" dirty="0"/>
              <a:t>ó</a:t>
            </a:r>
            <a:r>
              <a:rPr lang="es-MX" sz="2000" dirty="0" smtClean="0"/>
              <a:t>venes</a:t>
            </a:r>
          </a:p>
          <a:p>
            <a:pPr lvl="1"/>
            <a:r>
              <a:rPr lang="es-MX" sz="2000" b="1" dirty="0" smtClean="0"/>
              <a:t>719 - </a:t>
            </a:r>
            <a:r>
              <a:rPr lang="es-MX" sz="2000" dirty="0" smtClean="0"/>
              <a:t>15-25 jóvenes en edad de transición</a:t>
            </a:r>
          </a:p>
          <a:p>
            <a:pPr lvl="1"/>
            <a:r>
              <a:rPr lang="es-MX" sz="2000" b="1" dirty="0" smtClean="0"/>
              <a:t>1,017 - </a:t>
            </a:r>
            <a:r>
              <a:rPr lang="es-MX" sz="2000" dirty="0" smtClean="0"/>
              <a:t>26-59 adultos</a:t>
            </a:r>
          </a:p>
          <a:p>
            <a:pPr lvl="1"/>
            <a:r>
              <a:rPr lang="es-MX" sz="2000" b="1" dirty="0" smtClean="0"/>
              <a:t>198 </a:t>
            </a:r>
            <a:r>
              <a:rPr lang="es-MX" sz="2000" dirty="0" smtClean="0"/>
              <a:t>60+ adultos mayores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48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364810"/>
            <a:ext cx="7055380" cy="698614"/>
          </a:xfrm>
        </p:spPr>
        <p:txBody>
          <a:bodyPr/>
          <a:lstStyle/>
          <a:p>
            <a:r>
              <a:rPr lang="es-MX" sz="3200" dirty="0" smtClean="0">
                <a:latin typeface="Arial Narrow" panose="020B0606020202030204" pitchFamily="34" charset="0"/>
              </a:rPr>
              <a:t>Clientes de PEI – Raza/Etnia AF 18-19</a:t>
            </a:r>
            <a:endParaRPr lang="es-MX" sz="3200" dirty="0">
              <a:latin typeface="Arial Narrow" panose="020B0606020202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7587" y="1335927"/>
            <a:ext cx="3744813" cy="576262"/>
          </a:xfrm>
        </p:spPr>
        <p:txBody>
          <a:bodyPr/>
          <a:lstStyle/>
          <a:p>
            <a:r>
              <a:rPr lang="es-MX" sz="2800" b="1" dirty="0" smtClean="0">
                <a:latin typeface="Arial Narrow" panose="020B0606020202030204" pitchFamily="34" charset="0"/>
              </a:rPr>
              <a:t>Grupos Raza/Etnia</a:t>
            </a:r>
            <a:endParaRPr lang="es-MX" sz="2800" b="1" dirty="0"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7587" y="2133600"/>
            <a:ext cx="4304413" cy="4572000"/>
          </a:xfrm>
        </p:spPr>
        <p:txBody>
          <a:bodyPr>
            <a:normAutofit/>
          </a:bodyPr>
          <a:lstStyle/>
          <a:p>
            <a:pPr lvl="0">
              <a:buFont typeface="+mj-lt"/>
              <a:buAutoNum type="arabicPeriod"/>
            </a:pPr>
            <a:r>
              <a:rPr lang="es-MX" dirty="0" smtClean="0">
                <a:latin typeface="Arial Narrow" panose="020B0606020202030204" pitchFamily="34" charset="0"/>
                <a:cs typeface="Arial" panose="020B0604020202020204" pitchFamily="34" charset="0"/>
              </a:rPr>
              <a:t>4  - Indio Americano o Nativo de Alaska</a:t>
            </a:r>
          </a:p>
          <a:p>
            <a:pPr>
              <a:buFont typeface="+mj-lt"/>
              <a:buAutoNum type="arabicPeriod"/>
            </a:pPr>
            <a:r>
              <a:rPr lang="es-MX" dirty="0" smtClean="0">
                <a:latin typeface="Arial Narrow" panose="020B0606020202030204" pitchFamily="34" charset="0"/>
                <a:cs typeface="Arial" panose="020B0604020202020204" pitchFamily="34" charset="0"/>
              </a:rPr>
              <a:t>0 - Asiático</a:t>
            </a:r>
          </a:p>
          <a:p>
            <a:pPr>
              <a:buFont typeface="+mj-lt"/>
              <a:buAutoNum type="arabicPeriod"/>
            </a:pPr>
            <a:r>
              <a:rPr lang="es-MX" dirty="0" smtClean="0">
                <a:latin typeface="Arial Narrow" panose="020B0606020202030204" pitchFamily="34" charset="0"/>
                <a:cs typeface="Arial" panose="020B0604020202020204" pitchFamily="34" charset="0"/>
              </a:rPr>
              <a:t>33 - Negro o Africano Americano</a:t>
            </a:r>
          </a:p>
          <a:p>
            <a:pPr>
              <a:buFont typeface="+mj-lt"/>
              <a:buAutoNum type="arabicPeriod"/>
            </a:pPr>
            <a:r>
              <a:rPr lang="es-MX" dirty="0" smtClean="0">
                <a:latin typeface="Arial Narrow" panose="020B0606020202030204" pitchFamily="34" charset="0"/>
                <a:cs typeface="Arial" panose="020B0604020202020204" pitchFamily="34" charset="0"/>
              </a:rPr>
              <a:t>1 - Nativo de Hawái u otro Isleño Pacifico </a:t>
            </a:r>
          </a:p>
          <a:p>
            <a:pPr>
              <a:buFont typeface="+mj-lt"/>
              <a:buAutoNum type="arabicPeriod"/>
            </a:pPr>
            <a:r>
              <a:rPr lang="es-MX" dirty="0" smtClean="0">
                <a:latin typeface="Arial Narrow" panose="020B0606020202030204" pitchFamily="34" charset="0"/>
                <a:cs typeface="Arial" panose="020B0604020202020204" pitchFamily="34" charset="0"/>
              </a:rPr>
              <a:t>125 - Blanco</a:t>
            </a:r>
          </a:p>
          <a:p>
            <a:pPr>
              <a:buFont typeface="+mj-lt"/>
              <a:buAutoNum type="arabicPeriod"/>
            </a:pPr>
            <a:r>
              <a:rPr lang="es-MX" dirty="0" smtClean="0">
                <a:latin typeface="Arial Narrow" panose="020B0606020202030204" pitchFamily="34" charset="0"/>
                <a:cs typeface="Arial" panose="020B0604020202020204" pitchFamily="34" charset="0"/>
              </a:rPr>
              <a:t>25 - Otro</a:t>
            </a:r>
          </a:p>
          <a:p>
            <a:pPr>
              <a:buFont typeface="+mj-lt"/>
              <a:buAutoNum type="arabicPeriod"/>
            </a:pPr>
            <a:r>
              <a:rPr lang="es-MX" dirty="0" smtClean="0">
                <a:latin typeface="Arial Narrow" panose="020B0606020202030204" pitchFamily="34" charset="0"/>
                <a:cs typeface="Arial" panose="020B0604020202020204" pitchFamily="34" charset="0"/>
              </a:rPr>
              <a:t>31 - </a:t>
            </a:r>
            <a:r>
              <a:rPr lang="es-MX" dirty="0">
                <a:latin typeface="Arial Narrow" panose="020B0606020202030204" pitchFamily="34" charset="0"/>
                <a:cs typeface="Arial" panose="020B0604020202020204" pitchFamily="34" charset="0"/>
              </a:rPr>
              <a:t>Más de </a:t>
            </a:r>
            <a:r>
              <a:rPr lang="es-MX" dirty="0" smtClean="0">
                <a:latin typeface="Arial Narrow" panose="020B0606020202030204" pitchFamily="34" charset="0"/>
                <a:cs typeface="Arial" panose="020B0604020202020204" pitchFamily="34" charset="0"/>
              </a:rPr>
              <a:t>una raza</a:t>
            </a:r>
          </a:p>
          <a:p>
            <a:pPr>
              <a:buFont typeface="+mj-lt"/>
              <a:buAutoNum type="arabicPeriod"/>
            </a:pPr>
            <a:r>
              <a:rPr lang="es-MX" dirty="0" smtClean="0">
                <a:latin typeface="Arial Narrow" panose="020B0606020202030204" pitchFamily="34" charset="0"/>
                <a:cs typeface="Arial" panose="020B0604020202020204" pitchFamily="34" charset="0"/>
              </a:rPr>
              <a:t>1 - Número</a:t>
            </a: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s-MX" dirty="0" smtClean="0">
                <a:latin typeface="Arial Narrow" panose="020B0606020202030204" pitchFamily="34" charset="0"/>
                <a:cs typeface="Arial" panose="020B0604020202020204" pitchFamily="34" charset="0"/>
              </a:rPr>
              <a:t>de encuestados que se negaron a responder la pregunta </a:t>
            </a:r>
          </a:p>
          <a:p>
            <a:pPr>
              <a:buFont typeface="+mj-lt"/>
              <a:buAutoNum type="arabicPeriod"/>
            </a:pPr>
            <a:r>
              <a:rPr lang="es-MX" dirty="0" smtClean="0">
                <a:latin typeface="Arial Narrow" panose="020B0606020202030204" pitchFamily="34" charset="0"/>
                <a:cs typeface="Arial" panose="020B0604020202020204" pitchFamily="34" charset="0"/>
              </a:rPr>
              <a:t>354 - Hispano o Latino</a:t>
            </a:r>
            <a:endParaRPr lang="es-MX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29523" y="1403231"/>
            <a:ext cx="4153268" cy="508958"/>
          </a:xfrm>
        </p:spPr>
        <p:txBody>
          <a:bodyPr/>
          <a:lstStyle/>
          <a:p>
            <a:r>
              <a:rPr lang="es-MX" sz="2800" dirty="0" smtClean="0">
                <a:latin typeface="Arial Narrow" panose="020B0606020202030204" pitchFamily="34" charset="0"/>
              </a:rPr>
              <a:t>Orientación Sexual</a:t>
            </a:r>
            <a:endParaRPr lang="es-MX" sz="2800" dirty="0">
              <a:latin typeface="Arial Narrow" panose="020B060602020203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067402"/>
            <a:ext cx="4495800" cy="4638198"/>
          </a:xfrm>
        </p:spPr>
        <p:txBody>
          <a:bodyPr>
            <a:norm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s-MX" dirty="0" smtClean="0">
                <a:latin typeface="Arial Narrow" panose="020B0606020202030204" pitchFamily="34" charset="0"/>
              </a:rPr>
              <a:t>1 - Gay o Lesbiana</a:t>
            </a:r>
          </a:p>
          <a:p>
            <a:pPr marL="342900" indent="-342900">
              <a:buFont typeface="+mj-lt"/>
              <a:buAutoNum type="arabicPeriod"/>
            </a:pPr>
            <a:r>
              <a:rPr lang="es-MX" dirty="0" smtClean="0">
                <a:latin typeface="Arial Narrow" panose="020B0606020202030204" pitchFamily="34" charset="0"/>
              </a:rPr>
              <a:t>2,631 - Heterosexual</a:t>
            </a:r>
          </a:p>
          <a:p>
            <a:pPr marL="342900" indent="-342900">
              <a:buFont typeface="+mj-lt"/>
              <a:buAutoNum type="arabicPeriod"/>
            </a:pPr>
            <a:r>
              <a:rPr lang="es-MX" dirty="0" smtClean="0">
                <a:latin typeface="Arial Narrow" panose="020B0606020202030204" pitchFamily="34" charset="0"/>
              </a:rPr>
              <a:t>4 - Bisexual </a:t>
            </a:r>
          </a:p>
          <a:p>
            <a:pPr marL="342900" indent="-342900">
              <a:buFont typeface="+mj-lt"/>
              <a:buAutoNum type="arabicPeriod"/>
            </a:pPr>
            <a:r>
              <a:rPr lang="es-MX" dirty="0" smtClean="0">
                <a:latin typeface="Arial Narrow" panose="020B0606020202030204" pitchFamily="34" charset="0"/>
              </a:rPr>
              <a:t>0  - Inseguro(a) sobre orientación sexual</a:t>
            </a:r>
          </a:p>
          <a:p>
            <a:pPr marL="342900" indent="-342900">
              <a:buFont typeface="+mj-lt"/>
              <a:buAutoNum type="arabicPeriod"/>
            </a:pPr>
            <a:r>
              <a:rPr lang="es-MX" dirty="0" smtClean="0">
                <a:latin typeface="Arial Narrow" panose="020B0606020202030204" pitchFamily="34" charset="0"/>
              </a:rPr>
              <a:t>0 - </a:t>
            </a:r>
            <a:r>
              <a:rPr lang="es-MX" i="1" dirty="0" err="1" smtClean="0">
                <a:latin typeface="Arial Narrow" panose="020B0606020202030204" pitchFamily="34" charset="0"/>
              </a:rPr>
              <a:t>Queer</a:t>
            </a:r>
            <a:endParaRPr lang="es-MX" i="1" dirty="0" smtClean="0">
              <a:latin typeface="Arial Narrow" panose="020B0606020202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MX" dirty="0" smtClean="0">
                <a:latin typeface="Arial Narrow" panose="020B0606020202030204" pitchFamily="34" charset="0"/>
              </a:rPr>
              <a:t>2  - Otra orientación sexual</a:t>
            </a:r>
          </a:p>
          <a:p>
            <a:pPr>
              <a:buFont typeface="+mj-lt"/>
              <a:buAutoNum type="arabicPeriod"/>
            </a:pPr>
            <a:r>
              <a:rPr lang="es-MX" dirty="0" smtClean="0">
                <a:latin typeface="Arial Narrow" panose="020B0606020202030204" pitchFamily="34" charset="0"/>
              </a:rPr>
              <a:t>3 - </a:t>
            </a:r>
            <a:r>
              <a:rPr lang="es-MX" dirty="0" smtClean="0">
                <a:latin typeface="Arial Narrow" panose="020B0606020202030204" pitchFamily="34" charset="0"/>
                <a:cs typeface="Arial" panose="020B0604020202020204" pitchFamily="34" charset="0"/>
              </a:rPr>
              <a:t>N</a:t>
            </a:r>
            <a:r>
              <a:rPr lang="es-MX" dirty="0">
                <a:latin typeface="Arial Narrow" panose="020B0606020202030204" pitchFamily="34" charset="0"/>
                <a:cs typeface="Arial" panose="020B0604020202020204" pitchFamily="34" charset="0"/>
              </a:rPr>
              <a:t>ú</a:t>
            </a:r>
            <a:r>
              <a:rPr lang="es-MX" dirty="0" smtClean="0">
                <a:latin typeface="Arial Narrow" panose="020B0606020202030204" pitchFamily="34" charset="0"/>
                <a:cs typeface="Arial" panose="020B0604020202020204" pitchFamily="34" charset="0"/>
              </a:rPr>
              <a:t>mero de encuestados que se negaron a responder la pregunta </a:t>
            </a:r>
            <a:endParaRPr lang="es-MX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21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842682"/>
          </a:xfrm>
        </p:spPr>
        <p:txBody>
          <a:bodyPr/>
          <a:lstStyle/>
          <a:p>
            <a:r>
              <a:rPr lang="es-MX" dirty="0" smtClean="0"/>
              <a:t>Dos Coaliciones</a:t>
            </a:r>
            <a:endParaRPr lang="es-MX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5964" y="1416691"/>
            <a:ext cx="3897212" cy="804862"/>
          </a:xfrm>
        </p:spPr>
        <p:txBody>
          <a:bodyPr/>
          <a:lstStyle/>
          <a:p>
            <a:pPr algn="ctr"/>
            <a:r>
              <a:rPr lang="es-MX" dirty="0" smtClean="0"/>
              <a:t>Colaboración para la Prevención de Suicidio</a:t>
            </a:r>
            <a:endParaRPr lang="es-MX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4267200"/>
          </a:xfrm>
        </p:spPr>
        <p:txBody>
          <a:bodyPr>
            <a:normAutofit/>
          </a:bodyPr>
          <a:lstStyle/>
          <a:p>
            <a:r>
              <a:rPr lang="es-MX" dirty="0" smtClean="0"/>
              <a:t>No Asegurados</a:t>
            </a:r>
          </a:p>
          <a:p>
            <a:pPr marL="342906" lvl="2" indent="-342906"/>
            <a:r>
              <a:rPr lang="es-MX" sz="1800" dirty="0" smtClean="0"/>
              <a:t>35 participantes constantes.</a:t>
            </a:r>
          </a:p>
          <a:p>
            <a:pPr lvl="1"/>
            <a:r>
              <a:rPr lang="es-MX" dirty="0" smtClean="0"/>
              <a:t>Incluye:</a:t>
            </a:r>
          </a:p>
          <a:p>
            <a:pPr lvl="2"/>
            <a:r>
              <a:rPr lang="es-MX" dirty="0" smtClean="0"/>
              <a:t>Escuelas</a:t>
            </a:r>
          </a:p>
          <a:p>
            <a:pPr lvl="2"/>
            <a:r>
              <a:rPr lang="es-MX" dirty="0" smtClean="0"/>
              <a:t>Agencia policiaca</a:t>
            </a:r>
          </a:p>
          <a:p>
            <a:pPr lvl="2"/>
            <a:r>
              <a:rPr lang="es-MX" dirty="0" smtClean="0"/>
              <a:t>Salud Publica</a:t>
            </a:r>
          </a:p>
          <a:p>
            <a:pPr lvl="2"/>
            <a:r>
              <a:rPr lang="es-MX" dirty="0" smtClean="0"/>
              <a:t>Organizaciones sin fines de lucro</a:t>
            </a:r>
          </a:p>
          <a:p>
            <a:pPr lvl="2"/>
            <a:r>
              <a:rPr lang="es-MX" dirty="0" smtClean="0"/>
              <a:t>Organizaciones religiosas</a:t>
            </a:r>
          </a:p>
          <a:p>
            <a:pPr lvl="2"/>
            <a:r>
              <a:rPr lang="es-MX" dirty="0" smtClean="0"/>
              <a:t>Varias organizaciones gubernamentales </a:t>
            </a:r>
            <a:endParaRPr lang="es-MX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58140" y="1645291"/>
            <a:ext cx="4153268" cy="576262"/>
          </a:xfrm>
        </p:spPr>
        <p:txBody>
          <a:bodyPr/>
          <a:lstStyle/>
          <a:p>
            <a:pPr algn="ctr"/>
            <a:r>
              <a:rPr lang="es-MX" dirty="0" smtClean="0"/>
              <a:t>Coalición para el Bienestar Maternal</a:t>
            </a:r>
            <a:endParaRPr lang="es-MX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4153268" cy="3741738"/>
          </a:xfrm>
        </p:spPr>
        <p:txBody>
          <a:bodyPr>
            <a:normAutofit/>
          </a:bodyPr>
          <a:lstStyle/>
          <a:p>
            <a:r>
              <a:rPr lang="es-MX" dirty="0" smtClean="0"/>
              <a:t>Asegurados</a:t>
            </a:r>
          </a:p>
          <a:p>
            <a:pPr lvl="1"/>
            <a:r>
              <a:rPr lang="es-MX" dirty="0" smtClean="0"/>
              <a:t>Enfocado en población </a:t>
            </a:r>
            <a:r>
              <a:rPr lang="es-MX" i="1" dirty="0" smtClean="0"/>
              <a:t>En-Riesgo</a:t>
            </a:r>
            <a:r>
              <a:rPr lang="es-MX" dirty="0" smtClean="0"/>
              <a:t> (de Enfermedad Mental Severa)</a:t>
            </a:r>
          </a:p>
          <a:p>
            <a:pPr lvl="1"/>
            <a:r>
              <a:rPr lang="es-MX" dirty="0" smtClean="0"/>
              <a:t>Leve a moderado </a:t>
            </a:r>
          </a:p>
          <a:p>
            <a:pPr lvl="1"/>
            <a:r>
              <a:rPr lang="es-MX" dirty="0" smtClean="0"/>
              <a:t>Creció de 24 a 65 miembros </a:t>
            </a:r>
          </a:p>
          <a:p>
            <a:pPr lvl="1"/>
            <a:r>
              <a:rPr lang="es-MX" dirty="0" smtClean="0"/>
              <a:t>Colaboradores incrementaron de 24 a 78. </a:t>
            </a:r>
          </a:p>
          <a:p>
            <a:pPr lvl="1"/>
            <a:r>
              <a:rPr lang="es-MX" dirty="0" smtClean="0"/>
              <a:t>Esperamos que el proceso de coalición pueda ser utilizado para muchos mas proyectos</a:t>
            </a:r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30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DB70222-29C1-D44C-8669-10F5BA077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932767"/>
            <a:ext cx="6620967" cy="1915647"/>
          </a:xfrm>
        </p:spPr>
        <p:txBody>
          <a:bodyPr/>
          <a:lstStyle/>
          <a:p>
            <a:r>
              <a:rPr lang="es-MX" dirty="0" smtClean="0"/>
              <a:t>Innovación</a:t>
            </a:r>
            <a:endParaRPr lang="es-MX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FA96198-2F7F-5B4D-852B-A22BFF04A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777381"/>
            <a:ext cx="6725410" cy="860400"/>
          </a:xfrm>
        </p:spPr>
        <p:txBody>
          <a:bodyPr>
            <a:normAutofit/>
          </a:bodyPr>
          <a:lstStyle/>
          <a:p>
            <a:r>
              <a:rPr lang="es-MX" dirty="0" smtClean="0"/>
              <a:t>Proyectos piloto para mejora de servicios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EEC3BD0-17DC-444C-92A3-EAB3456E7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5453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990600" y="1495692"/>
            <a:ext cx="1528763" cy="430752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Propósito</a:t>
            </a:r>
            <a:endParaRPr lang="es-MX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>
          <a:xfrm>
            <a:off x="76200" y="2095231"/>
            <a:ext cx="4092676" cy="41571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Nuevos proyectos piloto</a:t>
            </a:r>
          </a:p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Opciones para programas</a:t>
            </a:r>
            <a:r>
              <a:rPr lang="es-MX" dirty="0" smtClean="0">
                <a:latin typeface="Arial Narrow" panose="020B0606020202030204" pitchFamily="34" charset="0"/>
              </a:rPr>
              <a:t>: </a:t>
            </a:r>
          </a:p>
          <a:p>
            <a:pPr marL="1124712" lvl="2" indent="-457200">
              <a:buFont typeface="+mj-lt"/>
              <a:buAutoNum type="arabicPeriod"/>
            </a:pPr>
            <a:r>
              <a:rPr lang="es-MX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Incrementar acceso a servicios de salud mental (MH)</a:t>
            </a:r>
          </a:p>
          <a:p>
            <a:pPr marL="1124712" lvl="2" indent="-457200">
              <a:buFont typeface="+mj-lt"/>
              <a:buAutoNum type="arabicPeriod"/>
            </a:pPr>
            <a:r>
              <a:rPr lang="es-MX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Incrementar acceso a servicios de MH para grupos poco atendidos </a:t>
            </a:r>
          </a:p>
          <a:p>
            <a:pPr marL="1124712" lvl="2" indent="-457200">
              <a:buFont typeface="+mj-lt"/>
              <a:buAutoNum type="arabicPeriod"/>
            </a:pPr>
            <a:r>
              <a:rPr lang="es-MX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Mejorar la calidad de servicios de salud mental (resultados cuantificables)</a:t>
            </a:r>
          </a:p>
          <a:p>
            <a:pPr marL="1124712" lvl="2" indent="-457200">
              <a:buFont typeface="+mj-lt"/>
              <a:buAutoNum type="arabicPeriod"/>
            </a:pPr>
            <a:r>
              <a:rPr lang="es-MX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Promover colaboración interinstitucional y comunitaria relacionada a la salud mental, apoyos o resultados.</a:t>
            </a:r>
            <a:endParaRPr lang="es-MX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457207" lvl="1" indent="0">
              <a:buNone/>
            </a:pPr>
            <a:endParaRPr lang="es-MX" sz="1400" b="1" dirty="0">
              <a:latin typeface="Arial Narrow" panose="020B060602020203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8200" y="1495692"/>
            <a:ext cx="2746375" cy="426243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Actual y Propuesto</a:t>
            </a:r>
            <a:endParaRPr lang="es-MX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168876" y="2095231"/>
            <a:ext cx="4953001" cy="4436262"/>
          </a:xfrm>
        </p:spPr>
        <p:txBody>
          <a:bodyPr>
            <a:normAutofit/>
          </a:bodyPr>
          <a:lstStyle/>
          <a:p>
            <a:r>
              <a:rPr lang="es-MX" sz="2400" b="1" dirty="0" smtClean="0">
                <a:latin typeface="Arial Narrow" panose="020B0606020202030204" pitchFamily="34" charset="0"/>
              </a:rPr>
              <a:t>Ideas para Iniciativas Actuales</a:t>
            </a:r>
          </a:p>
          <a:p>
            <a:r>
              <a:rPr lang="es-MX" sz="2200" dirty="0" smtClean="0">
                <a:latin typeface="Arial Narrow" panose="020B0606020202030204" pitchFamily="34" charset="0"/>
              </a:rPr>
              <a:t>Se Promovió Exitosamente la Colaboración Interinstitucional y Comunitaria que incluyo una amplia variedad de organizaciones </a:t>
            </a:r>
            <a:endParaRPr lang="es-MX" sz="2200" b="1" dirty="0" smtClean="0">
              <a:latin typeface="Arial Narrow" panose="020B0606020202030204" pitchFamily="34" charset="0"/>
            </a:endParaRPr>
          </a:p>
          <a:p>
            <a:pPr lvl="1"/>
            <a:r>
              <a:rPr lang="es-MX" dirty="0" smtClean="0">
                <a:latin typeface="Arial Narrow" panose="020B0606020202030204" pitchFamily="34" charset="0"/>
              </a:rPr>
              <a:t>Creando familias prosperas, conectadas y fuertes</a:t>
            </a:r>
          </a:p>
          <a:p>
            <a:pPr lvl="1"/>
            <a:r>
              <a:rPr lang="es-MX" dirty="0" smtClean="0">
                <a:latin typeface="Arial Narrow" panose="020B0606020202030204" pitchFamily="34" charset="0"/>
              </a:rPr>
              <a:t>Proyecto Piloto de Salud Mental Paternal</a:t>
            </a:r>
          </a:p>
          <a:p>
            <a:pPr lvl="2"/>
            <a:endParaRPr lang="es-MX" dirty="0" smtClean="0">
              <a:latin typeface="Arial Narrow" panose="020B0606020202030204" pitchFamily="34" charset="0"/>
            </a:endParaRPr>
          </a:p>
          <a:p>
            <a:pPr lvl="2"/>
            <a:endParaRPr lang="en-US" dirty="0">
              <a:latin typeface="Arial Narrow" panose="020B0606020202030204" pitchFamily="34" charset="0"/>
            </a:endParaRPr>
          </a:p>
          <a:p>
            <a:pPr lvl="2"/>
            <a:endParaRPr lang="en-US" dirty="0">
              <a:latin typeface="Arial Narrow" panose="020B0606020202030204" pitchFamily="34" charset="0"/>
            </a:endParaRPr>
          </a:p>
          <a:p>
            <a:pPr marL="274320" lvl="1" indent="0">
              <a:buNone/>
            </a:pPr>
            <a:endParaRPr lang="en-US" b="1" i="1" dirty="0"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64116"/>
            <a:ext cx="8229600" cy="667512"/>
          </a:xfrm>
        </p:spPr>
        <p:txBody>
          <a:bodyPr>
            <a:noAutofit/>
          </a:bodyPr>
          <a:lstStyle/>
          <a:p>
            <a:pPr algn="ctr"/>
            <a:r>
              <a:rPr lang="es-MX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Innovación MHSA</a:t>
            </a:r>
            <a:endParaRPr lang="es-MX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5930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2718"/>
            <a:ext cx="7772400" cy="995082"/>
          </a:xfrm>
        </p:spPr>
        <p:txBody>
          <a:bodyPr/>
          <a:lstStyle/>
          <a:p>
            <a:r>
              <a:rPr lang="es-MX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de Innovación Actual</a:t>
            </a:r>
            <a:endParaRPr lang="es-MX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599" cy="464820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MX" sz="3200" b="1" dirty="0" smtClean="0">
                <a:latin typeface="Arial Narrow" panose="020B0606020202030204" pitchFamily="34" charset="0"/>
              </a:rPr>
              <a:t>¿Por qué una Coalición?</a:t>
            </a:r>
            <a:endParaRPr lang="es-MX" sz="3200" dirty="0" smtClean="0">
              <a:latin typeface="Arial Narrow" panose="020B0606020202030204" pitchFamily="34" charset="0"/>
            </a:endParaRPr>
          </a:p>
          <a:p>
            <a:r>
              <a:rPr lang="es-MX" dirty="0" smtClean="0">
                <a:latin typeface="Arial Narrow" panose="020B0606020202030204" pitchFamily="34" charset="0"/>
              </a:rPr>
              <a:t>Individuos en condados rurales y viviendo en la línea de pobreza tienen muchas necesidades no atendidas; incluyendo acceso a servicios de salud mental, </a:t>
            </a:r>
            <a:r>
              <a:rPr lang="es-MX" dirty="0">
                <a:latin typeface="Arial Narrow" panose="020B0606020202030204" pitchFamily="34" charset="0"/>
              </a:rPr>
              <a:t>cuidado médico </a:t>
            </a:r>
            <a:r>
              <a:rPr lang="es-MX" dirty="0" smtClean="0">
                <a:latin typeface="Arial Narrow" panose="020B0606020202030204" pitchFamily="34" charset="0"/>
              </a:rPr>
              <a:t>(poco o no entendimiento sobre enfermedad mental), necesidades básicas, transportación, empleo, etc. </a:t>
            </a:r>
          </a:p>
          <a:p>
            <a:r>
              <a:rPr lang="es-MX" dirty="0" smtClean="0">
                <a:latin typeface="Arial Narrow" panose="020B0606020202030204" pitchFamily="34" charset="0"/>
              </a:rPr>
              <a:t>Aunque hay recursos para satisfacer sus necesidades, se les presentan dificultades para acceder a todos los recursos de muchas organizaciones.</a:t>
            </a:r>
          </a:p>
          <a:p>
            <a:r>
              <a:rPr lang="es-MX" dirty="0" smtClean="0">
                <a:latin typeface="Arial Narrow" panose="020B0606020202030204" pitchFamily="34" charset="0"/>
              </a:rPr>
              <a:t>Debido a bajo ingreso, habilidad disminuida en acceder servicios necesitados, y conocimiento sobre lo que les está preocupando, individuos y familias no acceden a los recursos necesitados</a:t>
            </a:r>
          </a:p>
          <a:p>
            <a:r>
              <a:rPr lang="es-MX" dirty="0" smtClean="0">
                <a:latin typeface="Arial Narrow" panose="020B0606020202030204" pitchFamily="34" charset="0"/>
              </a:rPr>
              <a:t>El Reto Teórico es una Coalición/Colaboraci</a:t>
            </a:r>
            <a:r>
              <a:rPr lang="es-MX" dirty="0">
                <a:latin typeface="Arial Narrow" panose="020B0606020202030204" pitchFamily="34" charset="0"/>
              </a:rPr>
              <a:t>ó</a:t>
            </a:r>
            <a:r>
              <a:rPr lang="es-MX" dirty="0" smtClean="0">
                <a:latin typeface="Arial Narrow" panose="020B0606020202030204" pitchFamily="34" charset="0"/>
              </a:rPr>
              <a:t>n compuesta de Organizaciones</a:t>
            </a:r>
          </a:p>
          <a:p>
            <a:pPr lvl="1"/>
            <a:r>
              <a:rPr lang="es-MX" dirty="0" smtClean="0">
                <a:latin typeface="Arial Narrow" panose="020B0606020202030204" pitchFamily="34" charset="0"/>
              </a:rPr>
              <a:t>Las Coaliciones son un Proceso y no una Organización, aunque estén compuestas de organizaciones</a:t>
            </a:r>
            <a:endParaRPr lang="es-MX" dirty="0"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90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752600"/>
            <a:ext cx="3657600" cy="284817"/>
          </a:xfrm>
        </p:spPr>
        <p:txBody>
          <a:bodyPr>
            <a:noAutofit/>
          </a:bodyPr>
          <a:lstStyle/>
          <a:p>
            <a:r>
              <a:rPr lang="es-MX" dirty="0" smtClean="0">
                <a:solidFill>
                  <a:schemeClr val="tx1"/>
                </a:solidFill>
              </a:rPr>
              <a:t>Propósito Principal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2209800"/>
            <a:ext cx="3657600" cy="3464223"/>
          </a:xfrm>
        </p:spPr>
        <p:txBody>
          <a:bodyPr>
            <a:normAutofit/>
          </a:bodyPr>
          <a:lstStyle/>
          <a:p>
            <a:r>
              <a:rPr lang="es-MX" dirty="0" smtClean="0">
                <a:latin typeface="Arial Narrow" panose="020B0606020202030204" pitchFamily="34" charset="0"/>
              </a:rPr>
              <a:t>Proyectos de Innovación son Proyectos Piloto que Presentan una Nueva Práctica o Método</a:t>
            </a:r>
          </a:p>
          <a:p>
            <a:r>
              <a:rPr lang="es-MX" dirty="0" smtClean="0">
                <a:latin typeface="Arial Narrow" panose="020B0606020202030204" pitchFamily="34" charset="0"/>
              </a:rPr>
              <a:t>Pueden Durar Hasta 5 Años</a:t>
            </a:r>
          </a:p>
          <a:p>
            <a:pPr marL="273050" lvl="2" indent="-319088">
              <a:spcBef>
                <a:spcPts val="1200"/>
              </a:spcBef>
              <a:spcAft>
                <a:spcPts val="0"/>
              </a:spcAft>
            </a:pPr>
            <a:r>
              <a:rPr lang="es-MX" sz="2000" dirty="0" smtClean="0">
                <a:latin typeface="Arial Narrow" panose="020B0606020202030204" pitchFamily="34" charset="0"/>
              </a:rPr>
              <a:t>Proyecto Actual se Enfoca en:</a:t>
            </a:r>
          </a:p>
          <a:p>
            <a:pPr marL="457200" lvl="3">
              <a:spcBef>
                <a:spcPts val="1200"/>
              </a:spcBef>
              <a:spcAft>
                <a:spcPts val="0"/>
              </a:spcAft>
            </a:pPr>
            <a:r>
              <a:rPr lang="es-MX" dirty="0" smtClean="0">
                <a:latin typeface="Arial Narrow" panose="020B0606020202030204" pitchFamily="34" charset="0"/>
              </a:rPr>
              <a:t>Promover colaboración interinstitucional y comunitaria relacionada con servicios de salud mental, apoyos y resultados.</a:t>
            </a:r>
            <a:endParaRPr lang="es-MX" sz="1000" b="1" dirty="0" smtClean="0">
              <a:latin typeface="Arial Narrow" panose="020B0606020202030204" pitchFamily="34" charset="0"/>
            </a:endParaRPr>
          </a:p>
          <a:p>
            <a:pPr lvl="1"/>
            <a:r>
              <a:rPr lang="es-MX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Este proyecto concluirá el 30 de Junio de 2020</a:t>
            </a:r>
            <a:endParaRPr lang="es-MX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97736"/>
            <a:ext cx="3657600" cy="391411"/>
          </a:xfrm>
        </p:spPr>
        <p:txBody>
          <a:bodyPr>
            <a:normAutofit lnSpcReduction="10000"/>
          </a:bodyPr>
          <a:lstStyle/>
          <a:p>
            <a:r>
              <a:rPr lang="es-MX" dirty="0" smtClean="0">
                <a:solidFill>
                  <a:schemeClr val="tx1"/>
                </a:solidFill>
              </a:rPr>
              <a:t>Coalición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90594" y="2133600"/>
            <a:ext cx="4467606" cy="4409806"/>
          </a:xfrm>
        </p:spPr>
        <p:txBody>
          <a:bodyPr>
            <a:normAutofit fontScale="92500" lnSpcReduction="10000"/>
          </a:bodyPr>
          <a:lstStyle/>
          <a:p>
            <a:r>
              <a:rPr lang="es-MX" b="1" dirty="0" smtClean="0">
                <a:latin typeface="Arial Narrow" panose="020B0606020202030204" pitchFamily="34" charset="0"/>
              </a:rPr>
              <a:t>Propósito Principal </a:t>
            </a:r>
            <a:r>
              <a:rPr lang="es-MX" dirty="0" smtClean="0">
                <a:latin typeface="Arial Narrow" panose="020B0606020202030204" pitchFamily="34" charset="0"/>
              </a:rPr>
              <a:t>– desarrollar habilidad/capacidad para ayudar a personas a acceder a muchos recursos a la vez, oportunamente.</a:t>
            </a:r>
          </a:p>
          <a:p>
            <a:r>
              <a:rPr lang="es-MX" dirty="0" smtClean="0">
                <a:latin typeface="Arial Narrow" panose="020B0606020202030204" pitchFamily="34" charset="0"/>
              </a:rPr>
              <a:t>Creó una coalición laboral compuesta por varias organizaciones</a:t>
            </a:r>
          </a:p>
          <a:p>
            <a:pPr lvl="1"/>
            <a:r>
              <a:rPr lang="es-MX" dirty="0" smtClean="0">
                <a:latin typeface="Arial Narrow" panose="020B0606020202030204" pitchFamily="34" charset="0"/>
              </a:rPr>
              <a:t>Los primeros servicios desarrollados fueron los </a:t>
            </a:r>
            <a:r>
              <a:rPr lang="es-MX" i="1" u="sng" dirty="0" smtClean="0">
                <a:latin typeface="Arial Narrow" panose="020B0606020202030204" pitchFamily="34" charset="0"/>
              </a:rPr>
              <a:t>perinatales  </a:t>
            </a:r>
          </a:p>
          <a:p>
            <a:pPr lvl="1"/>
            <a:r>
              <a:rPr lang="es-MX" dirty="0" smtClean="0">
                <a:latin typeface="Arial Narrow" panose="020B0606020202030204" pitchFamily="34" charset="0"/>
              </a:rPr>
              <a:t>La </a:t>
            </a:r>
            <a:r>
              <a:rPr lang="es-MX" b="1" u="sng" dirty="0" smtClean="0">
                <a:latin typeface="Arial Narrow" panose="020B0606020202030204" pitchFamily="34" charset="0"/>
              </a:rPr>
              <a:t>Organización Central </a:t>
            </a:r>
            <a:r>
              <a:rPr lang="es-MX" dirty="0" smtClean="0">
                <a:latin typeface="Arial Narrow" panose="020B0606020202030204" pitchFamily="34" charset="0"/>
              </a:rPr>
              <a:t>fue </a:t>
            </a:r>
            <a:r>
              <a:rPr lang="es-MX" b="1" i="1" dirty="0" smtClean="0">
                <a:latin typeface="Arial Narrow" panose="020B0606020202030204" pitchFamily="34" charset="0"/>
              </a:rPr>
              <a:t>Nurture2Nurture</a:t>
            </a:r>
            <a:endParaRPr lang="es-MX" dirty="0" smtClean="0">
              <a:latin typeface="Arial Narrow" panose="020B0606020202030204" pitchFamily="34" charset="0"/>
            </a:endParaRPr>
          </a:p>
          <a:p>
            <a:pPr lvl="1"/>
            <a:r>
              <a:rPr lang="es-MX" dirty="0" smtClean="0">
                <a:latin typeface="Arial Narrow" panose="020B0606020202030204" pitchFamily="34" charset="0"/>
              </a:rPr>
              <a:t>El siguiente paso para la Coalición es, más proyectos: </a:t>
            </a:r>
          </a:p>
          <a:p>
            <a:pPr lvl="2"/>
            <a:r>
              <a:rPr lang="es-MX" dirty="0" smtClean="0">
                <a:latin typeface="Arial Narrow" panose="020B0606020202030204" pitchFamily="34" charset="0"/>
              </a:rPr>
              <a:t>Desarrollo de una coalición para el proyecto paternal</a:t>
            </a:r>
            <a:endParaRPr lang="es-MX" dirty="0">
              <a:latin typeface="Arial Narrow" panose="020B060602020203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38579"/>
            <a:ext cx="7772400" cy="623244"/>
          </a:xfrm>
        </p:spPr>
        <p:txBody>
          <a:bodyPr>
            <a:normAutofit/>
          </a:bodyPr>
          <a:lstStyle/>
          <a:p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de Innovación Actual Completado</a:t>
            </a:r>
            <a:endParaRPr lang="es-MX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74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52600"/>
            <a:ext cx="3962400" cy="640080"/>
          </a:xfrm>
        </p:spPr>
        <p:txBody>
          <a:bodyPr>
            <a:normAutofit fontScale="92500" lnSpcReduction="10000"/>
          </a:bodyPr>
          <a:lstStyle/>
          <a:p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Proyecto de Integración Perinatal  de Salud Mental</a:t>
            </a:r>
            <a:endParaRPr lang="es-MX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2743200"/>
            <a:ext cx="4191000" cy="3733800"/>
          </a:xfrm>
        </p:spPr>
        <p:txBody>
          <a:bodyPr>
            <a:normAutofit/>
          </a:bodyPr>
          <a:lstStyle/>
          <a:p>
            <a:r>
              <a:rPr lang="es-MX" sz="2400" dirty="0" smtClean="0">
                <a:latin typeface="Arial Narrow" panose="020B0606020202030204" pitchFamily="34" charset="0"/>
              </a:rPr>
              <a:t>El proyecto creó exitosamente una colaboración interinstitucional de salud mental efectiva </a:t>
            </a:r>
          </a:p>
          <a:p>
            <a:pPr lvl="1"/>
            <a:r>
              <a:rPr lang="es-MX" sz="2400" dirty="0" smtClean="0">
                <a:latin typeface="Arial Narrow" panose="020B0606020202030204" pitchFamily="34" charset="0"/>
              </a:rPr>
              <a:t>Incluyó salud mental, servicios de primer cuidado y otros servicios</a:t>
            </a:r>
            <a:endParaRPr lang="es-MX" sz="2400" dirty="0">
              <a:latin typeface="Arial Narrow" panose="020B060602020203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38700" y="1383463"/>
            <a:ext cx="3657600" cy="640080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Coalición/Sistema  – AF 18/19</a:t>
            </a:r>
            <a:endParaRPr lang="es-MX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14800" y="1824484"/>
            <a:ext cx="4953000" cy="4804915"/>
          </a:xfrm>
        </p:spPr>
        <p:txBody>
          <a:bodyPr>
            <a:normAutofit fontScale="92500" lnSpcReduction="20000"/>
          </a:bodyPr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Componentes del Programa consistieron de: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MX" dirty="0" smtClean="0"/>
              <a:t>Difusión y creación de relaciones colaborativas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MX" dirty="0" smtClean="0"/>
              <a:t>Entrenamiento y Educación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MX" dirty="0" smtClean="0"/>
              <a:t>Operacional, protocolos para navegación de interacción interinstitucional y conexión de programa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MX" dirty="0" smtClean="0"/>
              <a:t>PMAD centro de referencias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MX" dirty="0" smtClean="0"/>
              <a:t>Calidad en consejería y servicios de apoyo directos para clientes de PMAD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MX" dirty="0" smtClean="0"/>
              <a:t>Incremento en información de PMAD y monitoreo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MX" dirty="0" smtClean="0"/>
              <a:t>Mantener un </a:t>
            </a:r>
            <a:r>
              <a:rPr lang="es-MX" dirty="0"/>
              <a:t>s</a:t>
            </a:r>
            <a:r>
              <a:rPr lang="es-MX" dirty="0" smtClean="0"/>
              <a:t>istema sostenible mientras se incrementa la capacidad de servicios</a:t>
            </a:r>
            <a:endParaRPr lang="es-MX" dirty="0">
              <a:latin typeface="Arial Narrow" panose="020B060602020203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4632"/>
            <a:ext cx="8153400" cy="1039368"/>
          </a:xfrm>
        </p:spPr>
        <p:txBody>
          <a:bodyPr>
            <a:normAutofit/>
          </a:bodyPr>
          <a:lstStyle/>
          <a:p>
            <a:r>
              <a:rPr lang="es-MX" dirty="0" smtClean="0"/>
              <a:t>Innovación - Resultados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3564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610705"/>
          </a:xfrm>
        </p:spPr>
        <p:txBody>
          <a:bodyPr/>
          <a:lstStyle/>
          <a:p>
            <a:r>
              <a:rPr lang="es-MX" dirty="0" smtClean="0"/>
              <a:t>Resumen del Proyecto</a:t>
            </a:r>
            <a:endParaRPr lang="es-MX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3821013" cy="48847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b="1" dirty="0" smtClean="0"/>
              <a:t>Metas Específicas del Programa</a:t>
            </a:r>
          </a:p>
          <a:p>
            <a:r>
              <a:rPr lang="es-MX" dirty="0" smtClean="0"/>
              <a:t>Metas principales y dirección general del programa incluyeron:  </a:t>
            </a:r>
          </a:p>
          <a:p>
            <a:pPr lvl="1"/>
            <a:r>
              <a:rPr lang="es-MX" dirty="0" smtClean="0"/>
              <a:t>Construir y expandir el repertorio de participantes considerados clave; reforzar la coalición; construir y monitorear</a:t>
            </a:r>
            <a:endParaRPr lang="es-MX" dirty="0"/>
          </a:p>
          <a:p>
            <a:pPr lvl="1"/>
            <a:r>
              <a:rPr lang="es-MX" dirty="0" smtClean="0"/>
              <a:t>Conocimiento de PMAD; integrar servicios relacionados con PMAD </a:t>
            </a:r>
          </a:p>
          <a:p>
            <a:pPr lvl="1"/>
            <a:r>
              <a:rPr lang="es-MX" dirty="0" smtClean="0"/>
              <a:t>Desarrollar e implementar avenidas de navegación claras, y </a:t>
            </a:r>
          </a:p>
          <a:p>
            <a:pPr lvl="1"/>
            <a:r>
              <a:rPr lang="es-MX" dirty="0" smtClean="0"/>
              <a:t>Construir servicios de calidad director para el cliente</a:t>
            </a:r>
            <a:endParaRPr lang="es-MX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267200" y="1447800"/>
            <a:ext cx="4673425" cy="5330070"/>
          </a:xfrm>
        </p:spPr>
        <p:txBody>
          <a:bodyPr>
            <a:normAutofit lnSpcReduction="10000"/>
          </a:bodyPr>
          <a:lstStyle/>
          <a:p>
            <a:r>
              <a:rPr lang="es-MX" b="1" dirty="0" smtClean="0"/>
              <a:t>Resultados y Conclusiones</a:t>
            </a:r>
          </a:p>
          <a:p>
            <a:pPr lvl="1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Participantes y Colaboración</a:t>
            </a:r>
          </a:p>
          <a:p>
            <a:pPr lvl="2"/>
            <a:r>
              <a:rPr lang="es-MX" dirty="0" smtClean="0"/>
              <a:t>La Coalición creció de 24 a 65 miembros</a:t>
            </a:r>
          </a:p>
          <a:p>
            <a:pPr lvl="2"/>
            <a:r>
              <a:rPr lang="es-MX" dirty="0" smtClean="0"/>
              <a:t>Numero de participantes colaborativos incremento de 24 a 78 </a:t>
            </a:r>
          </a:p>
          <a:p>
            <a:pPr lvl="2"/>
            <a:r>
              <a:rPr lang="es-MX" dirty="0" smtClean="0"/>
              <a:t>12 miembros de la coalición utilizaron avenidas de referencias</a:t>
            </a:r>
          </a:p>
          <a:p>
            <a:pPr lvl="2"/>
            <a:r>
              <a:rPr lang="es-MX" dirty="0" smtClean="0"/>
              <a:t>2,523 individuos recibieron educación sobre PMAD en talleres</a:t>
            </a:r>
          </a:p>
          <a:p>
            <a:pPr lvl="1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Información y Difusión</a:t>
            </a:r>
          </a:p>
          <a:p>
            <a:pPr lvl="2"/>
            <a:r>
              <a:rPr lang="es-MX" dirty="0" smtClean="0"/>
              <a:t>13,444 participantes </a:t>
            </a:r>
          </a:p>
          <a:p>
            <a:pPr lvl="2"/>
            <a:r>
              <a:rPr lang="es-MX" dirty="0" smtClean="0"/>
              <a:t>624 madres nuevas recibieron una evaluación PMAD en el Hospital de Madera</a:t>
            </a:r>
          </a:p>
          <a:p>
            <a:pPr lvl="2"/>
            <a:r>
              <a:rPr lang="es-MX" dirty="0" smtClean="0"/>
              <a:t>1080 encuestados sobre su conocimiento de esta información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51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41529"/>
            <a:ext cx="7055380" cy="766482"/>
          </a:xfrm>
        </p:spPr>
        <p:txBody>
          <a:bodyPr/>
          <a:lstStyle/>
          <a:p>
            <a:r>
              <a:rPr lang="es-MX" dirty="0"/>
              <a:t>Resumen del Proyecto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752600"/>
            <a:ext cx="3973413" cy="4648200"/>
          </a:xfrm>
        </p:spPr>
        <p:txBody>
          <a:bodyPr>
            <a:normAutofit/>
          </a:bodyPr>
          <a:lstStyle/>
          <a:p>
            <a:r>
              <a:rPr lang="es-MX" b="1" dirty="0" smtClean="0"/>
              <a:t>Servicios Directos al Cliente</a:t>
            </a:r>
          </a:p>
          <a:p>
            <a:pPr marL="685806" lvl="1" indent="-285750"/>
            <a:r>
              <a:rPr lang="es-MX" dirty="0" smtClean="0"/>
              <a:t>1272 referencias fueron hechas </a:t>
            </a:r>
          </a:p>
          <a:p>
            <a:pPr marL="685806" lvl="1" indent="-285750"/>
            <a:r>
              <a:rPr lang="es-MX" dirty="0" smtClean="0"/>
              <a:t> 215 clientes recibieron consejería o servicios de apoyo </a:t>
            </a:r>
          </a:p>
          <a:p>
            <a:pPr lvl="1"/>
            <a:r>
              <a:rPr lang="es-MX" dirty="0" smtClean="0"/>
              <a:t>Fuente de referencia más común fue de doctores</a:t>
            </a:r>
          </a:p>
          <a:p>
            <a:pPr marL="457207" lvl="1" indent="0">
              <a:buNone/>
            </a:pPr>
            <a:endParaRPr lang="es-MX" dirty="0" smtClean="0"/>
          </a:p>
          <a:p>
            <a:r>
              <a:rPr lang="es-MX" b="1" dirty="0" smtClean="0"/>
              <a:t>Resultados Cuantitativos</a:t>
            </a:r>
          </a:p>
          <a:p>
            <a:pPr lvl="1"/>
            <a:r>
              <a:rPr lang="es-MX" dirty="0" smtClean="0"/>
              <a:t>Participantes reportaron un nivel alto de satisfacción </a:t>
            </a:r>
          </a:p>
          <a:p>
            <a:pPr lvl="1"/>
            <a:r>
              <a:rPr lang="es-MX" dirty="0" smtClean="0"/>
              <a:t>Entrenamiento incrementó conocimiento por 17.14%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1752599"/>
            <a:ext cx="4153269" cy="4503739"/>
          </a:xfrm>
        </p:spPr>
        <p:txBody>
          <a:bodyPr>
            <a:normAutofit/>
          </a:bodyPr>
          <a:lstStyle/>
          <a:p>
            <a:r>
              <a:rPr lang="es-MX" b="1" dirty="0" smtClean="0"/>
              <a:t>En General </a:t>
            </a:r>
          </a:p>
          <a:p>
            <a:pPr lvl="1"/>
            <a:r>
              <a:rPr lang="es-MX" dirty="0" smtClean="0"/>
              <a:t>71% de los clientes reportaron el nivel más alto en servicios de 1 a 1, y reducción significante en síntomas de depresión con 6 sesiones de tratamiento </a:t>
            </a:r>
          </a:p>
          <a:p>
            <a:pPr lvl="1"/>
            <a:endParaRPr lang="es-MX" dirty="0" smtClean="0"/>
          </a:p>
          <a:p>
            <a:r>
              <a:rPr lang="es-MX" b="1" dirty="0" smtClean="0"/>
              <a:t>Resultados Cuantitativos: </a:t>
            </a:r>
          </a:p>
          <a:p>
            <a:pPr lvl="1"/>
            <a:r>
              <a:rPr lang="es-MX" dirty="0" smtClean="0"/>
              <a:t>Miembros reportaron el haber beneficiado de la Coalición (entrevistados, n=21); entrevistas con clientes demostraron que un 100% referirían</a:t>
            </a:r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11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001000" cy="685800"/>
          </a:xfrm>
        </p:spPr>
        <p:txBody>
          <a:bodyPr>
            <a:normAutofit/>
          </a:bodyPr>
          <a:lstStyle/>
          <a:p>
            <a:r>
              <a:rPr lang="es-MX" sz="3600" dirty="0">
                <a:latin typeface="Arial" panose="020B0604020202020204" pitchFamily="34" charset="0"/>
                <a:cs typeface="Arial" panose="020B0604020202020204" pitchFamily="34" charset="0"/>
              </a:rPr>
              <a:t>¿Qué causa enfermedad mental?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602480"/>
          </a:xfrm>
        </p:spPr>
        <p:txBody>
          <a:bodyPr>
            <a:noAutofit/>
          </a:bodyPr>
          <a:lstStyle/>
          <a:p>
            <a:pPr lvl="0"/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No hay una causa única para la enfermedad mental.  Varios factores pueden contribuir al riesgo de enfermedad mental, como son: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MX" sz="1800" u="sng" dirty="0">
                <a:solidFill>
                  <a:schemeClr val="bg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Experiencias adversas o negativas a temprana edad,</a:t>
            </a: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 como trauma o historia de abuso (por ejemplo, abuso infantil, abuso sexual, presenciar violencia, etc</a:t>
            </a:r>
            <a:r>
              <a:rPr lang="es-MX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Experiencias relacionadas al padecimiento de </a:t>
            </a:r>
            <a:r>
              <a:rPr lang="es-MX" sz="1800" u="sng" dirty="0">
                <a:latin typeface="Arial" panose="020B0604020202020204" pitchFamily="34" charset="0"/>
                <a:cs typeface="Arial" panose="020B0604020202020204" pitchFamily="34" charset="0"/>
              </a:rPr>
              <a:t>otras condiciones médicas crónicas</a:t>
            </a: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 como </a:t>
            </a:r>
            <a:r>
              <a:rPr lang="es-MX" sz="1800" u="sng" dirty="0">
                <a:solidFill>
                  <a:schemeClr val="bg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cáncer</a:t>
            </a: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 o diabetes.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MX" sz="1800" u="sng" dirty="0">
                <a:solidFill>
                  <a:schemeClr val="bg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Factores Biológicos, como la </a:t>
            </a:r>
            <a:r>
              <a:rPr lang="es-MX" sz="1800" u="sng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genética</a:t>
            </a:r>
            <a:r>
              <a:rPr lang="es-MX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desbalance químico del cerebro.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Uso de alcohol o drogas recreacionales.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MX" sz="1800" u="sng" dirty="0">
                <a:solidFill>
                  <a:schemeClr val="bg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tener pocas amistades.</a:t>
            </a:r>
            <a:endParaRPr lang="en-US" sz="1800" dirty="0">
              <a:solidFill>
                <a:schemeClr val="bg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El sentimiento de soledad o aislamiento.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42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1000" y="784366"/>
            <a:ext cx="7239000" cy="661745"/>
          </a:xfrm>
        </p:spPr>
        <p:txBody>
          <a:bodyPr/>
          <a:lstStyle/>
          <a:p>
            <a:r>
              <a:rPr lang="es-MX" sz="3400" b="1" dirty="0" smtClean="0">
                <a:latin typeface="Arial Narrow" panose="020B0606020202030204" pitchFamily="34" charset="0"/>
              </a:rPr>
              <a:t>Conclusión y Recomendación Final</a:t>
            </a:r>
            <a:endParaRPr lang="es-MX" sz="3400" dirty="0">
              <a:latin typeface="Arial Narrow" panose="020B060602020203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343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dirty="0" smtClean="0"/>
              <a:t>Metas especificas fueron en gran parte cumplidas</a:t>
            </a:r>
          </a:p>
          <a:p>
            <a:pPr marL="0" indent="0">
              <a:buNone/>
            </a:pPr>
            <a:r>
              <a:rPr lang="es-MX" dirty="0" smtClean="0"/>
              <a:t>Un modelo para la integración interinstitucional fue descrita</a:t>
            </a:r>
          </a:p>
          <a:p>
            <a:pPr marL="0" indent="0">
              <a:buNone/>
            </a:pPr>
            <a:r>
              <a:rPr lang="es-MX" dirty="0" smtClean="0"/>
              <a:t>Conclusiones y Recomendaciones Finales</a:t>
            </a:r>
          </a:p>
          <a:p>
            <a:pPr lvl="1"/>
            <a:r>
              <a:rPr lang="es-MX" dirty="0" smtClean="0"/>
              <a:t>Establecer un anfitrión/patrocinador para la coalición</a:t>
            </a:r>
          </a:p>
          <a:p>
            <a:pPr lvl="1"/>
            <a:r>
              <a:rPr lang="es-MX" dirty="0" smtClean="0"/>
              <a:t>Continuar apoyo de colaboración regional</a:t>
            </a:r>
          </a:p>
          <a:p>
            <a:pPr lvl="1"/>
            <a:r>
              <a:rPr lang="es-MX" dirty="0" smtClean="0"/>
              <a:t>Crear un sistema sostenible y confiable para monitoreo de datos</a:t>
            </a:r>
          </a:p>
          <a:p>
            <a:pPr lvl="1"/>
            <a:r>
              <a:rPr lang="es-MX" dirty="0" smtClean="0"/>
              <a:t>Expandir la base de participantes para incluir el sector de negocios</a:t>
            </a:r>
          </a:p>
          <a:p>
            <a:pPr lvl="1"/>
            <a:r>
              <a:rPr lang="es-MX" dirty="0" smtClean="0"/>
              <a:t>Establecer una línea de ayuda PMAD</a:t>
            </a:r>
          </a:p>
          <a:p>
            <a:pPr lvl="1"/>
            <a:r>
              <a:rPr lang="es-MX" dirty="0" smtClean="0"/>
              <a:t>Continuar la campana en los medios y constante información</a:t>
            </a:r>
          </a:p>
          <a:p>
            <a:pPr lvl="1"/>
            <a:r>
              <a:rPr lang="es-MX" dirty="0" smtClean="0"/>
              <a:t>Apoyar el navegante de cuidado y el trabajador de salud comunitario</a:t>
            </a:r>
            <a:endParaRPr lang="es-MX" dirty="0">
              <a:latin typeface="Arial Narrow" panose="020B060602020203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20263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2111"/>
            <a:ext cx="8229600" cy="591312"/>
          </a:xfrm>
        </p:spPr>
        <p:txBody>
          <a:bodyPr/>
          <a:lstStyle/>
          <a:p>
            <a:r>
              <a:rPr lang="es-MX" b="1" dirty="0" smtClean="0"/>
              <a:t>Proyecto de Vivienda MHSA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dirty="0" smtClean="0">
                <a:latin typeface="Arial Narrow" panose="020B0606020202030204" pitchFamily="34" charset="0"/>
              </a:rPr>
              <a:t>El número total en </a:t>
            </a:r>
            <a:r>
              <a:rPr lang="es-MX" b="1" dirty="0" smtClean="0">
                <a:latin typeface="Arial Narrow" panose="020B0606020202030204" pitchFamily="34" charset="0"/>
              </a:rPr>
              <a:t>unidades de vivienda </a:t>
            </a:r>
            <a:r>
              <a:rPr lang="es-MX" dirty="0" smtClean="0">
                <a:latin typeface="Arial Narrow" panose="020B0606020202030204" pitchFamily="34" charset="0"/>
              </a:rPr>
              <a:t>aseguradas por medio del financiamiento MHSA desde la incepción de MHSA, incluyendo unidades de renta.</a:t>
            </a:r>
          </a:p>
          <a:p>
            <a:pPr marL="400056" lvl="1" indent="0">
              <a:buNone/>
            </a:pPr>
            <a:r>
              <a:rPr lang="es-MX" b="1" dirty="0" smtClean="0">
                <a:latin typeface="Arial Narrow" panose="020B0606020202030204" pitchFamily="34" charset="0"/>
              </a:rPr>
              <a:t>Unidades de Vivienda – 49 más - 60</a:t>
            </a:r>
          </a:p>
          <a:p>
            <a:pPr marL="0" indent="0">
              <a:buNone/>
            </a:pPr>
            <a:r>
              <a:rPr lang="es-MX" dirty="0" smtClean="0">
                <a:latin typeface="Arial Narrow" panose="020B0606020202030204" pitchFamily="34" charset="0"/>
              </a:rPr>
              <a:t>El número total en </a:t>
            </a:r>
            <a:r>
              <a:rPr lang="es-MX" b="1" dirty="0" smtClean="0">
                <a:latin typeface="Arial Narrow" panose="020B0606020202030204" pitchFamily="34" charset="0"/>
              </a:rPr>
              <a:t>unidades de vivienda </a:t>
            </a:r>
            <a:r>
              <a:rPr lang="es-MX" dirty="0" smtClean="0">
                <a:latin typeface="Arial Narrow" panose="020B0606020202030204" pitchFamily="34" charset="0"/>
              </a:rPr>
              <a:t>aseguradas en AF 18-19 por medio de MHSA, incluyendo unidades de renta.</a:t>
            </a:r>
          </a:p>
          <a:p>
            <a:r>
              <a:rPr lang="es-MX" sz="1800" b="1" dirty="0" smtClean="0">
                <a:latin typeface="Arial Narrow" panose="020B0606020202030204" pitchFamily="34" charset="0"/>
              </a:rPr>
              <a:t>Total de Viviendas Aseguradas- 48</a:t>
            </a:r>
          </a:p>
          <a:p>
            <a:pPr lvl="1"/>
            <a:r>
              <a:rPr lang="es-MX" sz="1600" dirty="0" smtClean="0">
                <a:latin typeface="Arial Narrow" panose="020B0606020202030204" pitchFamily="34" charset="0"/>
              </a:rPr>
              <a:t>7 Unidades de BHS del Condado de Madera (MHSA)</a:t>
            </a:r>
          </a:p>
          <a:p>
            <a:pPr lvl="1"/>
            <a:r>
              <a:rPr lang="es-MX" sz="1600" dirty="0" smtClean="0">
                <a:latin typeface="Arial Narrow" panose="020B0606020202030204" pitchFamily="34" charset="0"/>
              </a:rPr>
              <a:t>Financiamiento Total del Proyecto $24,690,179</a:t>
            </a:r>
          </a:p>
          <a:p>
            <a:pPr lvl="1"/>
            <a:r>
              <a:rPr lang="es-MX" sz="1600" dirty="0" smtClean="0">
                <a:latin typeface="Arial Narrow" panose="020B0606020202030204" pitchFamily="34" charset="0"/>
              </a:rPr>
              <a:t>Financiamiento del Condado (BHS) $500,000 (MHSA)</a:t>
            </a:r>
          </a:p>
          <a:p>
            <a:r>
              <a:rPr lang="es-MX" b="1" dirty="0" smtClean="0">
                <a:latin typeface="Arial Narrow" panose="020B0606020202030204" pitchFamily="34" charset="0"/>
              </a:rPr>
              <a:t>Programa </a:t>
            </a:r>
            <a:r>
              <a:rPr lang="es-MX" b="1" i="1" dirty="0" smtClean="0">
                <a:latin typeface="Arial Narrow" panose="020B0606020202030204" pitchFamily="34" charset="0"/>
              </a:rPr>
              <a:t>No Place </a:t>
            </a:r>
            <a:r>
              <a:rPr lang="es-MX" b="1" i="1" dirty="0" err="1" smtClean="0">
                <a:latin typeface="Arial Narrow" panose="020B0606020202030204" pitchFamily="34" charset="0"/>
              </a:rPr>
              <a:t>Like</a:t>
            </a:r>
            <a:r>
              <a:rPr lang="es-MX" b="1" i="1" dirty="0" smtClean="0">
                <a:latin typeface="Arial Narrow" panose="020B0606020202030204" pitchFamily="34" charset="0"/>
              </a:rPr>
              <a:t>  Home (nada como estar en casa)</a:t>
            </a:r>
            <a:endParaRPr lang="es-MX" i="1" dirty="0" smtClean="0">
              <a:latin typeface="Arial Narrow" panose="020B0606020202030204" pitchFamily="34" charset="0"/>
            </a:endParaRPr>
          </a:p>
          <a:p>
            <a:pPr lvl="1"/>
            <a:r>
              <a:rPr lang="es-MX" sz="1600" dirty="0" smtClean="0">
                <a:latin typeface="Arial Narrow" panose="020B0606020202030204" pitchFamily="34" charset="0"/>
              </a:rPr>
              <a:t>Unidades Totales: 56-60</a:t>
            </a:r>
          </a:p>
          <a:p>
            <a:pPr lvl="1"/>
            <a:r>
              <a:rPr lang="es-MX" sz="1600" dirty="0" smtClean="0">
                <a:latin typeface="Arial Narrow" panose="020B0606020202030204" pitchFamily="34" charset="0"/>
              </a:rPr>
              <a:t>Unidades del Condado de Madera BHS 14 (MHSA)</a:t>
            </a:r>
          </a:p>
          <a:p>
            <a:pPr lvl="1"/>
            <a:r>
              <a:rPr lang="es-MX" sz="1600" dirty="0" smtClean="0">
                <a:latin typeface="Arial Narrow" panose="020B0606020202030204" pitchFamily="34" charset="0"/>
              </a:rPr>
              <a:t>Financiamiento Total del Proyecto $23,970,559</a:t>
            </a:r>
          </a:p>
          <a:p>
            <a:pPr lvl="1"/>
            <a:r>
              <a:rPr lang="es-MX" sz="1600" dirty="0" smtClean="0">
                <a:latin typeface="Arial Narrow" panose="020B0606020202030204" pitchFamily="34" charset="0"/>
              </a:rPr>
              <a:t>Financiamiento del Condado </a:t>
            </a:r>
            <a:r>
              <a:rPr lang="es-MX" sz="1600" dirty="0">
                <a:latin typeface="Arial Narrow" panose="020B0606020202030204" pitchFamily="34" charset="0"/>
              </a:rPr>
              <a:t>(BHS) $</a:t>
            </a:r>
            <a:r>
              <a:rPr lang="es-MX" sz="1600" dirty="0" smtClean="0">
                <a:latin typeface="Arial Narrow" panose="020B0606020202030204" pitchFamily="34" charset="0"/>
              </a:rPr>
              <a:t>4,925,436 (</a:t>
            </a:r>
            <a:r>
              <a:rPr lang="es-MX" sz="1600" dirty="0">
                <a:latin typeface="Arial Narrow" panose="020B0606020202030204" pitchFamily="34" charset="0"/>
              </a:rPr>
              <a:t>MHSA)</a:t>
            </a:r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4407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533400"/>
            <a:ext cx="7614030" cy="743712"/>
          </a:xfrm>
        </p:spPr>
        <p:txBody>
          <a:bodyPr>
            <a:normAutofit/>
          </a:bodyPr>
          <a:lstStyle/>
          <a:p>
            <a:pPr algn="ctr"/>
            <a:r>
              <a:rPr lang="es-MX" sz="3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Educación y Entrenamiento de Personal</a:t>
            </a:r>
            <a:endParaRPr lang="es-MX" sz="3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4223543"/>
              </p:ext>
            </p:extLst>
          </p:nvPr>
        </p:nvGraphicFramePr>
        <p:xfrm>
          <a:off x="609600" y="1670849"/>
          <a:ext cx="8001000" cy="4882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807847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186AB0D-7325-164B-AD85-69897BD28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Presupuesto</a:t>
            </a:r>
            <a:endParaRPr lang="es-MX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AE6789A-E1D7-924A-975B-21E47B82C4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Servicios y financiamiento MHSA </a:t>
            </a:r>
            <a:endParaRPr lang="es-MX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EE5A4B9-FDE4-4042-B452-585084F83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91570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CBE554-19F5-E34B-9077-F53844567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Presupuesto AF 18-19</a:t>
            </a:r>
            <a:endParaRPr lang="es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90CA5A5-01C2-404E-9C16-E2B7A590A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Fondos Federales Complementarios</a:t>
            </a:r>
          </a:p>
          <a:p>
            <a:pPr lvl="1"/>
            <a:r>
              <a:rPr lang="es-MX" dirty="0" smtClean="0"/>
              <a:t>$2,405,757</a:t>
            </a:r>
          </a:p>
          <a:p>
            <a:r>
              <a:rPr lang="es-MX" dirty="0" smtClean="0"/>
              <a:t>Presupuesto Total</a:t>
            </a:r>
          </a:p>
          <a:p>
            <a:pPr lvl="1"/>
            <a:r>
              <a:rPr lang="es-MX" dirty="0" smtClean="0"/>
              <a:t>$32,288,968</a:t>
            </a:r>
            <a:endParaRPr lang="es-MX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5BE3AA9-AC7D-1146-83A9-ED86A5324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81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071282"/>
          </a:xfrm>
        </p:spPr>
        <p:txBody>
          <a:bodyPr/>
          <a:lstStyle/>
          <a:p>
            <a:pPr algn="ctr" fontAlgn="b"/>
            <a:r>
              <a:rPr lang="en-US" dirty="0">
                <a:latin typeface="Arial Narrow" panose="020B0606020202030204" pitchFamily="34" charset="0"/>
              </a:rPr>
              <a:t/>
            </a:r>
            <a:br>
              <a:rPr lang="en-US" dirty="0">
                <a:latin typeface="Arial Narrow" panose="020B0606020202030204" pitchFamily="34" charset="0"/>
              </a:rPr>
            </a:b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45</a:t>
            </a:fld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4678168"/>
              </p:ext>
            </p:extLst>
          </p:nvPr>
        </p:nvGraphicFramePr>
        <p:xfrm>
          <a:off x="484710" y="762000"/>
          <a:ext cx="6746416" cy="5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18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164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9518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528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008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74558">
                <a:tc gridSpan="5">
                  <a:txBody>
                    <a:bodyPr/>
                    <a:lstStyle/>
                    <a:p>
                      <a:pPr algn="ctr"/>
                      <a:r>
                        <a:rPr lang="es-MX" sz="2000" noProof="0" dirty="0" smtClean="0">
                          <a:latin typeface="Arial Narrow" panose="020B0606020202030204" pitchFamily="34" charset="0"/>
                        </a:rPr>
                        <a:t>Presupuesto MHSA</a:t>
                      </a:r>
                      <a:r>
                        <a:rPr lang="es-MX" sz="2000" baseline="0" noProof="0" dirty="0" smtClean="0">
                          <a:latin typeface="Arial Narrow" panose="020B0606020202030204" pitchFamily="34" charset="0"/>
                        </a:rPr>
                        <a:t> del Dpto. de Servicios de Salud de Comportamiento AF</a:t>
                      </a:r>
                      <a:r>
                        <a:rPr lang="es-MX" sz="2000" noProof="0" dirty="0" smtClean="0">
                          <a:latin typeface="Arial Narrow" panose="020B0606020202030204" pitchFamily="34" charset="0"/>
                        </a:rPr>
                        <a:t> 2020-21</a:t>
                      </a:r>
                      <a:endParaRPr lang="es-MX" sz="2000" noProof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3642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PEI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INN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noProof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Papás, Ansiedad y Depresión (DAD)</a:t>
                      </a:r>
                      <a:endParaRPr lang="es-MX" sz="1600" b="0" i="0" u="none" strike="noStrike" noProof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185,000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185,000</a:t>
                      </a:r>
                      <a:endParaRPr lang="en-US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defTabSz="457207" rtl="0" eaLnBrk="1" fontAlgn="b" latinLnBrk="0" hangingPunct="1"/>
                      <a:r>
                        <a:rPr lang="es-MX" sz="1600" b="0" i="0" u="none" strike="noStrike" kern="1200" noProof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Desarrollo Pendiente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350,178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350,178</a:t>
                      </a:r>
                      <a:endParaRPr lang="en-US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noProof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Administración</a:t>
                      </a:r>
                      <a:endParaRPr lang="es-MX" sz="1600" b="0" i="0" u="none" strike="noStrike" noProof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303,339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41,598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94,443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439,380</a:t>
                      </a:r>
                      <a:endParaRPr lang="en-US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noProof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Jóvenes FSP</a:t>
                      </a:r>
                      <a:endParaRPr lang="es-MX" sz="1600" b="0" i="0" u="none" strike="noStrike" noProof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3,270,697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3,270,697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noProof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Adultos FSP</a:t>
                      </a:r>
                      <a:endParaRPr lang="es-MX" sz="1600" b="0" i="0" u="none" strike="noStrike" noProof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3,385,812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3,385,812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noProof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Expansión</a:t>
                      </a:r>
                      <a:r>
                        <a:rPr lang="es-MX" sz="1600" b="0" i="0" u="none" strike="noStrike" baseline="0" noProof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(GSD)</a:t>
                      </a:r>
                      <a:endParaRPr lang="es-MX" sz="1600" b="0" i="0" u="none" strike="noStrike" noProof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2,555,936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2,555,936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noProof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Estructura </a:t>
                      </a:r>
                      <a:endParaRPr lang="es-MX" sz="1600" b="0" i="0" u="none" strike="noStrike" noProof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306,326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306,326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noProof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Difusión</a:t>
                      </a:r>
                      <a:endParaRPr lang="es-MX" sz="1600" b="0" i="0" u="none" strike="noStrike" noProof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833,397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833,397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noProof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Educación &amp;</a:t>
                      </a:r>
                      <a:r>
                        <a:rPr lang="es-MX" sz="1600" b="0" i="0" u="none" strike="noStrike" baseline="0" noProof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Familia</a:t>
                      </a:r>
                      <a:endParaRPr lang="es-MX" sz="1600" b="0" i="0" u="none" strike="noStrike" noProof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631,405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631,405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noProof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Control</a:t>
                      </a:r>
                      <a:r>
                        <a:rPr lang="es-MX" sz="1600" b="0" i="0" u="none" strike="noStrike" baseline="0" noProof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de Calidad</a:t>
                      </a:r>
                      <a:endParaRPr lang="es-MX" sz="1600" b="0" i="0" u="none" strike="noStrike" noProof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378,538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205,602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26,629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610,769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noProof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MX" sz="1600" b="1" i="0" u="none" strike="noStrike" noProof="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10,200,648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1,712,002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656,250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12,568,900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48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995082"/>
          </a:xfrm>
        </p:spPr>
        <p:txBody>
          <a:bodyPr/>
          <a:lstStyle/>
          <a:p>
            <a:r>
              <a:rPr lang="es-MX" dirty="0" smtClean="0"/>
              <a:t>Encuesta Electrónica 2020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1752600"/>
            <a:ext cx="7478100" cy="4652681"/>
          </a:xfrm>
          <a:solidFill>
            <a:srgbClr val="0070C0"/>
          </a:solidFill>
          <a:ln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b="1" dirty="0" smtClean="0"/>
              <a:t>Por favor Comparta el Enlace a Nuestra Encuesta de Planificación</a:t>
            </a:r>
          </a:p>
          <a:p>
            <a:pPr marL="0" indent="0">
              <a:buNone/>
            </a:pPr>
            <a:r>
              <a:rPr lang="es-MX" b="1" dirty="0" smtClean="0"/>
              <a:t>Encuesta para Partes Interesadas 2019</a:t>
            </a:r>
            <a:endParaRPr lang="es-MX" dirty="0" smtClean="0"/>
          </a:p>
          <a:p>
            <a:pPr marL="0" indent="0">
              <a:buNone/>
            </a:pPr>
            <a:r>
              <a:rPr lang="es-MX" b="1" dirty="0" smtClean="0"/>
              <a:t>Haga Clic para Encuesta </a:t>
            </a:r>
            <a:r>
              <a:rPr lang="es-MX" b="1" dirty="0" smtClean="0">
                <a:solidFill>
                  <a:schemeClr val="bg2">
                    <a:lumMod val="60000"/>
                    <a:lumOff val="40000"/>
                  </a:schemeClr>
                </a:solidFill>
                <a:hlinkClick r:id="rId2"/>
              </a:rPr>
              <a:t>Inglés</a:t>
            </a:r>
            <a:r>
              <a:rPr lang="es-MX" b="1" dirty="0" smtClean="0"/>
              <a:t> &lt;– Clic para Encuesta</a:t>
            </a:r>
          </a:p>
          <a:p>
            <a:pPr marL="0" indent="0">
              <a:buNone/>
            </a:pPr>
            <a:r>
              <a:rPr lang="es-MX" b="1" dirty="0" smtClean="0"/>
              <a:t>Haga Clic para Encuesta </a:t>
            </a:r>
            <a:r>
              <a:rPr lang="es-MX" b="1" dirty="0" smtClean="0">
                <a:solidFill>
                  <a:schemeClr val="bg2">
                    <a:lumMod val="60000"/>
                    <a:lumOff val="40000"/>
                  </a:schemeClr>
                </a:solidFill>
                <a:hlinkClick r:id="rId3"/>
              </a:rPr>
              <a:t>Español</a:t>
            </a:r>
            <a:r>
              <a:rPr lang="es-MX" b="1" dirty="0" smtClean="0"/>
              <a:t> &lt;– Clic para Encuesta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sz="1600" b="1" dirty="0" smtClean="0"/>
              <a:t>Para más información contacte a David Weikel</a:t>
            </a:r>
          </a:p>
          <a:p>
            <a:pPr lvl="1"/>
            <a:r>
              <a:rPr lang="es-MX" sz="1600" b="1" dirty="0" smtClean="0"/>
              <a:t>Número en Oficina: (559) 673-3508</a:t>
            </a:r>
          </a:p>
          <a:p>
            <a:pPr lvl="1"/>
            <a:r>
              <a:rPr lang="es-MX" sz="1600" b="1" dirty="0" smtClean="0"/>
              <a:t>Correo Electrónico: david.weikel@maderacounty.com</a:t>
            </a:r>
            <a:endParaRPr lang="es-MX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92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90600" y="4495800"/>
            <a:ext cx="7010400" cy="1447800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flat">
            <a:bevelT w="114300" prst="artDeco"/>
          </a:sp3d>
        </p:spPr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s-MX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Gracias por su tiempo</a:t>
            </a:r>
            <a:r>
              <a:rPr kumimoji="0" lang="es-MX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e interés en mejorar nuestros servicios de salud mental y uso de sustancia </a:t>
            </a:r>
            <a:r>
              <a:rPr lang="es-MX" sz="2600" dirty="0" smtClean="0"/>
              <a:t>para los residentes del Condado de Madera</a:t>
            </a:r>
            <a:endParaRPr kumimoji="0" lang="es-MX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pic>
        <p:nvPicPr>
          <p:cNvPr id="5" name="Picture 3" descr="MCj010522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828800"/>
            <a:ext cx="4343400" cy="207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extrusionH="76200" prstMaterial="metal">
            <a:bevelT w="317500" h="381000"/>
            <a:extrusionClr>
              <a:schemeClr val="bg2">
                <a:lumMod val="9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289574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8075" y="1052525"/>
            <a:ext cx="4123938" cy="483198"/>
          </a:xfrm>
        </p:spPr>
        <p:txBody>
          <a:bodyPr/>
          <a:lstStyle/>
          <a:p>
            <a:r>
              <a:rPr lang="es-MX" b="1" dirty="0" smtClean="0"/>
              <a:t>Ejemplos de Síntomas</a:t>
            </a:r>
            <a:endParaRPr lang="es-MX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1875" y="1676400"/>
            <a:ext cx="4200138" cy="5029200"/>
          </a:xfrm>
        </p:spPr>
        <p:txBody>
          <a:bodyPr>
            <a:normAutofit fontScale="47500" lnSpcReduction="20000"/>
          </a:bodyPr>
          <a:lstStyle/>
          <a:p>
            <a:pPr fontAlgn="t"/>
            <a:r>
              <a:rPr lang="es-MX" sz="2500" spc="10" dirty="0" smtClean="0">
                <a:latin typeface="Arial Narrow" panose="020B0606020202030204" pitchFamily="34" charset="0"/>
              </a:rPr>
              <a:t>Sentirse triste o abatido</a:t>
            </a:r>
          </a:p>
          <a:p>
            <a:pPr fontAlgn="t"/>
            <a:r>
              <a:rPr lang="es-MX" sz="2500" spc="10" dirty="0" smtClean="0">
                <a:latin typeface="Arial Narrow" panose="020B0606020202030204" pitchFamily="34" charset="0"/>
              </a:rPr>
              <a:t>Pensamiento confuso o reducción en habilidad de concentración</a:t>
            </a:r>
          </a:p>
          <a:p>
            <a:pPr fontAlgn="t"/>
            <a:r>
              <a:rPr lang="es-MX" sz="2500" spc="10" dirty="0" smtClean="0">
                <a:latin typeface="Arial Narrow" panose="020B0606020202030204" pitchFamily="34" charset="0"/>
              </a:rPr>
              <a:t>Temor o preocupación excesiva, o sentimiento de culpabilidad extremo</a:t>
            </a:r>
          </a:p>
          <a:p>
            <a:pPr fontAlgn="t"/>
            <a:r>
              <a:rPr lang="es-MX" sz="2500" spc="10" dirty="0" smtClean="0">
                <a:latin typeface="Arial Narrow" panose="020B0606020202030204" pitchFamily="34" charset="0"/>
              </a:rPr>
              <a:t>Cambios </a:t>
            </a:r>
            <a:r>
              <a:rPr lang="es-MX" sz="2500" spc="10" dirty="0">
                <a:latin typeface="Arial Narrow" panose="020B0606020202030204" pitchFamily="34" charset="0"/>
              </a:rPr>
              <a:t>extremos en ánimo de </a:t>
            </a:r>
            <a:r>
              <a:rPr lang="es-MX" sz="2500" spc="10" dirty="0" smtClean="0">
                <a:latin typeface="Arial Narrow" panose="020B0606020202030204" pitchFamily="34" charset="0"/>
              </a:rPr>
              <a:t>altas a bajas</a:t>
            </a:r>
          </a:p>
          <a:p>
            <a:pPr fontAlgn="t"/>
            <a:r>
              <a:rPr lang="es-MX" sz="2500" spc="10" dirty="0" smtClean="0">
                <a:latin typeface="Arial Narrow" panose="020B0606020202030204" pitchFamily="34" charset="0"/>
              </a:rPr>
              <a:t>Retiro de amistades y actividades</a:t>
            </a:r>
          </a:p>
          <a:p>
            <a:pPr fontAlgn="t"/>
            <a:r>
              <a:rPr lang="es-MX" sz="2500" spc="10" dirty="0" smtClean="0">
                <a:latin typeface="Arial Narrow" panose="020B0606020202030204" pitchFamily="34" charset="0"/>
              </a:rPr>
              <a:t>Cansancio significante, energía baja o problemas al dormir</a:t>
            </a:r>
          </a:p>
          <a:p>
            <a:pPr fontAlgn="t"/>
            <a:r>
              <a:rPr lang="es-MX" sz="2500" spc="10" dirty="0" smtClean="0">
                <a:latin typeface="Arial Narrow" panose="020B0606020202030204" pitchFamily="34" charset="0"/>
              </a:rPr>
              <a:t>Desprendimiento de la realidad (ilusiones), paranoia o alucinaciones</a:t>
            </a:r>
          </a:p>
          <a:p>
            <a:pPr fontAlgn="t"/>
            <a:r>
              <a:rPr lang="es-MX" sz="2500" spc="10" dirty="0" smtClean="0">
                <a:latin typeface="Arial Narrow" panose="020B0606020202030204" pitchFamily="34" charset="0"/>
              </a:rPr>
              <a:t>Inhabilidad a afrontar problemas diarios o estrés</a:t>
            </a:r>
          </a:p>
          <a:p>
            <a:pPr fontAlgn="t"/>
            <a:r>
              <a:rPr lang="es-MX" sz="2500" spc="10" dirty="0" smtClean="0">
                <a:latin typeface="Arial Narrow" panose="020B0606020202030204" pitchFamily="34" charset="0"/>
              </a:rPr>
              <a:t>Problemas en entendimiento o en relacionarse a situaciones y a personas</a:t>
            </a:r>
          </a:p>
          <a:p>
            <a:pPr fontAlgn="t"/>
            <a:r>
              <a:rPr lang="es-MX" sz="2500" spc="10" dirty="0" smtClean="0">
                <a:latin typeface="Arial Narrow" panose="020B0606020202030204" pitchFamily="34" charset="0"/>
              </a:rPr>
              <a:t>Problemas con alcohol o uso de drogas</a:t>
            </a:r>
          </a:p>
          <a:p>
            <a:pPr fontAlgn="t"/>
            <a:r>
              <a:rPr lang="es-MX" sz="2500" spc="10" dirty="0" smtClean="0">
                <a:latin typeface="Arial Narrow" panose="020B0606020202030204" pitchFamily="34" charset="0"/>
              </a:rPr>
              <a:t>Cambios significativos en hábitos alimenticios</a:t>
            </a:r>
          </a:p>
          <a:p>
            <a:pPr fontAlgn="t"/>
            <a:r>
              <a:rPr lang="es-MX" sz="2500" spc="10" dirty="0" smtClean="0">
                <a:latin typeface="Arial Narrow" panose="020B0606020202030204" pitchFamily="34" charset="0"/>
              </a:rPr>
              <a:t>Cambios drásticos en impulso sexual</a:t>
            </a:r>
          </a:p>
          <a:p>
            <a:pPr fontAlgn="t"/>
            <a:r>
              <a:rPr lang="es-MX" sz="2500" spc="10" dirty="0" smtClean="0">
                <a:latin typeface="Arial Narrow" panose="020B0606020202030204" pitchFamily="34" charset="0"/>
              </a:rPr>
              <a:t>Enojo excesivo, hostilidad o violencia</a:t>
            </a:r>
          </a:p>
          <a:p>
            <a:pPr fontAlgn="t"/>
            <a:r>
              <a:rPr lang="es-MX" sz="2500" spc="10" dirty="0" smtClean="0">
                <a:latin typeface="Arial Narrow" panose="020B0606020202030204" pitchFamily="34" charset="0"/>
              </a:rPr>
              <a:t>Pensamiento suicida</a:t>
            </a:r>
          </a:p>
          <a:p>
            <a:pPr fontAlgn="t"/>
            <a:r>
              <a:rPr lang="es-MX" sz="2500" spc="10" dirty="0" smtClean="0">
                <a:latin typeface="Arial Narrow" panose="020B0606020202030204" pitchFamily="34" charset="0"/>
              </a:rPr>
              <a:t>Problemas físicos: </a:t>
            </a:r>
            <a:r>
              <a:rPr lang="es-MX" sz="2500" spc="10" dirty="0">
                <a:latin typeface="Arial Narrow" panose="020B0606020202030204" pitchFamily="34" charset="0"/>
              </a:rPr>
              <a:t>dolor de estómago, dolor </a:t>
            </a:r>
            <a:r>
              <a:rPr lang="es-MX" sz="2500" spc="10" dirty="0" smtClean="0">
                <a:latin typeface="Arial Narrow" panose="020B0606020202030204" pitchFamily="34" charset="0"/>
              </a:rPr>
              <a:t>de espalda, dolor de cabeza u otro dolor o molestia inexplicable</a:t>
            </a:r>
            <a:endParaRPr lang="es-MX" sz="2500" spc="10" dirty="0">
              <a:latin typeface="Arial Narrow" panose="020B060602020203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9" y="990600"/>
            <a:ext cx="3680621" cy="483198"/>
          </a:xfrm>
        </p:spPr>
        <p:txBody>
          <a:bodyPr/>
          <a:lstStyle/>
          <a:p>
            <a:r>
              <a:rPr lang="es-MX" b="1" dirty="0" smtClean="0">
                <a:latin typeface="Arial Narrow" panose="020B0606020202030204" pitchFamily="34" charset="0"/>
              </a:rPr>
              <a:t>Causas y Riesgos</a:t>
            </a:r>
            <a:endParaRPr lang="es-MX" dirty="0">
              <a:latin typeface="Arial Narrow" panose="020B060602020203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524000"/>
            <a:ext cx="4191000" cy="5029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MX" b="1" dirty="0" smtClean="0">
                <a:latin typeface="Arial Narrow" panose="020B0606020202030204" pitchFamily="34" charset="0"/>
              </a:rPr>
              <a:t>Causas</a:t>
            </a:r>
          </a:p>
          <a:p>
            <a:r>
              <a:rPr lang="es-MX" dirty="0" smtClean="0">
                <a:latin typeface="Arial Narrow" panose="020B0606020202030204" pitchFamily="34" charset="0"/>
              </a:rPr>
              <a:t>Atributos hereditarios</a:t>
            </a:r>
          </a:p>
          <a:p>
            <a:r>
              <a:rPr lang="es-MX" dirty="0" smtClean="0">
                <a:latin typeface="Arial Narrow" panose="020B0606020202030204" pitchFamily="34" charset="0"/>
              </a:rPr>
              <a:t>Exposición ambiental antes de nacimiento</a:t>
            </a:r>
          </a:p>
          <a:p>
            <a:r>
              <a:rPr lang="es-MX" dirty="0" smtClean="0">
                <a:latin typeface="Arial Narrow" panose="020B0606020202030204" pitchFamily="34" charset="0"/>
              </a:rPr>
              <a:t>Química cerebral</a:t>
            </a:r>
          </a:p>
          <a:p>
            <a:pPr marL="0" indent="0">
              <a:buNone/>
            </a:pPr>
            <a:r>
              <a:rPr lang="es-MX" b="1" dirty="0" smtClean="0">
                <a:latin typeface="Arial Narrow" panose="020B0606020202030204" pitchFamily="34" charset="0"/>
              </a:rPr>
              <a:t>Riesgos</a:t>
            </a:r>
          </a:p>
          <a:p>
            <a:pPr>
              <a:lnSpc>
                <a:spcPct val="120000"/>
              </a:lnSpc>
            </a:pPr>
            <a:r>
              <a:rPr lang="es-MX" dirty="0" smtClean="0">
                <a:latin typeface="Arial Narrow" panose="020B0606020202030204" pitchFamily="34" charset="0"/>
              </a:rPr>
              <a:t>Historial de enfermedad mental en algún pariente de sangre</a:t>
            </a:r>
          </a:p>
          <a:p>
            <a:pPr>
              <a:lnSpc>
                <a:spcPct val="120000"/>
              </a:lnSpc>
            </a:pPr>
            <a:r>
              <a:rPr lang="es-MX" dirty="0" smtClean="0">
                <a:latin typeface="Arial Narrow" panose="020B0606020202030204" pitchFamily="34" charset="0"/>
              </a:rPr>
              <a:t>Situaciones estresantes (ej. Problemas </a:t>
            </a:r>
            <a:r>
              <a:rPr lang="es-MX" sz="2100" dirty="0">
                <a:latin typeface="Arial Narrow" panose="020B0606020202030204" pitchFamily="34" charset="0"/>
              </a:rPr>
              <a:t>económicos, pérdida </a:t>
            </a:r>
            <a:r>
              <a:rPr lang="es-MX" dirty="0" smtClean="0">
                <a:latin typeface="Arial Narrow" panose="020B0606020202030204" pitchFamily="34" charset="0"/>
              </a:rPr>
              <a:t>de ser amado o divorcio)</a:t>
            </a:r>
          </a:p>
          <a:p>
            <a:pPr>
              <a:lnSpc>
                <a:spcPct val="120000"/>
              </a:lnSpc>
            </a:pPr>
            <a:r>
              <a:rPr lang="es-MX" dirty="0">
                <a:latin typeface="Arial Narrow" panose="020B0606020202030204" pitchFamily="34" charset="0"/>
              </a:rPr>
              <a:t>Condición médica </a:t>
            </a:r>
            <a:r>
              <a:rPr lang="es-MX" dirty="0" smtClean="0">
                <a:latin typeface="Arial Narrow" panose="020B0606020202030204" pitchFamily="34" charset="0"/>
              </a:rPr>
              <a:t>crónica, como diabetes</a:t>
            </a:r>
          </a:p>
          <a:p>
            <a:pPr>
              <a:lnSpc>
                <a:spcPct val="120000"/>
              </a:lnSpc>
            </a:pPr>
            <a:r>
              <a:rPr lang="es-MX" dirty="0" smtClean="0">
                <a:latin typeface="Arial Narrow" panose="020B0606020202030204" pitchFamily="34" charset="0"/>
              </a:rPr>
              <a:t>Daño cerebral, ej. Lesión seria (lesión cerebral traumática), golpe violento a la cabeza</a:t>
            </a:r>
          </a:p>
          <a:p>
            <a:pPr>
              <a:lnSpc>
                <a:spcPct val="120000"/>
              </a:lnSpc>
            </a:pPr>
            <a:r>
              <a:rPr lang="es-MX" dirty="0" smtClean="0">
                <a:latin typeface="Arial Narrow" panose="020B0606020202030204" pitchFamily="34" charset="0"/>
              </a:rPr>
              <a:t>Experiencias traumáticas (ej. Combate militar o ataque)</a:t>
            </a:r>
          </a:p>
          <a:p>
            <a:pPr>
              <a:lnSpc>
                <a:spcPct val="120000"/>
              </a:lnSpc>
            </a:pPr>
            <a:r>
              <a:rPr lang="es-MX" dirty="0" smtClean="0">
                <a:latin typeface="Arial Narrow" panose="020B0606020202030204" pitchFamily="34" charset="0"/>
              </a:rPr>
              <a:t>Uso de alcohol o droga recreacional</a:t>
            </a:r>
          </a:p>
          <a:p>
            <a:pPr>
              <a:lnSpc>
                <a:spcPct val="120000"/>
              </a:lnSpc>
            </a:pPr>
            <a:r>
              <a:rPr lang="es-MX" dirty="0" smtClean="0">
                <a:latin typeface="Arial Narrow" panose="020B0606020202030204" pitchFamily="34" charset="0"/>
              </a:rPr>
              <a:t>Historial infantil de abuso o negligencia</a:t>
            </a:r>
          </a:p>
          <a:p>
            <a:pPr>
              <a:lnSpc>
                <a:spcPct val="120000"/>
              </a:lnSpc>
            </a:pPr>
            <a:r>
              <a:rPr lang="es-MX" dirty="0" smtClean="0">
                <a:latin typeface="Arial Narrow" panose="020B0606020202030204" pitchFamily="34" charset="0"/>
              </a:rPr>
              <a:t>Pocas amistades o pocas relaciones saludables</a:t>
            </a:r>
          </a:p>
          <a:p>
            <a:pPr>
              <a:lnSpc>
                <a:spcPct val="120000"/>
              </a:lnSpc>
            </a:pPr>
            <a:r>
              <a:rPr lang="es-MX" dirty="0" smtClean="0">
                <a:latin typeface="Arial Narrow" panose="020B0606020202030204" pitchFamily="34" charset="0"/>
              </a:rPr>
              <a:t>Previa enfermedad mental</a:t>
            </a:r>
            <a:endParaRPr lang="es-MX" dirty="0">
              <a:latin typeface="Arial Narrow" panose="020B060602020203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19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456196"/>
            <a:ext cx="7543800" cy="607227"/>
          </a:xfrm>
        </p:spPr>
        <p:txBody>
          <a:bodyPr>
            <a:normAutofit fontScale="90000"/>
          </a:bodyPr>
          <a:lstStyle/>
          <a:p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Necesidad de Servicios de Salud Mental Públicos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152400" y="1223883"/>
            <a:ext cx="4343400" cy="50292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Condado de Madera AF 18-19 – Reporte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s-MX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MX" sz="2600" b="1" u="sng" dirty="0" smtClean="0">
                <a:latin typeface="Arial Narrow" panose="020B0606020202030204" pitchFamily="34" charset="0"/>
                <a:cs typeface="Arial" panose="020B0604020202020204" pitchFamily="34" charset="0"/>
              </a:rPr>
              <a:t>Elegibilidad para Servicios de Salud Mental Públicos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s-MX" sz="1900" b="1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39725" indent="-339725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s-MX" sz="28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Población de Madera – 159,536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endParaRPr lang="es-MX" sz="280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39725" indent="-339725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s-MX" sz="2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&lt;200% Bajo Línea de Población Fed. (Medi-Cal)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endParaRPr lang="es-MX" sz="190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s-MX" sz="2800" u="sng" dirty="0" smtClean="0">
                <a:latin typeface="Arial Narrow" panose="020B0606020202030204" pitchFamily="34" charset="0"/>
                <a:cs typeface="Arial" panose="020B0604020202020204" pitchFamily="34" charset="0"/>
              </a:rPr>
              <a:t>73,392</a:t>
            </a:r>
            <a:r>
              <a:rPr lang="es-MX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– Población en Pobreza (Madera)</a:t>
            </a:r>
          </a:p>
          <a:p>
            <a:pPr marL="914400" lvl="2" indent="0">
              <a:lnSpc>
                <a:spcPct val="120000"/>
              </a:lnSpc>
              <a:spcBef>
                <a:spcPts val="0"/>
              </a:spcBef>
              <a:buNone/>
            </a:pPr>
            <a:endParaRPr lang="es-MX" sz="190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s-MX" sz="2600" u="sng" dirty="0" smtClean="0">
                <a:latin typeface="Arial Narrow" panose="020B0606020202030204" pitchFamily="34" charset="0"/>
                <a:cs typeface="Arial" panose="020B0604020202020204" pitchFamily="34" charset="0"/>
              </a:rPr>
              <a:t>DHCS elegibilidad estimada 6,022</a:t>
            </a:r>
          </a:p>
          <a:p>
            <a:pPr marL="1371600" lvl="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MX" sz="2400" u="sng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endParaRPr lang="es-MX" sz="190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s-MX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Población de Salud Mental P</a:t>
            </a:r>
            <a:r>
              <a:rPr lang="es-MX" sz="2400" dirty="0">
                <a:latin typeface="Arial Narrow" panose="020B0606020202030204" pitchFamily="34" charset="0"/>
                <a:cs typeface="Arial" panose="020B0604020202020204" pitchFamily="34" charset="0"/>
              </a:rPr>
              <a:t>úbl</a:t>
            </a:r>
            <a:r>
              <a:rPr lang="es-MX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ica - 8%  </a:t>
            </a:r>
            <a:r>
              <a:rPr lang="es-MX" sz="2400" b="1" u="sng" dirty="0" smtClean="0">
                <a:latin typeface="Arial Narrow" panose="020B0606020202030204" pitchFamily="34" charset="0"/>
                <a:cs typeface="Arial" panose="020B0604020202020204" pitchFamily="34" charset="0"/>
              </a:rPr>
              <a:t>5,871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endParaRPr lang="es-MX" sz="240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s-MX" sz="2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7</a:t>
            </a:r>
            <a:r>
              <a:rPr lang="es-MX" sz="2600" baseline="30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mo</a:t>
            </a:r>
            <a:r>
              <a:rPr lang="es-MX" sz="2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– Desempleo más Alto en CA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s-MX" sz="24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5.0% - Desempleo</a:t>
            </a:r>
          </a:p>
          <a:p>
            <a:pPr marL="1371600" lvl="3" indent="0">
              <a:buNone/>
            </a:pPr>
            <a:endParaRPr lang="en-US" sz="24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0" y="1063423"/>
            <a:ext cx="4572000" cy="564217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MX" sz="14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Complicaciones</a:t>
            </a:r>
          </a:p>
          <a:p>
            <a:r>
              <a:rPr lang="es-MX" sz="1300" b="1" i="1" u="sng" dirty="0" smtClean="0">
                <a:latin typeface="Arial Narrow" panose="020B0606020202030204" pitchFamily="34" charset="0"/>
                <a:cs typeface="Arial" panose="020B0604020202020204" pitchFamily="34" charset="0"/>
              </a:rPr>
              <a:t>Enfermedad mental es una de las causas principales de discapacidad.</a:t>
            </a:r>
            <a:r>
              <a:rPr lang="es-MX" sz="13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 Enfermedad mental sin tratamiento puede causar problemas de salud severos emocionales, de comportamiento y físicos.  Complicaciones a veces relacionadas con enfermedad mental incluyen:</a:t>
            </a:r>
            <a:endParaRPr lang="es-MX" sz="1300" i="1" u="sng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es-MX" sz="13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Infelicidad y poco gozo por la vida</a:t>
            </a:r>
          </a:p>
          <a:p>
            <a:r>
              <a:rPr lang="es-MX" sz="13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Conflictos familiares</a:t>
            </a:r>
          </a:p>
          <a:p>
            <a:r>
              <a:rPr lang="es-MX" sz="13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Dificultad en relaciones</a:t>
            </a:r>
          </a:p>
          <a:p>
            <a:r>
              <a:rPr lang="es-MX" sz="13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Aislamiento social</a:t>
            </a:r>
          </a:p>
          <a:p>
            <a:r>
              <a:rPr lang="es-MX" sz="13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Problemas con tabaco, alcohol y otras drogas</a:t>
            </a:r>
          </a:p>
          <a:p>
            <a:r>
              <a:rPr lang="es-MX" sz="13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Ausencia al trabajo o escuela, u otro problema relacionado con el trabajo o escuela.</a:t>
            </a:r>
          </a:p>
          <a:p>
            <a:r>
              <a:rPr lang="es-MX" sz="13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Problemas legales o económicos</a:t>
            </a:r>
          </a:p>
          <a:p>
            <a:r>
              <a:rPr lang="es-MX" sz="13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Pobreza o falta de vivienda</a:t>
            </a:r>
          </a:p>
          <a:p>
            <a:r>
              <a:rPr lang="es-MX" sz="13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Daño </a:t>
            </a:r>
            <a:r>
              <a:rPr lang="es-MX" sz="1300" dirty="0">
                <a:latin typeface="Arial Narrow" panose="020B0606020202030204" pitchFamily="34" charset="0"/>
                <a:cs typeface="Arial" panose="020B0604020202020204" pitchFamily="34" charset="0"/>
              </a:rPr>
              <a:t>a sí mismo </a:t>
            </a:r>
            <a:r>
              <a:rPr lang="es-MX" sz="13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y daño a otros, incluyendo suicidio u homicidio</a:t>
            </a:r>
          </a:p>
          <a:p>
            <a:r>
              <a:rPr lang="es-MX" sz="13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Sistema inmunológico debilitado, su cuerpo tiene dificultad al resistir infecciones</a:t>
            </a:r>
          </a:p>
          <a:p>
            <a:r>
              <a:rPr lang="es-MX" sz="13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Enfermedad cardiaca y otras </a:t>
            </a:r>
            <a:r>
              <a:rPr lang="es-MX" sz="1300" dirty="0">
                <a:latin typeface="Arial Narrow" panose="020B0606020202030204" pitchFamily="34" charset="0"/>
                <a:cs typeface="Arial" panose="020B0604020202020204" pitchFamily="34" charset="0"/>
              </a:rPr>
              <a:t>condiciones médicas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464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04800" y="1828800"/>
            <a:ext cx="4040188" cy="430752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s-MX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Frecuencia de Enfermedad Mental</a:t>
            </a:r>
            <a:endParaRPr lang="es-MX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28599" y="2500086"/>
            <a:ext cx="4495801" cy="38457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b="1" dirty="0" smtClean="0">
                <a:latin typeface="Arial Narrow" pitchFamily="34" charset="0"/>
              </a:rPr>
              <a:t>Personas con </a:t>
            </a:r>
            <a:r>
              <a:rPr lang="es-MX" b="1" i="1" u="sng" dirty="0" smtClean="0">
                <a:latin typeface="Arial Narrow" pitchFamily="34" charset="0"/>
              </a:rPr>
              <a:t>Cualquier </a:t>
            </a:r>
            <a:r>
              <a:rPr lang="es-MX" b="1" dirty="0" smtClean="0">
                <a:latin typeface="Arial Narrow" pitchFamily="34" charset="0"/>
              </a:rPr>
              <a:t>Diagnosis de Enfermedad Mental = 11,808 </a:t>
            </a:r>
            <a:r>
              <a:rPr lang="es-MX" dirty="0" smtClean="0">
                <a:latin typeface="Arial Narrow" pitchFamily="34" charset="0"/>
              </a:rPr>
              <a:t>(estimación)</a:t>
            </a:r>
          </a:p>
          <a:p>
            <a:pPr lvl="1">
              <a:lnSpc>
                <a:spcPct val="150000"/>
              </a:lnSpc>
            </a:pPr>
            <a:r>
              <a:rPr lang="es-MX" dirty="0" smtClean="0">
                <a:latin typeface="Arial Narrow" pitchFamily="34" charset="0"/>
              </a:rPr>
              <a:t>Adultos (18+) = 7,981</a:t>
            </a:r>
          </a:p>
          <a:p>
            <a:pPr lvl="1">
              <a:lnSpc>
                <a:spcPct val="150000"/>
              </a:lnSpc>
            </a:pPr>
            <a:r>
              <a:rPr lang="es-MX" dirty="0" smtClean="0">
                <a:latin typeface="Arial Narrow" pitchFamily="34" charset="0"/>
              </a:rPr>
              <a:t>Niños (0-17) = 3,827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s-MX" dirty="0" smtClean="0">
              <a:latin typeface="Arial Narrow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es-MX" sz="1200" b="1" i="1" dirty="0" smtClean="0">
                <a:latin typeface="Arial Narrow" pitchFamily="34" charset="0"/>
              </a:rPr>
              <a:t>Cambio en porciento de condado por incremento en población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724401" y="1859757"/>
            <a:ext cx="4419600" cy="426243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s-MX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Elegibilidad de Salud Mental del Condado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802189" y="2507695"/>
            <a:ext cx="4341812" cy="38457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b="1" i="1" dirty="0" smtClean="0">
                <a:latin typeface="Arial Narrow" pitchFamily="34" charset="0"/>
              </a:rPr>
              <a:t>Adultos Elegibles </a:t>
            </a:r>
            <a:r>
              <a:rPr lang="es-MX" dirty="0" smtClean="0">
                <a:latin typeface="Arial Narrow" pitchFamily="34" charset="0"/>
              </a:rPr>
              <a:t>= 3,749</a:t>
            </a:r>
          </a:p>
          <a:p>
            <a:pPr>
              <a:lnSpc>
                <a:spcPct val="150000"/>
              </a:lnSpc>
            </a:pPr>
            <a:r>
              <a:rPr lang="es-MX" b="1" i="1" dirty="0" smtClean="0">
                <a:latin typeface="Arial Narrow" pitchFamily="34" charset="0"/>
              </a:rPr>
              <a:t>Niños Elegibles </a:t>
            </a:r>
            <a:r>
              <a:rPr lang="es-MX" dirty="0" smtClean="0">
                <a:latin typeface="Arial Narrow" pitchFamily="34" charset="0"/>
              </a:rPr>
              <a:t>= 2,663</a:t>
            </a:r>
          </a:p>
          <a:p>
            <a:pPr>
              <a:lnSpc>
                <a:spcPct val="150000"/>
              </a:lnSpc>
            </a:pPr>
            <a:r>
              <a:rPr lang="es-MX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Atendidos</a:t>
            </a:r>
            <a:endParaRPr lang="es-MX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Adultos (18+) 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1,667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 (60%)</a:t>
            </a: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Niños (0-18)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2, 746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 (40%)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6934200" cy="790005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Necesidad de Servicios de Salud Mental</a:t>
            </a:r>
            <a:endParaRPr lang="es-MX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69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062" y="1661395"/>
            <a:ext cx="4040188" cy="46589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Consulta Externa</a:t>
            </a:r>
            <a:endParaRPr lang="es-MX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6314" y="2107153"/>
            <a:ext cx="4040188" cy="461432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24"/>
              </a:spcBef>
            </a:pPr>
            <a:r>
              <a:rPr lang="es-MX" b="1" dirty="0" smtClean="0">
                <a:latin typeface="Arial Narrow" pitchFamily="34" charset="0"/>
              </a:rPr>
              <a:t>Evaluación de Elegibilidad</a:t>
            </a:r>
          </a:p>
          <a:p>
            <a:pPr>
              <a:lnSpc>
                <a:spcPct val="150000"/>
              </a:lnSpc>
              <a:spcBef>
                <a:spcPts val="624"/>
              </a:spcBef>
            </a:pPr>
            <a:r>
              <a:rPr lang="es-MX" b="1" dirty="0" smtClean="0">
                <a:latin typeface="Arial Narrow" pitchFamily="34" charset="0"/>
              </a:rPr>
              <a:t>Evaluación Clínica</a:t>
            </a:r>
          </a:p>
          <a:p>
            <a:pPr>
              <a:lnSpc>
                <a:spcPct val="150000"/>
              </a:lnSpc>
              <a:spcBef>
                <a:spcPts val="624"/>
              </a:spcBef>
            </a:pPr>
            <a:r>
              <a:rPr lang="es-MX" b="1" dirty="0" smtClean="0">
                <a:latin typeface="Arial Narrow" pitchFamily="34" charset="0"/>
              </a:rPr>
              <a:t>Consejería/Terapia</a:t>
            </a:r>
            <a:endParaRPr lang="es-MX" dirty="0" smtClean="0">
              <a:latin typeface="Arial Narrow" pitchFamily="34" charset="0"/>
            </a:endParaRPr>
          </a:p>
          <a:p>
            <a:pPr lvl="1">
              <a:lnSpc>
                <a:spcPct val="150000"/>
              </a:lnSpc>
              <a:spcBef>
                <a:spcPts val="624"/>
              </a:spcBef>
            </a:pPr>
            <a:r>
              <a:rPr lang="es-MX" dirty="0" smtClean="0">
                <a:latin typeface="Arial Narrow" pitchFamily="34" charset="0"/>
              </a:rPr>
              <a:t>Individual y Grupo</a:t>
            </a:r>
          </a:p>
          <a:p>
            <a:pPr lvl="1">
              <a:lnSpc>
                <a:spcPct val="150000"/>
              </a:lnSpc>
              <a:spcBef>
                <a:spcPts val="624"/>
              </a:spcBef>
            </a:pPr>
            <a:r>
              <a:rPr lang="es-MX" dirty="0" smtClean="0">
                <a:latin typeface="Arial Narrow" pitchFamily="34" charset="0"/>
              </a:rPr>
              <a:t>Salud Mental y Uso de Sustancia</a:t>
            </a:r>
          </a:p>
          <a:p>
            <a:pPr>
              <a:lnSpc>
                <a:spcPct val="150000"/>
              </a:lnSpc>
              <a:spcBef>
                <a:spcPts val="624"/>
              </a:spcBef>
            </a:pPr>
            <a:r>
              <a:rPr lang="es-MX" b="1" dirty="0" smtClean="0">
                <a:latin typeface="Arial Narrow" pitchFamily="34" charset="0"/>
              </a:rPr>
              <a:t>Psiquiatría/Medicamento</a:t>
            </a:r>
          </a:p>
          <a:p>
            <a:pPr>
              <a:lnSpc>
                <a:spcPct val="150000"/>
              </a:lnSpc>
              <a:spcBef>
                <a:spcPts val="624"/>
              </a:spcBef>
            </a:pPr>
            <a:r>
              <a:rPr lang="es-MX" b="1" dirty="0" smtClean="0">
                <a:latin typeface="Arial Narrow" pitchFamily="34" charset="0"/>
              </a:rPr>
              <a:t>Servicios de Crisis</a:t>
            </a:r>
          </a:p>
          <a:p>
            <a:pPr>
              <a:lnSpc>
                <a:spcPct val="150000"/>
              </a:lnSpc>
              <a:spcBef>
                <a:spcPts val="624"/>
              </a:spcBef>
            </a:pPr>
            <a:r>
              <a:rPr lang="es-MX" b="1" dirty="0" smtClean="0">
                <a:latin typeface="Arial Narrow" pitchFamily="34" charset="0"/>
              </a:rPr>
              <a:t>Manejo de Caso/Rehabilitación</a:t>
            </a:r>
            <a:endParaRPr lang="es-MX" dirty="0" smtClean="0">
              <a:latin typeface="Arial Narrow" pitchFamily="34" charset="0"/>
            </a:endParaRPr>
          </a:p>
          <a:p>
            <a:endParaRPr lang="en-US" dirty="0">
              <a:latin typeface="Arial Narrow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038600" y="1600200"/>
            <a:ext cx="4876800" cy="527781"/>
          </a:xfrm>
          <a:noFill/>
        </p:spPr>
        <p:txBody>
          <a:bodyPr>
            <a:noAutofit/>
          </a:bodyPr>
          <a:lstStyle/>
          <a:p>
            <a:pPr algn="ctr"/>
            <a:r>
              <a:rPr lang="es-MX" sz="23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Ley de Servicios de Salud Mental</a:t>
            </a:r>
            <a:endParaRPr lang="es-MX" sz="23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876800" y="2261287"/>
            <a:ext cx="3948831" cy="4446047"/>
          </a:xfrm>
        </p:spPr>
        <p:txBody>
          <a:bodyPr>
            <a:normAutofit fontScale="55000" lnSpcReduction="20000"/>
          </a:bodyPr>
          <a:lstStyle/>
          <a:p>
            <a:pPr marL="457200" indent="-457200">
              <a:lnSpc>
                <a:spcPct val="160000"/>
              </a:lnSpc>
              <a:buFont typeface="+mj-lt"/>
              <a:buAutoNum type="arabicPeriod"/>
            </a:pPr>
            <a:r>
              <a:rPr lang="es-MX" sz="2600" b="1" dirty="0" smtClean="0">
                <a:latin typeface="Arial Narrow" pitchFamily="34" charset="0"/>
              </a:rPr>
              <a:t>Servicios Comunitarios y de Apoyo </a:t>
            </a:r>
          </a:p>
          <a:p>
            <a:pPr marL="857256" lvl="1" indent="-457200">
              <a:lnSpc>
                <a:spcPct val="160000"/>
              </a:lnSpc>
              <a:buFont typeface="+mj-lt"/>
              <a:buAutoNum type="alphaLcPeriod"/>
            </a:pPr>
            <a:r>
              <a:rPr lang="es-MX" b="1" dirty="0" smtClean="0">
                <a:latin typeface="Arial Narrow" pitchFamily="34" charset="0"/>
              </a:rPr>
              <a:t>Asociación de Servicio Completo</a:t>
            </a:r>
          </a:p>
          <a:p>
            <a:pPr marL="982980" lvl="2" indent="-342900">
              <a:lnSpc>
                <a:spcPct val="160000"/>
              </a:lnSpc>
            </a:pPr>
            <a:r>
              <a:rPr lang="es-MX" sz="1900" b="1" dirty="0" smtClean="0">
                <a:latin typeface="Arial Narrow" pitchFamily="34" charset="0"/>
              </a:rPr>
              <a:t>Niños/Jóvenes en Edad de Transición </a:t>
            </a:r>
          </a:p>
          <a:p>
            <a:pPr marL="982980" lvl="2" indent="-342900">
              <a:lnSpc>
                <a:spcPct val="160000"/>
              </a:lnSpc>
            </a:pPr>
            <a:r>
              <a:rPr lang="es-MX" sz="1900" b="1" dirty="0" smtClean="0">
                <a:latin typeface="Arial Narrow" pitchFamily="34" charset="0"/>
              </a:rPr>
              <a:t>Adultos/Adultos Mayores</a:t>
            </a:r>
          </a:p>
          <a:p>
            <a:pPr marL="822960" lvl="1" indent="-457200">
              <a:lnSpc>
                <a:spcPct val="160000"/>
              </a:lnSpc>
              <a:buFont typeface="+mj-lt"/>
              <a:buAutoNum type="alphaLcPeriod"/>
            </a:pPr>
            <a:r>
              <a:rPr lang="es-MX" sz="2200" b="1" dirty="0" smtClean="0">
                <a:latin typeface="Arial Narrow" pitchFamily="34" charset="0"/>
              </a:rPr>
              <a:t>Desarrollo de Sistemas</a:t>
            </a:r>
          </a:p>
          <a:p>
            <a:pPr marL="982980" lvl="2" indent="-342900">
              <a:lnSpc>
                <a:spcPct val="160000"/>
              </a:lnSpc>
            </a:pPr>
            <a:r>
              <a:rPr lang="es-MX" sz="2200" b="1" dirty="0" smtClean="0">
                <a:latin typeface="Arial Narrow" pitchFamily="34" charset="0"/>
              </a:rPr>
              <a:t>Expansión</a:t>
            </a:r>
          </a:p>
          <a:p>
            <a:pPr marL="982980" lvl="2" indent="-342900">
              <a:lnSpc>
                <a:spcPct val="160000"/>
              </a:lnSpc>
            </a:pPr>
            <a:r>
              <a:rPr lang="es-MX" sz="2200" b="1" dirty="0" smtClean="0">
                <a:latin typeface="Arial Narrow" pitchFamily="34" charset="0"/>
              </a:rPr>
              <a:t>Servicios de Apoyo y Estructura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eriod"/>
            </a:pPr>
            <a:r>
              <a:rPr lang="es-MX" sz="2400" b="1" dirty="0" smtClean="0">
                <a:latin typeface="Arial Narrow" pitchFamily="34" charset="0"/>
              </a:rPr>
              <a:t>Prevención e Intervención Temprana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eriod"/>
            </a:pPr>
            <a:r>
              <a:rPr lang="es-MX" sz="2400" b="1" dirty="0" smtClean="0">
                <a:latin typeface="Arial Narrow" pitchFamily="34" charset="0"/>
              </a:rPr>
              <a:t>Vivienda </a:t>
            </a:r>
            <a:r>
              <a:rPr lang="es-MX" sz="2400" dirty="0" smtClean="0">
                <a:latin typeface="Arial Narrow" pitchFamily="34" charset="0"/>
              </a:rPr>
              <a:t>(para grupos específicos)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eriod"/>
            </a:pPr>
            <a:r>
              <a:rPr lang="es-MX" sz="2400" b="1" dirty="0" smtClean="0">
                <a:latin typeface="Arial Narrow" pitchFamily="34" charset="0"/>
              </a:rPr>
              <a:t>Proyectos Estatales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eriod"/>
            </a:pPr>
            <a:r>
              <a:rPr lang="es-MX" sz="2400" b="1" dirty="0" smtClean="0">
                <a:latin typeface="Arial Narrow" pitchFamily="34" charset="0"/>
              </a:rPr>
              <a:t>Educación y Capacitación</a:t>
            </a:r>
            <a:endParaRPr lang="es-MX" sz="2400" b="1" dirty="0"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400"/>
            <a:ext cx="8705849" cy="670303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Servicios de Salud de Comportamiento Madera</a:t>
            </a:r>
            <a:endParaRPr lang="es-MX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54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="" xmlns:a16="http://schemas.microsoft.com/office/drawing/2014/main" id="{FB24944A-1C9B-4D4B-9B6C-7EEB91BF8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267200"/>
            <a:ext cx="8534400" cy="1500781"/>
          </a:xfrm>
        </p:spPr>
        <p:txBody>
          <a:bodyPr/>
          <a:lstStyle/>
          <a:p>
            <a:pPr algn="ctr"/>
            <a:r>
              <a:rPr lang="es-MX" sz="3600" dirty="0" smtClean="0"/>
              <a:t>Esta Sección se Enfoca Solo en </a:t>
            </a:r>
            <a:br>
              <a:rPr lang="es-MX" sz="3600" dirty="0" smtClean="0"/>
            </a:br>
            <a:r>
              <a:rPr lang="es-MX" sz="3600" dirty="0" smtClean="0"/>
              <a:t>La Ley de Servicios de Salud Mental</a:t>
            </a:r>
            <a:endParaRPr lang="es-MX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157210A-B891-5C40-BE6B-1DA0214F3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871D-BD2C-4568-9363-E7AAC096428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4770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27672</TotalTime>
  <Words>3242</Words>
  <Application>Microsoft Office PowerPoint</Application>
  <PresentationFormat>On-screen Show (4:3)</PresentationFormat>
  <Paragraphs>757</Paragraphs>
  <Slides>47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6" baseType="lpstr">
      <vt:lpstr>Arial</vt:lpstr>
      <vt:lpstr>Arial Narrow</vt:lpstr>
      <vt:lpstr>Calibri</vt:lpstr>
      <vt:lpstr>Century Gothic</vt:lpstr>
      <vt:lpstr>Times New Roman</vt:lpstr>
      <vt:lpstr>Wingdings</vt:lpstr>
      <vt:lpstr>Wingdings 2</vt:lpstr>
      <vt:lpstr>Wingdings 3</vt:lpstr>
      <vt:lpstr>Ion</vt:lpstr>
      <vt:lpstr>Ley de Servicios de Salud Mental (MHSA) 2020</vt:lpstr>
      <vt:lpstr>Educación de Salud Mental</vt:lpstr>
      <vt:lpstr>¿Qué es Enfermedad Mental?</vt:lpstr>
      <vt:lpstr>¿Qué causa enfermedad mental?</vt:lpstr>
      <vt:lpstr>PowerPoint Presentation</vt:lpstr>
      <vt:lpstr>Necesidad de Servicios de Salud Mental Públicos</vt:lpstr>
      <vt:lpstr>Necesidad de Servicios de Salud Mental</vt:lpstr>
      <vt:lpstr>Servicios de Salud de Comportamiento Madera</vt:lpstr>
      <vt:lpstr>Esta Sección se Enfoca Solo en  La Ley de Servicios de Salud Mental</vt:lpstr>
      <vt:lpstr>Ley de Servicios de Salud Mental (MHSA)</vt:lpstr>
      <vt:lpstr>Valores de MHSA</vt:lpstr>
      <vt:lpstr>Servicios Comunitarios y Servicios de Apoyo</vt:lpstr>
      <vt:lpstr>Ley de Servicios de Salud Mental Servicios Comunitarios y de Apoyo (CSS)  AF 2018-19</vt:lpstr>
      <vt:lpstr>Ley de Servicios de Salud Mental Servicios Comunitarios y de Apoyo (CSS)  AF 2018-19</vt:lpstr>
      <vt:lpstr>Razas en FSP AF 18-19</vt:lpstr>
      <vt:lpstr>Resultados de la Asociación de Servicios Completos AF 18/19 – Niños and Adultos</vt:lpstr>
      <vt:lpstr>Resultados de la Asociación de Servicios Completos AF 18-19</vt:lpstr>
      <vt:lpstr>Resultados de la Asociación de Servicios Completos AF 18-19</vt:lpstr>
      <vt:lpstr>Resultados de la Asociación de Servicios Completos AF 18-19</vt:lpstr>
      <vt:lpstr>MHSA – Resultados de Servicios de Desarrollo de Sistema AF 18 -19</vt:lpstr>
      <vt:lpstr>Servicios de Prevención e Intervención Temprana</vt:lpstr>
      <vt:lpstr>Ley de Servicios de Salud Mental Prevención e Intervención Temprana (PEI)</vt:lpstr>
      <vt:lpstr>Modelo Socio-Ecológico &amp; Servicios de Salud de Comportamiento</vt:lpstr>
      <vt:lpstr>Prevención e Intervención Temprana</vt:lpstr>
      <vt:lpstr>Hope House AF 18/19</vt:lpstr>
      <vt:lpstr>Programa de Empoderamiento Juvenil</vt:lpstr>
      <vt:lpstr>Educadores de Salud Mental AF 18/19</vt:lpstr>
      <vt:lpstr>Educadores de Salud Mental AF 18/19</vt:lpstr>
      <vt:lpstr>Educadores de Salud Mental AF 18/19</vt:lpstr>
      <vt:lpstr>Educadores de Salud Mental AF 18/19</vt:lpstr>
      <vt:lpstr>Clientes de PEI – Raza/Etnia AF 18-19</vt:lpstr>
      <vt:lpstr>Dos Coaliciones</vt:lpstr>
      <vt:lpstr>Innovación</vt:lpstr>
      <vt:lpstr>Innovación MHSA</vt:lpstr>
      <vt:lpstr>Proyecto de Innovación Actual</vt:lpstr>
      <vt:lpstr>Proyecto de Innovación Actual Completado</vt:lpstr>
      <vt:lpstr>Innovación - Resultados</vt:lpstr>
      <vt:lpstr>Resumen del Proyecto</vt:lpstr>
      <vt:lpstr>Resumen del Proyecto</vt:lpstr>
      <vt:lpstr>Conclusión y Recomendación Final</vt:lpstr>
      <vt:lpstr>Proyecto de Vivienda MHSA</vt:lpstr>
      <vt:lpstr>Educación y Entrenamiento de Personal</vt:lpstr>
      <vt:lpstr>Presupuesto</vt:lpstr>
      <vt:lpstr>Presupuesto AF 18-19</vt:lpstr>
      <vt:lpstr> </vt:lpstr>
      <vt:lpstr>Encuesta Electrónica 2020</vt:lpstr>
      <vt:lpstr>PowerPoint Presentation</vt:lpstr>
    </vt:vector>
  </TitlesOfParts>
  <Company>Madera County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Laura’s Law</dc:title>
  <dc:creator>david.weikel</dc:creator>
  <cp:lastModifiedBy>David Weikel</cp:lastModifiedBy>
  <cp:revision>1477</cp:revision>
  <cp:lastPrinted>2019-05-03T19:04:30Z</cp:lastPrinted>
  <dcterms:created xsi:type="dcterms:W3CDTF">2013-09-09T23:05:12Z</dcterms:created>
  <dcterms:modified xsi:type="dcterms:W3CDTF">2020-04-15T23:34:46Z</dcterms:modified>
</cp:coreProperties>
</file>