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omments/comment2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3.xml" ContentType="application/vnd.openxmlformats-officedocument.presentationml.comment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omments/comment4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711" r:id="rId1"/>
  </p:sldMasterIdLst>
  <p:notesMasterIdLst>
    <p:notesMasterId r:id="rId48"/>
  </p:notesMasterIdLst>
  <p:handoutMasterIdLst>
    <p:handoutMasterId r:id="rId49"/>
  </p:handoutMasterIdLst>
  <p:sldIdLst>
    <p:sldId id="411" r:id="rId2"/>
    <p:sldId id="536" r:id="rId3"/>
    <p:sldId id="517" r:id="rId4"/>
    <p:sldId id="518" r:id="rId5"/>
    <p:sldId id="520" r:id="rId6"/>
    <p:sldId id="516" r:id="rId7"/>
    <p:sldId id="409" r:id="rId8"/>
    <p:sldId id="382" r:id="rId9"/>
    <p:sldId id="533" r:id="rId10"/>
    <p:sldId id="413" r:id="rId11"/>
    <p:sldId id="420" r:id="rId12"/>
    <p:sldId id="537" r:id="rId13"/>
    <p:sldId id="480" r:id="rId14"/>
    <p:sldId id="523" r:id="rId15"/>
    <p:sldId id="521" r:id="rId16"/>
    <p:sldId id="469" r:id="rId17"/>
    <p:sldId id="471" r:id="rId18"/>
    <p:sldId id="427" r:id="rId19"/>
    <p:sldId id="472" r:id="rId20"/>
    <p:sldId id="535" r:id="rId21"/>
    <p:sldId id="430" r:id="rId22"/>
    <p:sldId id="488" r:id="rId23"/>
    <p:sldId id="431" r:id="rId24"/>
    <p:sldId id="500" r:id="rId25"/>
    <p:sldId id="503" r:id="rId26"/>
    <p:sldId id="505" r:id="rId27"/>
    <p:sldId id="522" r:id="rId28"/>
    <p:sldId id="507" r:id="rId29"/>
    <p:sldId id="525" r:id="rId30"/>
    <p:sldId id="527" r:id="rId31"/>
    <p:sldId id="529" r:id="rId32"/>
    <p:sldId id="538" r:id="rId33"/>
    <p:sldId id="434" r:id="rId34"/>
    <p:sldId id="510" r:id="rId35"/>
    <p:sldId id="509" r:id="rId36"/>
    <p:sldId id="512" r:id="rId37"/>
    <p:sldId id="530" r:id="rId38"/>
    <p:sldId id="531" r:id="rId39"/>
    <p:sldId id="515" r:id="rId40"/>
    <p:sldId id="477" r:id="rId41"/>
    <p:sldId id="478" r:id="rId42"/>
    <p:sldId id="539" r:id="rId43"/>
    <p:sldId id="540" r:id="rId44"/>
    <p:sldId id="541" r:id="rId45"/>
    <p:sldId id="514" r:id="rId46"/>
    <p:sldId id="407" r:id="rId4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bbie.dinoto" initials="dcd" lastIdx="3" clrIdx="0"/>
  <p:cmAuthor id="1" name="David Weikel" initials="DW" lastIdx="4" clrIdx="1">
    <p:extLst>
      <p:ext uri="{19B8F6BF-5375-455C-9EA6-DF929625EA0E}">
        <p15:presenceInfo xmlns:p15="http://schemas.microsoft.com/office/powerpoint/2012/main" userId="S-1-5-21-915667399-647443709-3444475841-5549" providerId="AD"/>
      </p:ext>
    </p:extLst>
  </p:cmAuthor>
  <p:cmAuthor id="2" name="David Weikel" initials="DW [2]" lastIdx="7" clrIdx="2">
    <p:extLst>
      <p:ext uri="{19B8F6BF-5375-455C-9EA6-DF929625EA0E}">
        <p15:presenceInfo xmlns:p15="http://schemas.microsoft.com/office/powerpoint/2012/main" userId="1e141be7f14b243c" providerId="Windows Live"/>
      </p:ext>
    </p:extLst>
  </p:cmAuthor>
  <p:cmAuthor id="3" name="Annette Presley" initials="AP" lastIdx="7" clrIdx="3">
    <p:extLst>
      <p:ext uri="{19B8F6BF-5375-455C-9EA6-DF929625EA0E}">
        <p15:presenceInfo xmlns:p15="http://schemas.microsoft.com/office/powerpoint/2012/main" userId="S-1-5-21-915667399-647443709-3444475841-52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99" autoAdjust="0"/>
    <p:restoredTop sz="94660"/>
  </p:normalViewPr>
  <p:slideViewPr>
    <p:cSldViewPr>
      <p:cViewPr varScale="1">
        <p:scale>
          <a:sx n="39" d="100"/>
          <a:sy n="39" d="100"/>
        </p:scale>
        <p:origin x="60" y="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vid.weikel\Desktop\MHSA%20Main%20Folder%202020%20-%20FY%2018-19\WET\Staff%20Catagories%20Race%20Ethnicity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453138048302016E-2"/>
          <c:y val="0.32202677165354332"/>
          <c:w val="0.65214913869292268"/>
          <c:h val="0.5174380577427821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Mental Health Treatment Services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173-8A44-A7B0-7F8F80A60E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173-8A44-A7B0-7F8F80A60E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173-8A44-A7B0-7F8F80A60E80}"/>
              </c:ext>
            </c:extLst>
          </c:dPt>
          <c:dLbls>
            <c:dLbl>
              <c:idx val="0"/>
              <c:layout>
                <c:manualLayout>
                  <c:x val="-0.102727677908186"/>
                  <c:y val="-2.54472440944881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1575278925790366E-2"/>
                  <c:y val="-0.1488430446194225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9548358341999695"/>
                      <c:h val="0.1444545931758530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4.4384906432150525E-2"/>
                  <c:y val="0.1312275357156018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MHSA FSP</c:v>
                </c:pt>
                <c:pt idx="1">
                  <c:v>MHSA Expansion</c:v>
                </c:pt>
                <c:pt idx="2">
                  <c:v>Non-MHSA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 formatCode="General">
                  <c:v>84</c:v>
                </c:pt>
                <c:pt idx="1">
                  <c:v>1453</c:v>
                </c:pt>
                <c:pt idx="2">
                  <c:v>2508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173-8A44-A7B0-7F8F80A60E80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 Narrow" panose="020B060602020203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180378314779618"/>
          <c:y val="3.0174129353233832E-2"/>
          <c:w val="0.84548703502579425"/>
          <c:h val="0.5039732440161397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Child Indicators 18/19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lumMod val="114000"/>
                  </a:schemeClr>
                </a:gs>
                <a:gs pos="100000">
                  <a:schemeClr val="accent1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Homeless/Emergency Shelter</c:v>
                </c:pt>
                <c:pt idx="1">
                  <c:v>Substance Abuse</c:v>
                </c:pt>
                <c:pt idx="2">
                  <c:v>Emergency-Mental or Substance </c:v>
                </c:pt>
                <c:pt idx="3">
                  <c:v>Emergency Medical</c:v>
                </c:pt>
                <c:pt idx="4">
                  <c:v>Inpatient Psychiatric </c:v>
                </c:pt>
                <c:pt idx="5">
                  <c:v>Legal Involvement</c:v>
                </c:pt>
                <c:pt idx="6">
                  <c:v>Special Education</c:v>
                </c:pt>
                <c:pt idx="7">
                  <c:v>School Grades</c:v>
                </c:pt>
                <c:pt idx="8">
                  <c:v>Out of Home Placement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0.1</c:v>
                </c:pt>
                <c:pt idx="1">
                  <c:v>0.15</c:v>
                </c:pt>
                <c:pt idx="2">
                  <c:v>0.5</c:v>
                </c:pt>
                <c:pt idx="3">
                  <c:v>0.05</c:v>
                </c:pt>
                <c:pt idx="4">
                  <c:v>0.1</c:v>
                </c:pt>
                <c:pt idx="5">
                  <c:v>0.15</c:v>
                </c:pt>
                <c:pt idx="6">
                  <c:v>0.2</c:v>
                </c:pt>
                <c:pt idx="7">
                  <c:v>0.15</c:v>
                </c:pt>
                <c:pt idx="8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E88-C74F-B337-4077861CAD2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Adult Indicators 18/19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lumMod val="114000"/>
                  </a:schemeClr>
                </a:gs>
                <a:gs pos="100000">
                  <a:schemeClr val="accent2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Homeless/Emergency Shelter</c:v>
                </c:pt>
                <c:pt idx="1">
                  <c:v>Substance Abuse</c:v>
                </c:pt>
                <c:pt idx="2">
                  <c:v>Emergency-Mental or Substance </c:v>
                </c:pt>
                <c:pt idx="3">
                  <c:v>Emergency Medical</c:v>
                </c:pt>
                <c:pt idx="4">
                  <c:v>Inpatient Psychiatric </c:v>
                </c:pt>
                <c:pt idx="5">
                  <c:v>Legal Involvement</c:v>
                </c:pt>
                <c:pt idx="6">
                  <c:v>Special Education</c:v>
                </c:pt>
                <c:pt idx="7">
                  <c:v>School Grades</c:v>
                </c:pt>
                <c:pt idx="8">
                  <c:v>Out of Home Placement</c:v>
                </c:pt>
              </c:strCache>
            </c:strRef>
          </c:cat>
          <c:val>
            <c:numRef>
              <c:f>Sheet1!$C$2:$C$10</c:f>
              <c:numCache>
                <c:formatCode>0%</c:formatCode>
                <c:ptCount val="9"/>
                <c:pt idx="0">
                  <c:v>0.12</c:v>
                </c:pt>
                <c:pt idx="1">
                  <c:v>0.25</c:v>
                </c:pt>
                <c:pt idx="2">
                  <c:v>0.75</c:v>
                </c:pt>
                <c:pt idx="3">
                  <c:v>0.12</c:v>
                </c:pt>
                <c:pt idx="4">
                  <c:v>0.25</c:v>
                </c:pt>
                <c:pt idx="5">
                  <c:v>0.38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E88-C74F-B337-4077861CAD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9604528"/>
        <c:axId val="379604920"/>
        <c:axId val="387544088"/>
      </c:bar3DChart>
      <c:catAx>
        <c:axId val="379604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604920"/>
        <c:crosses val="autoZero"/>
        <c:auto val="1"/>
        <c:lblAlgn val="ctr"/>
        <c:lblOffset val="100"/>
        <c:noMultiLvlLbl val="0"/>
      </c:catAx>
      <c:valAx>
        <c:axId val="379604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604528"/>
        <c:crosses val="autoZero"/>
        <c:crossBetween val="between"/>
      </c:valAx>
      <c:serAx>
        <c:axId val="387544088"/>
        <c:scaling>
          <c:orientation val="minMax"/>
        </c:scaling>
        <c:delete val="1"/>
        <c:axPos val="b"/>
        <c:majorTickMark val="none"/>
        <c:minorTickMark val="none"/>
        <c:tickLblPos val="nextTo"/>
        <c:crossAx val="379604920"/>
        <c:crosses val="autoZero"/>
      </c:serAx>
      <c:spPr>
        <a:solidFill>
          <a:schemeClr val="accent5">
            <a:lumMod val="50000"/>
          </a:schemeClr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805426565269085"/>
          <c:y val="0.91815117326752071"/>
          <c:w val="0.74389135652915184"/>
          <c:h val="8.18488267324793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lt1">
                  <a:lumMod val="8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US">
                <a:latin typeface="Arial Narrow" panose="020B0606020202030204" pitchFamily="34" charset="0"/>
              </a:rPr>
              <a:t>Adult/Older Adult FSP </a:t>
            </a:r>
          </a:p>
          <a:p>
            <a:pPr>
              <a:defRPr>
                <a:latin typeface="Arial Narrow" panose="020B0606020202030204" pitchFamily="34" charset="0"/>
              </a:defRPr>
            </a:pPr>
            <a:r>
              <a:rPr lang="en-US">
                <a:latin typeface="Arial Narrow" panose="020B0606020202030204" pitchFamily="34" charset="0"/>
              </a:rPr>
              <a:t>Race/Ethnicity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0277777777777776E-2"/>
          <c:y val="0.25237839020122482"/>
          <c:w val="0.74368686868686873"/>
          <c:h val="0.6040765529308836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Race 18/19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17676767676767677"/>
                  <c:y val="-1.38888888888888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5555555555555462E-2"/>
                  <c:y val="-2.77777777777777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3383838383838384"/>
                  <c:y val="-4.16666666666666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6.4778044048841724E-3"/>
                  <c:y val="-4.17989417989418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Sheet1!$A$2:$A$9</c:f>
              <c:strCache>
                <c:ptCount val="8"/>
                <c:pt idx="0">
                  <c:v>AM or AK Native</c:v>
                </c:pt>
                <c:pt idx="1">
                  <c:v>Asian</c:v>
                </c:pt>
                <c:pt idx="2">
                  <c:v>Black/AA</c:v>
                </c:pt>
                <c:pt idx="3">
                  <c:v>Multiple</c:v>
                </c:pt>
                <c:pt idx="4">
                  <c:v>Other</c:v>
                </c:pt>
                <c:pt idx="5">
                  <c:v>UNK/NR</c:v>
                </c:pt>
                <c:pt idx="6">
                  <c:v>White/CAU</c:v>
                </c:pt>
                <c:pt idx="7">
                  <c:v>Hispanic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2">
                  <c:v>28</c:v>
                </c:pt>
                <c:pt idx="3">
                  <c:v>0</c:v>
                </c:pt>
                <c:pt idx="4">
                  <c:v>82</c:v>
                </c:pt>
                <c:pt idx="5">
                  <c:v>2</c:v>
                </c:pt>
                <c:pt idx="6">
                  <c:v>103</c:v>
                </c:pt>
                <c:pt idx="7">
                  <c:v>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AF-0947-91DD-299157A9367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Full Service Partnerships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lumMod val="114000"/>
                  </a:schemeClr>
                </a:gs>
                <a:gs pos="100000">
                  <a:schemeClr val="accent1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0 - 15</c:v>
                </c:pt>
                <c:pt idx="1">
                  <c:v>16-25</c:v>
                </c:pt>
                <c:pt idx="2">
                  <c:v>26-59</c:v>
                </c:pt>
                <c:pt idx="3">
                  <c:v>60+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61</c:v>
                </c:pt>
                <c:pt idx="1">
                  <c:v>98</c:v>
                </c:pt>
                <c:pt idx="2">
                  <c:v>187</c:v>
                </c:pt>
                <c:pt idx="3">
                  <c:v>34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box"/>
        <c:axId val="471139296"/>
        <c:axId val="471146352"/>
        <c:axId val="0"/>
      </c:bar3DChart>
      <c:catAx>
        <c:axId val="471139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146352"/>
        <c:crosses val="autoZero"/>
        <c:auto val="1"/>
        <c:lblAlgn val="ctr"/>
        <c:lblOffset val="100"/>
        <c:noMultiLvlLbl val="0"/>
      </c:catAx>
      <c:valAx>
        <c:axId val="47114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139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baseline="0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MHSA Expansion – Age Breakdown</a:t>
            </a:r>
            <a:r>
              <a:rPr lang="en-US" sz="1800" b="1" baseline="0" dirty="0">
                <a:effectLst/>
              </a:rPr>
              <a:t> </a:t>
            </a:r>
            <a:endParaRPr lang="en-US" b="1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97683397683398E-2"/>
          <c:y val="0.3396169758441212"/>
          <c:w val="0.94632957645000249"/>
          <c:h val="0.547701632634903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Sheet1!$G$1</c:f>
              <c:strCache>
                <c:ptCount val="1"/>
                <c:pt idx="0">
                  <c:v>FY 18-19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Age 0-15</c:v>
                </c:pt>
                <c:pt idx="1">
                  <c:v>Age 16-25</c:v>
                </c:pt>
                <c:pt idx="2">
                  <c:v>Age 26-59</c:v>
                </c:pt>
                <c:pt idx="3">
                  <c:v>Age 60+</c:v>
                </c:pt>
              </c:strCache>
            </c:strRef>
          </c:cat>
          <c:val>
            <c:numRef>
              <c:f>Sheet1!$G$2:$G$5</c:f>
              <c:numCache>
                <c:formatCode>#,##0</c:formatCode>
                <c:ptCount val="4"/>
                <c:pt idx="0">
                  <c:v>1021</c:v>
                </c:pt>
                <c:pt idx="1">
                  <c:v>795</c:v>
                </c:pt>
                <c:pt idx="2">
                  <c:v>1581</c:v>
                </c:pt>
                <c:pt idx="3" formatCode="General">
                  <c:v>263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8D-A346-8EC9-AE7A591E8C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44"/>
        <c:shape val="box"/>
        <c:axId val="379607664"/>
        <c:axId val="379612368"/>
        <c:axId val="0"/>
      </c:bar3DChart>
      <c:catAx>
        <c:axId val="379607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612368"/>
        <c:crosses val="autoZero"/>
        <c:auto val="1"/>
        <c:lblAlgn val="ctr"/>
        <c:lblOffset val="100"/>
        <c:noMultiLvlLbl val="0"/>
      </c:catAx>
      <c:valAx>
        <c:axId val="379612368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607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7.9487931655601862E-2"/>
          <c:y val="0.18714689265536724"/>
          <c:w val="0.30140975934377456"/>
          <c:h val="5.68288180079185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MHSA Expansion FY 18/19  Race/Ethnicity</a:t>
            </a:r>
          </a:p>
        </c:rich>
      </c:tx>
      <c:layout>
        <c:manualLayout>
          <c:xMode val="edge"/>
          <c:yMode val="edge"/>
          <c:x val="0.12516666666666668"/>
          <c:y val="5.934933661108987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305555555555555"/>
          <c:y val="0.35566497839490002"/>
          <c:w val="0.48333333333333334"/>
          <c:h val="0.45529112000336863"/>
        </c:manualLayout>
      </c:layout>
      <c:pie3DChart>
        <c:varyColors val="1"/>
        <c:ser>
          <c:idx val="0"/>
          <c:order val="0"/>
          <c:tx>
            <c:strRef>
              <c:f>Sheet1!$G$1</c:f>
              <c:strCache>
                <c:ptCount val="1"/>
                <c:pt idx="0">
                  <c:v>18/19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712-6F47-AA6E-774CD9A82F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712-6F47-AA6E-774CD9A82FB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712-6F47-AA6E-774CD9A82FB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712-6F47-AA6E-774CD9A82FB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712-6F47-AA6E-774CD9A82FB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712-6F47-AA6E-774CD9A82FB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712-6F47-AA6E-774CD9A82FB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B712-6F47-AA6E-774CD9A82FB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B712-6F47-AA6E-774CD9A82FB0}"/>
              </c:ext>
            </c:extLst>
          </c:dPt>
          <c:dLbls>
            <c:dLbl>
              <c:idx val="0"/>
              <c:layout>
                <c:manualLayout>
                  <c:x val="-0.1000000000000001"/>
                  <c:y val="-0.1306302556257957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712-6F47-AA6E-774CD9A82FB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7499999999999999"/>
                  <c:y val="-0.2735070977165098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712-6F47-AA6E-774CD9A82FB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2222222222222212"/>
                  <c:y val="-1.63287819532244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712-6F47-AA6E-774CD9A82FB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4444444444444342E-2"/>
                  <c:y val="8.16439097661223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712-6F47-AA6E-774CD9A82FB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28611111111111115"/>
                  <c:y val="6.86830998071080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712-6F47-AA6E-774CD9A82FB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2222222222222222"/>
                  <c:y val="6.123293232459175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AD74E35-4D4B-48AF-955C-6C7D7CC26812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,  </a:t>
                    </a:r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fld id="{11B1BE1C-3D0E-41DF-9433-CE83078A1EFB}" type="VALUE">
                      <a:rPr lang="en-US" baseline="0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B712-6F47-AA6E-774CD9A82FB0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2.2053587051618549E-2"/>
                  <c:y val="8.57261052544284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B712-6F47-AA6E-774CD9A82FB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3333333333333333E-2"/>
                  <c:y val="-0.10205488720765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B712-6F47-AA6E-774CD9A82FB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222222222222223E-2"/>
                  <c:y val="-6.12329323245917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B712-6F47-AA6E-774CD9A82FB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Hispanic/Latino</c:v>
                </c:pt>
                <c:pt idx="1">
                  <c:v>AM or Ak Native</c:v>
                </c:pt>
                <c:pt idx="2">
                  <c:v>Asian</c:v>
                </c:pt>
                <c:pt idx="3">
                  <c:v>Black/AA</c:v>
                </c:pt>
                <c:pt idx="4">
                  <c:v>Nat. Haw or OPI</c:v>
                </c:pt>
                <c:pt idx="5">
                  <c:v>Other</c:v>
                </c:pt>
                <c:pt idx="6">
                  <c:v>Multiple</c:v>
                </c:pt>
                <c:pt idx="7">
                  <c:v>Unknown</c:v>
                </c:pt>
                <c:pt idx="8">
                  <c:v>White</c:v>
                </c:pt>
              </c:strCache>
            </c:strRef>
          </c:cat>
          <c:val>
            <c:numRef>
              <c:f>Sheet1!$G$2:$G$10</c:f>
              <c:numCache>
                <c:formatCode>General</c:formatCode>
                <c:ptCount val="9"/>
                <c:pt idx="0" formatCode="#,##0">
                  <c:v>2639</c:v>
                </c:pt>
                <c:pt idx="1">
                  <c:v>42</c:v>
                </c:pt>
                <c:pt idx="2">
                  <c:v>32</c:v>
                </c:pt>
                <c:pt idx="3">
                  <c:v>176</c:v>
                </c:pt>
                <c:pt idx="4">
                  <c:v>3</c:v>
                </c:pt>
                <c:pt idx="5" formatCode="#,##0">
                  <c:v>1837</c:v>
                </c:pt>
                <c:pt idx="6">
                  <c:v>14</c:v>
                </c:pt>
                <c:pt idx="7">
                  <c:v>25</c:v>
                </c:pt>
                <c:pt idx="8" formatCode="#,##0">
                  <c:v>1534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B712-6F47-AA6E-774CD9A82FB0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b="1" dirty="0">
                <a:effectLst/>
              </a:rPr>
              <a:t>Unduplicated Client Count </a:t>
            </a:r>
          </a:p>
          <a:p>
            <a:pPr>
              <a:defRPr>
                <a:effectLst/>
              </a:defRPr>
            </a:pPr>
            <a:r>
              <a:rPr lang="en-US" b="1" dirty="0">
                <a:effectLst/>
              </a:rPr>
              <a:t>N = 4,037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758165645960922E-2"/>
          <c:y val="0.19400009209375144"/>
          <c:w val="0.91126652571206379"/>
          <c:h val="0.5560355942349312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Hope House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lumMod val="114000"/>
                  </a:schemeClr>
                </a:gs>
                <a:gs pos="100000">
                  <a:schemeClr val="accent1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dLbl>
              <c:idx val="0"/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Unduplicated Count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43-6443-9354-44470B93FE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Mountian Wellness Center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lumMod val="114000"/>
                  </a:schemeClr>
                </a:gs>
                <a:gs pos="100000">
                  <a:schemeClr val="accent2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dLbl>
              <c:idx val="0"/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Unduplicated Count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D43-6443-9354-44470B93FE0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Youth Empowerment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8000"/>
                    <a:lumMod val="114000"/>
                  </a:schemeClr>
                </a:gs>
                <a:gs pos="100000">
                  <a:schemeClr val="accent3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dLbl>
              <c:idx val="0"/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Unduplicated Count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D43-6443-9354-44470B93FE0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Mental Health Educators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lumMod val="114000"/>
                  </a:schemeClr>
                </a:gs>
                <a:gs pos="100000">
                  <a:schemeClr val="accent4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dLbl>
              <c:idx val="0"/>
              <c:layout>
                <c:manualLayout>
                  <c:x val="1.8518518518518406E-2"/>
                  <c:y val="-2.97619047619050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D43-6443-9354-44470B93FE0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tx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Unduplicated Count</c:v>
                </c:pt>
              </c:strCache>
            </c:strRef>
          </c:cat>
          <c:val>
            <c:numRef>
              <c:f>Sheet1!$E$2</c:f>
              <c:numCache>
                <c:formatCode>#,##0</c:formatCode>
                <c:ptCount val="1"/>
                <c:pt idx="0">
                  <c:v>3735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D43-6443-9354-44470B93FE0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9611192"/>
        <c:axId val="379630008"/>
        <c:axId val="0"/>
      </c:bar3DChart>
      <c:catAx>
        <c:axId val="379611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630008"/>
        <c:crosses val="autoZero"/>
        <c:auto val="1"/>
        <c:lblAlgn val="ctr"/>
        <c:lblOffset val="100"/>
        <c:noMultiLvlLbl val="0"/>
      </c:catAx>
      <c:valAx>
        <c:axId val="379630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611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6550622144454162E-2"/>
          <c:y val="0.85808023997000371"/>
          <c:w val="0.86054073101973361"/>
          <c:h val="0.12406261717285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all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Sheet2!$D$23</c:f>
              <c:strCache>
                <c:ptCount val="1"/>
                <c:pt idx="0">
                  <c:v>Staff Catagories</c:v>
                </c:pt>
              </c:strCache>
            </c:strRef>
          </c:tx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Sheet2!$C$24:$C$41</c:f>
              <c:strCache>
                <c:ptCount val="18"/>
                <c:pt idx="0">
                  <c:v>DSS Eligibility Worker</c:v>
                </c:pt>
                <c:pt idx="1">
                  <c:v>Mental Health Caseworker</c:v>
                </c:pt>
                <c:pt idx="2">
                  <c:v>Consumer Support Staff</c:v>
                </c:pt>
                <c:pt idx="3">
                  <c:v>Other Unlicensed MH direct service staff</c:v>
                </c:pt>
                <c:pt idx="4">
                  <c:v>Licensed Clinical Social Worker</c:v>
                </c:pt>
                <c:pt idx="5">
                  <c:v>MFT, registered intern ( or waivered)</c:v>
                </c:pt>
                <c:pt idx="6">
                  <c:v>MSW, Registered intern (or waivered)</c:v>
                </c:pt>
                <c:pt idx="7">
                  <c:v>Psychiatric Nurse Practioner</c:v>
                </c:pt>
                <c:pt idx="8">
                  <c:v>Psychiatrist, general</c:v>
                </c:pt>
                <c:pt idx="9">
                  <c:v>Licensed Vocational Nurse</c:v>
                </c:pt>
                <c:pt idx="10">
                  <c:v>CEO or manager above direct supervisor</c:v>
                </c:pt>
                <c:pt idx="11">
                  <c:v>Other managers and supervisors</c:v>
                </c:pt>
                <c:pt idx="12">
                  <c:v>Supervising Psychiatrist</c:v>
                </c:pt>
                <c:pt idx="13">
                  <c:v>Analysts, tech support, quality assurance</c:v>
                </c:pt>
                <c:pt idx="14">
                  <c:v>Clerical, secretary, administrative assistants</c:v>
                </c:pt>
                <c:pt idx="15">
                  <c:v>Education, training, research</c:v>
                </c:pt>
                <c:pt idx="16">
                  <c:v>Other support staff (non-direct services)</c:v>
                </c:pt>
                <c:pt idx="17">
                  <c:v>Psychiatrist, general - Telemed</c:v>
                </c:pt>
              </c:strCache>
            </c:strRef>
          </c:cat>
          <c:val>
            <c:numRef>
              <c:f>Sheet2!$D$24:$D$41</c:f>
              <c:numCache>
                <c:formatCode>General</c:formatCode>
                <c:ptCount val="18"/>
                <c:pt idx="0">
                  <c:v>1</c:v>
                </c:pt>
                <c:pt idx="1">
                  <c:v>24</c:v>
                </c:pt>
                <c:pt idx="2">
                  <c:v>12</c:v>
                </c:pt>
                <c:pt idx="3">
                  <c:v>12</c:v>
                </c:pt>
                <c:pt idx="4">
                  <c:v>11</c:v>
                </c:pt>
                <c:pt idx="5">
                  <c:v>21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12</c:v>
                </c:pt>
                <c:pt idx="11">
                  <c:v>2</c:v>
                </c:pt>
                <c:pt idx="12">
                  <c:v>1</c:v>
                </c:pt>
                <c:pt idx="13">
                  <c:v>7</c:v>
                </c:pt>
                <c:pt idx="14">
                  <c:v>28</c:v>
                </c:pt>
                <c:pt idx="15">
                  <c:v>2</c:v>
                </c:pt>
                <c:pt idx="16">
                  <c:v>5</c:v>
                </c:pt>
                <c:pt idx="17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A7-4B43-BD2F-434E75627E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379586496"/>
        <c:axId val="379587280"/>
        <c:axId val="0"/>
      </c:bar3DChart>
      <c:catAx>
        <c:axId val="379586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587280"/>
        <c:crosses val="autoZero"/>
        <c:auto val="1"/>
        <c:lblAlgn val="ctr"/>
        <c:lblOffset val="100"/>
        <c:noMultiLvlLbl val="0"/>
      </c:catAx>
      <c:valAx>
        <c:axId val="379587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79586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1197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33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22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4-09T14:34:57.900" idx="6">
    <p:pos x="324" y="294"/>
    <p:text>Get Number for At Risk slide Homeless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0-04-10T15:37:53.438" idx="2">
    <p:pos x="10" y="10"/>
    <p:text>These are not outcomes.  These are the needs that brought them in to services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0-04-10T15:39:40.043" idx="4">
    <p:pos x="106" y="106"/>
    <p:text>These really are the risk categories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0-04-10T15:40:47.357" idx="6">
    <p:pos x="10" y="10"/>
    <p:text>I like this.  Maybe doing the FSP like this.</p:text>
    <p:extLst>
      <p:ext uri="{C676402C-5697-4E1C-873F-D02D1690AC5C}">
        <p15:threadingInfo xmlns:p15="http://schemas.microsoft.com/office/powerpoint/2012/main" timeZoneBias="4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49A827-36CF-483E-81F5-7D99747FF3C4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06944B3-2FBF-4946-B066-833592F8513B}">
      <dgm:prSet phldrT="[Text]" custT="1"/>
      <dgm:spPr/>
      <dgm:t>
        <a:bodyPr/>
        <a:lstStyle/>
        <a:p>
          <a:r>
            <a:rPr lang="en-US" sz="1200" dirty="0"/>
            <a:t>Community</a:t>
          </a:r>
        </a:p>
      </dgm:t>
    </dgm:pt>
    <dgm:pt modelId="{85212D57-BE53-4A1F-B162-9395FAF9E4CB}" type="parTrans" cxnId="{D4C31972-F5E3-40E3-BC8C-4DABDD9E77BF}">
      <dgm:prSet/>
      <dgm:spPr/>
      <dgm:t>
        <a:bodyPr/>
        <a:lstStyle/>
        <a:p>
          <a:endParaRPr lang="en-US"/>
        </a:p>
      </dgm:t>
    </dgm:pt>
    <dgm:pt modelId="{40FFEFA4-E48A-4E90-8020-A8C25639BF3A}" type="sibTrans" cxnId="{D4C31972-F5E3-40E3-BC8C-4DABDD9E77BF}">
      <dgm:prSet/>
      <dgm:spPr/>
      <dgm:t>
        <a:bodyPr/>
        <a:lstStyle/>
        <a:p>
          <a:endParaRPr lang="en-US"/>
        </a:p>
      </dgm:t>
    </dgm:pt>
    <dgm:pt modelId="{27958A02-6D48-489D-B403-041EA247E48E}">
      <dgm:prSet phldrT="[Text]" custT="1"/>
      <dgm:spPr/>
      <dgm:t>
        <a:bodyPr/>
        <a:lstStyle/>
        <a:p>
          <a:r>
            <a:rPr lang="en-US" sz="1200" dirty="0"/>
            <a:t>Organizations</a:t>
          </a:r>
        </a:p>
      </dgm:t>
    </dgm:pt>
    <dgm:pt modelId="{40EABD6A-3943-4850-B2E1-8D31E9C43850}" type="parTrans" cxnId="{5768650C-D836-4BAB-B031-A9862515F77F}">
      <dgm:prSet/>
      <dgm:spPr/>
      <dgm:t>
        <a:bodyPr/>
        <a:lstStyle/>
        <a:p>
          <a:endParaRPr lang="en-US"/>
        </a:p>
      </dgm:t>
    </dgm:pt>
    <dgm:pt modelId="{AF3FF735-831C-4AA5-ABBF-5A9DB997DA61}" type="sibTrans" cxnId="{5768650C-D836-4BAB-B031-A9862515F77F}">
      <dgm:prSet/>
      <dgm:spPr/>
      <dgm:t>
        <a:bodyPr/>
        <a:lstStyle/>
        <a:p>
          <a:endParaRPr lang="en-US"/>
        </a:p>
      </dgm:t>
    </dgm:pt>
    <dgm:pt modelId="{F66CA4BE-C54F-4BD4-AB7D-EA4C77B02837}">
      <dgm:prSet phldrT="[Text]" custT="1"/>
      <dgm:spPr/>
      <dgm:t>
        <a:bodyPr/>
        <a:lstStyle/>
        <a:p>
          <a:r>
            <a:rPr lang="en-US" sz="1200" dirty="0"/>
            <a:t>Interpersonal</a:t>
          </a:r>
        </a:p>
      </dgm:t>
    </dgm:pt>
    <dgm:pt modelId="{0565AA90-3F0E-4997-ACD1-61C6D1B00DBA}" type="parTrans" cxnId="{3E9D12E5-5FC0-4FC8-97EC-B5338F3F68B3}">
      <dgm:prSet/>
      <dgm:spPr/>
      <dgm:t>
        <a:bodyPr/>
        <a:lstStyle/>
        <a:p>
          <a:endParaRPr lang="en-US"/>
        </a:p>
      </dgm:t>
    </dgm:pt>
    <dgm:pt modelId="{2C6D5066-1041-49C0-B1DC-F60B6F803172}" type="sibTrans" cxnId="{3E9D12E5-5FC0-4FC8-97EC-B5338F3F68B3}">
      <dgm:prSet/>
      <dgm:spPr/>
      <dgm:t>
        <a:bodyPr/>
        <a:lstStyle/>
        <a:p>
          <a:endParaRPr lang="en-US"/>
        </a:p>
      </dgm:t>
    </dgm:pt>
    <dgm:pt modelId="{0A9BBE37-C4F6-4C3E-800D-E59D84C44377}">
      <dgm:prSet phldrT="[Text]" custT="1"/>
      <dgm:spPr/>
      <dgm:t>
        <a:bodyPr/>
        <a:lstStyle/>
        <a:p>
          <a:r>
            <a:rPr lang="en-US" sz="1200" dirty="0"/>
            <a:t>Individual</a:t>
          </a:r>
        </a:p>
      </dgm:t>
    </dgm:pt>
    <dgm:pt modelId="{70EEF250-C521-48A6-956D-DDFEC577AFA0}" type="parTrans" cxnId="{018A539B-0D7D-43FC-B789-8BF805C3AE46}">
      <dgm:prSet/>
      <dgm:spPr/>
      <dgm:t>
        <a:bodyPr/>
        <a:lstStyle/>
        <a:p>
          <a:endParaRPr lang="en-US"/>
        </a:p>
      </dgm:t>
    </dgm:pt>
    <dgm:pt modelId="{F2D6EDBF-4273-4F1D-899E-485F4E7CD23F}" type="sibTrans" cxnId="{018A539B-0D7D-43FC-B789-8BF805C3AE46}">
      <dgm:prSet/>
      <dgm:spPr/>
      <dgm:t>
        <a:bodyPr/>
        <a:lstStyle/>
        <a:p>
          <a:endParaRPr lang="en-US"/>
        </a:p>
      </dgm:t>
    </dgm:pt>
    <dgm:pt modelId="{AC376CC5-F9EF-4CB6-A098-66F19FF33B24}">
      <dgm:prSet phldrT="[Text]" custT="1"/>
      <dgm:spPr/>
      <dgm:t>
        <a:bodyPr/>
        <a:lstStyle/>
        <a:p>
          <a:r>
            <a:rPr lang="en-US" sz="1200" dirty="0"/>
            <a:t>Society/Culture </a:t>
          </a:r>
        </a:p>
      </dgm:t>
    </dgm:pt>
    <dgm:pt modelId="{22BD8D62-37CB-49EE-9E73-FBECB68A3128}" type="parTrans" cxnId="{7508CE9D-3830-4408-A8FE-727B9589B812}">
      <dgm:prSet/>
      <dgm:spPr/>
      <dgm:t>
        <a:bodyPr/>
        <a:lstStyle/>
        <a:p>
          <a:endParaRPr lang="en-US"/>
        </a:p>
      </dgm:t>
    </dgm:pt>
    <dgm:pt modelId="{0969FA04-C6F2-4A81-BF1E-0435BBA6B2A0}" type="sibTrans" cxnId="{7508CE9D-3830-4408-A8FE-727B9589B812}">
      <dgm:prSet/>
      <dgm:spPr/>
      <dgm:t>
        <a:bodyPr/>
        <a:lstStyle/>
        <a:p>
          <a:endParaRPr lang="en-US"/>
        </a:p>
      </dgm:t>
    </dgm:pt>
    <dgm:pt modelId="{CAD7572C-46AC-4ED0-9992-1F769E9A74BB}" type="pres">
      <dgm:prSet presAssocID="{6949A827-36CF-483E-81F5-7D99747FF3C4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A1EC52-C535-4926-B872-2770C6B110AA}" type="pres">
      <dgm:prSet presAssocID="{6949A827-36CF-483E-81F5-7D99747FF3C4}" presName="comp1" presStyleCnt="0"/>
      <dgm:spPr/>
    </dgm:pt>
    <dgm:pt modelId="{276FAB9A-4C15-4CE8-81ED-772E11F5DAC7}" type="pres">
      <dgm:prSet presAssocID="{6949A827-36CF-483E-81F5-7D99747FF3C4}" presName="circle1" presStyleLbl="node1" presStyleIdx="0" presStyleCnt="5"/>
      <dgm:spPr/>
      <dgm:t>
        <a:bodyPr/>
        <a:lstStyle/>
        <a:p>
          <a:endParaRPr lang="en-US"/>
        </a:p>
      </dgm:t>
    </dgm:pt>
    <dgm:pt modelId="{D22DB50E-608B-41F0-8DCC-086843A65FFD}" type="pres">
      <dgm:prSet presAssocID="{6949A827-36CF-483E-81F5-7D99747FF3C4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1CAD6-E881-4CAC-B8FD-379A622378CB}" type="pres">
      <dgm:prSet presAssocID="{6949A827-36CF-483E-81F5-7D99747FF3C4}" presName="comp2" presStyleCnt="0"/>
      <dgm:spPr/>
    </dgm:pt>
    <dgm:pt modelId="{BC1C72FB-F32F-4AE3-92C8-E821241EDFA1}" type="pres">
      <dgm:prSet presAssocID="{6949A827-36CF-483E-81F5-7D99747FF3C4}" presName="circle2" presStyleLbl="node1" presStyleIdx="1" presStyleCnt="5"/>
      <dgm:spPr/>
      <dgm:t>
        <a:bodyPr/>
        <a:lstStyle/>
        <a:p>
          <a:endParaRPr lang="en-US"/>
        </a:p>
      </dgm:t>
    </dgm:pt>
    <dgm:pt modelId="{9C1E1541-3DC7-4F92-BED9-82D82ED28040}" type="pres">
      <dgm:prSet presAssocID="{6949A827-36CF-483E-81F5-7D99747FF3C4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ECC790-1E49-473F-A857-9E59E498520D}" type="pres">
      <dgm:prSet presAssocID="{6949A827-36CF-483E-81F5-7D99747FF3C4}" presName="comp3" presStyleCnt="0"/>
      <dgm:spPr/>
    </dgm:pt>
    <dgm:pt modelId="{64609524-449F-4DDC-AA8F-8CF3042064B4}" type="pres">
      <dgm:prSet presAssocID="{6949A827-36CF-483E-81F5-7D99747FF3C4}" presName="circle3" presStyleLbl="node1" presStyleIdx="2" presStyleCnt="5"/>
      <dgm:spPr/>
      <dgm:t>
        <a:bodyPr/>
        <a:lstStyle/>
        <a:p>
          <a:endParaRPr lang="en-US"/>
        </a:p>
      </dgm:t>
    </dgm:pt>
    <dgm:pt modelId="{CCE18DC8-095A-4B6B-88B8-5F0E0067092A}" type="pres">
      <dgm:prSet presAssocID="{6949A827-36CF-483E-81F5-7D99747FF3C4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957F90-1410-4641-B116-56B7EF21F71B}" type="pres">
      <dgm:prSet presAssocID="{6949A827-36CF-483E-81F5-7D99747FF3C4}" presName="comp4" presStyleCnt="0"/>
      <dgm:spPr/>
    </dgm:pt>
    <dgm:pt modelId="{A8617927-B9E1-4BC2-86A3-2630024A9F41}" type="pres">
      <dgm:prSet presAssocID="{6949A827-36CF-483E-81F5-7D99747FF3C4}" presName="circle4" presStyleLbl="node1" presStyleIdx="3" presStyleCnt="5"/>
      <dgm:spPr/>
      <dgm:t>
        <a:bodyPr/>
        <a:lstStyle/>
        <a:p>
          <a:endParaRPr lang="en-US"/>
        </a:p>
      </dgm:t>
    </dgm:pt>
    <dgm:pt modelId="{2B154560-7D5F-4199-88B1-1245A6D34E7A}" type="pres">
      <dgm:prSet presAssocID="{6949A827-36CF-483E-81F5-7D99747FF3C4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BCAE1C-478A-4B57-8C45-112F29A978BA}" type="pres">
      <dgm:prSet presAssocID="{6949A827-36CF-483E-81F5-7D99747FF3C4}" presName="comp5" presStyleCnt="0"/>
      <dgm:spPr/>
    </dgm:pt>
    <dgm:pt modelId="{14F8D33D-E736-48BD-8F3A-DB679E888A10}" type="pres">
      <dgm:prSet presAssocID="{6949A827-36CF-483E-81F5-7D99747FF3C4}" presName="circle5" presStyleLbl="node1" presStyleIdx="4" presStyleCnt="5"/>
      <dgm:spPr/>
      <dgm:t>
        <a:bodyPr/>
        <a:lstStyle/>
        <a:p>
          <a:endParaRPr lang="en-US"/>
        </a:p>
      </dgm:t>
    </dgm:pt>
    <dgm:pt modelId="{7ABE711F-AA11-447E-93A7-B9883FB483D2}" type="pres">
      <dgm:prSet presAssocID="{6949A827-36CF-483E-81F5-7D99747FF3C4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08CE9D-3830-4408-A8FE-727B9589B812}" srcId="{6949A827-36CF-483E-81F5-7D99747FF3C4}" destId="{AC376CC5-F9EF-4CB6-A098-66F19FF33B24}" srcOrd="0" destOrd="0" parTransId="{22BD8D62-37CB-49EE-9E73-FBECB68A3128}" sibTransId="{0969FA04-C6F2-4A81-BF1E-0435BBA6B2A0}"/>
    <dgm:cxn modelId="{8D819408-AA6D-4192-B720-95F823126D88}" type="presOf" srcId="{27958A02-6D48-489D-B403-041EA247E48E}" destId="{CCE18DC8-095A-4B6B-88B8-5F0E0067092A}" srcOrd="1" destOrd="0" presId="urn:microsoft.com/office/officeart/2005/8/layout/venn2"/>
    <dgm:cxn modelId="{5768650C-D836-4BAB-B031-A9862515F77F}" srcId="{6949A827-36CF-483E-81F5-7D99747FF3C4}" destId="{27958A02-6D48-489D-B403-041EA247E48E}" srcOrd="2" destOrd="0" parTransId="{40EABD6A-3943-4850-B2E1-8D31E9C43850}" sibTransId="{AF3FF735-831C-4AA5-ABBF-5A9DB997DA61}"/>
    <dgm:cxn modelId="{D4C31972-F5E3-40E3-BC8C-4DABDD9E77BF}" srcId="{6949A827-36CF-483E-81F5-7D99747FF3C4}" destId="{006944B3-2FBF-4946-B066-833592F8513B}" srcOrd="1" destOrd="0" parTransId="{85212D57-BE53-4A1F-B162-9395FAF9E4CB}" sibTransId="{40FFEFA4-E48A-4E90-8020-A8C25639BF3A}"/>
    <dgm:cxn modelId="{81DDCF90-5B25-4811-9E0D-01F1EE1AF935}" type="presOf" srcId="{006944B3-2FBF-4946-B066-833592F8513B}" destId="{BC1C72FB-F32F-4AE3-92C8-E821241EDFA1}" srcOrd="0" destOrd="0" presId="urn:microsoft.com/office/officeart/2005/8/layout/venn2"/>
    <dgm:cxn modelId="{31B5D369-7F59-495A-AE39-22DE55CAD6B5}" type="presOf" srcId="{AC376CC5-F9EF-4CB6-A098-66F19FF33B24}" destId="{276FAB9A-4C15-4CE8-81ED-772E11F5DAC7}" srcOrd="0" destOrd="0" presId="urn:microsoft.com/office/officeart/2005/8/layout/venn2"/>
    <dgm:cxn modelId="{018A539B-0D7D-43FC-B789-8BF805C3AE46}" srcId="{6949A827-36CF-483E-81F5-7D99747FF3C4}" destId="{0A9BBE37-C4F6-4C3E-800D-E59D84C44377}" srcOrd="4" destOrd="0" parTransId="{70EEF250-C521-48A6-956D-DDFEC577AFA0}" sibTransId="{F2D6EDBF-4273-4F1D-899E-485F4E7CD23F}"/>
    <dgm:cxn modelId="{E347EBDA-2F4F-493B-99A3-2786E2829B68}" type="presOf" srcId="{F66CA4BE-C54F-4BD4-AB7D-EA4C77B02837}" destId="{A8617927-B9E1-4BC2-86A3-2630024A9F41}" srcOrd="0" destOrd="0" presId="urn:microsoft.com/office/officeart/2005/8/layout/venn2"/>
    <dgm:cxn modelId="{DD059A3A-B77A-48C4-B3E7-97D60677B033}" type="presOf" srcId="{6949A827-36CF-483E-81F5-7D99747FF3C4}" destId="{CAD7572C-46AC-4ED0-9992-1F769E9A74BB}" srcOrd="0" destOrd="0" presId="urn:microsoft.com/office/officeart/2005/8/layout/venn2"/>
    <dgm:cxn modelId="{E8C5301A-EEA3-4EB4-9FC4-379E9514B4E4}" type="presOf" srcId="{0A9BBE37-C4F6-4C3E-800D-E59D84C44377}" destId="{14F8D33D-E736-48BD-8F3A-DB679E888A10}" srcOrd="0" destOrd="0" presId="urn:microsoft.com/office/officeart/2005/8/layout/venn2"/>
    <dgm:cxn modelId="{3E9D12E5-5FC0-4FC8-97EC-B5338F3F68B3}" srcId="{6949A827-36CF-483E-81F5-7D99747FF3C4}" destId="{F66CA4BE-C54F-4BD4-AB7D-EA4C77B02837}" srcOrd="3" destOrd="0" parTransId="{0565AA90-3F0E-4997-ACD1-61C6D1B00DBA}" sibTransId="{2C6D5066-1041-49C0-B1DC-F60B6F803172}"/>
    <dgm:cxn modelId="{583D502B-A122-4CC2-A338-87F644867E6E}" type="presOf" srcId="{AC376CC5-F9EF-4CB6-A098-66F19FF33B24}" destId="{D22DB50E-608B-41F0-8DCC-086843A65FFD}" srcOrd="1" destOrd="0" presId="urn:microsoft.com/office/officeart/2005/8/layout/venn2"/>
    <dgm:cxn modelId="{A1350CB5-5BAB-4B09-98B3-B5FFDC96C66F}" type="presOf" srcId="{0A9BBE37-C4F6-4C3E-800D-E59D84C44377}" destId="{7ABE711F-AA11-447E-93A7-B9883FB483D2}" srcOrd="1" destOrd="0" presId="urn:microsoft.com/office/officeart/2005/8/layout/venn2"/>
    <dgm:cxn modelId="{25F4C80A-3E7A-485C-9B5A-DAF5214A5F82}" type="presOf" srcId="{006944B3-2FBF-4946-B066-833592F8513B}" destId="{9C1E1541-3DC7-4F92-BED9-82D82ED28040}" srcOrd="1" destOrd="0" presId="urn:microsoft.com/office/officeart/2005/8/layout/venn2"/>
    <dgm:cxn modelId="{3F7B41B4-0C3D-46D0-A73F-A3D53889C3E1}" type="presOf" srcId="{F66CA4BE-C54F-4BD4-AB7D-EA4C77B02837}" destId="{2B154560-7D5F-4199-88B1-1245A6D34E7A}" srcOrd="1" destOrd="0" presId="urn:microsoft.com/office/officeart/2005/8/layout/venn2"/>
    <dgm:cxn modelId="{4E55D413-3FC3-4604-B6BE-69DFBED6E6A7}" type="presOf" srcId="{27958A02-6D48-489D-B403-041EA247E48E}" destId="{64609524-449F-4DDC-AA8F-8CF3042064B4}" srcOrd="0" destOrd="0" presId="urn:microsoft.com/office/officeart/2005/8/layout/venn2"/>
    <dgm:cxn modelId="{3D801088-01FB-43C7-BA24-67EB57FF61B2}" type="presParOf" srcId="{CAD7572C-46AC-4ED0-9992-1F769E9A74BB}" destId="{38A1EC52-C535-4926-B872-2770C6B110AA}" srcOrd="0" destOrd="0" presId="urn:microsoft.com/office/officeart/2005/8/layout/venn2"/>
    <dgm:cxn modelId="{345CCADD-5CEF-4952-B3F9-EBB73636F824}" type="presParOf" srcId="{38A1EC52-C535-4926-B872-2770C6B110AA}" destId="{276FAB9A-4C15-4CE8-81ED-772E11F5DAC7}" srcOrd="0" destOrd="0" presId="urn:microsoft.com/office/officeart/2005/8/layout/venn2"/>
    <dgm:cxn modelId="{39144696-E369-4FE7-9939-CDB35DE79EEE}" type="presParOf" srcId="{38A1EC52-C535-4926-B872-2770C6B110AA}" destId="{D22DB50E-608B-41F0-8DCC-086843A65FFD}" srcOrd="1" destOrd="0" presId="urn:microsoft.com/office/officeart/2005/8/layout/venn2"/>
    <dgm:cxn modelId="{DAB6664D-2CC6-4A3C-842D-C427D8488F7B}" type="presParOf" srcId="{CAD7572C-46AC-4ED0-9992-1F769E9A74BB}" destId="{61F1CAD6-E881-4CAC-B8FD-379A622378CB}" srcOrd="1" destOrd="0" presId="urn:microsoft.com/office/officeart/2005/8/layout/venn2"/>
    <dgm:cxn modelId="{E680706E-D1BB-4F34-9A44-D53827F924AA}" type="presParOf" srcId="{61F1CAD6-E881-4CAC-B8FD-379A622378CB}" destId="{BC1C72FB-F32F-4AE3-92C8-E821241EDFA1}" srcOrd="0" destOrd="0" presId="urn:microsoft.com/office/officeart/2005/8/layout/venn2"/>
    <dgm:cxn modelId="{6FEA3D0C-F046-4FA5-AB16-8B4C68D2A9A4}" type="presParOf" srcId="{61F1CAD6-E881-4CAC-B8FD-379A622378CB}" destId="{9C1E1541-3DC7-4F92-BED9-82D82ED28040}" srcOrd="1" destOrd="0" presId="urn:microsoft.com/office/officeart/2005/8/layout/venn2"/>
    <dgm:cxn modelId="{80C7C61C-E3EF-48F9-B9E6-BC353A0F4812}" type="presParOf" srcId="{CAD7572C-46AC-4ED0-9992-1F769E9A74BB}" destId="{EDECC790-1E49-473F-A857-9E59E498520D}" srcOrd="2" destOrd="0" presId="urn:microsoft.com/office/officeart/2005/8/layout/venn2"/>
    <dgm:cxn modelId="{2CA1F71B-405D-4289-9EF6-64C217EEEC12}" type="presParOf" srcId="{EDECC790-1E49-473F-A857-9E59E498520D}" destId="{64609524-449F-4DDC-AA8F-8CF3042064B4}" srcOrd="0" destOrd="0" presId="urn:microsoft.com/office/officeart/2005/8/layout/venn2"/>
    <dgm:cxn modelId="{AF6B90D6-D631-4FCC-AE15-0D3AF85FE4A2}" type="presParOf" srcId="{EDECC790-1E49-473F-A857-9E59E498520D}" destId="{CCE18DC8-095A-4B6B-88B8-5F0E0067092A}" srcOrd="1" destOrd="0" presId="urn:microsoft.com/office/officeart/2005/8/layout/venn2"/>
    <dgm:cxn modelId="{64631B3A-4A79-48DC-AB88-3512324C71F0}" type="presParOf" srcId="{CAD7572C-46AC-4ED0-9992-1F769E9A74BB}" destId="{CF957F90-1410-4641-B116-56B7EF21F71B}" srcOrd="3" destOrd="0" presId="urn:microsoft.com/office/officeart/2005/8/layout/venn2"/>
    <dgm:cxn modelId="{4EE72531-6278-40E8-B825-E63D3702CB27}" type="presParOf" srcId="{CF957F90-1410-4641-B116-56B7EF21F71B}" destId="{A8617927-B9E1-4BC2-86A3-2630024A9F41}" srcOrd="0" destOrd="0" presId="urn:microsoft.com/office/officeart/2005/8/layout/venn2"/>
    <dgm:cxn modelId="{4BBCC5C9-778C-496D-8CC8-0DCEEF611936}" type="presParOf" srcId="{CF957F90-1410-4641-B116-56B7EF21F71B}" destId="{2B154560-7D5F-4199-88B1-1245A6D34E7A}" srcOrd="1" destOrd="0" presId="urn:microsoft.com/office/officeart/2005/8/layout/venn2"/>
    <dgm:cxn modelId="{6CD12299-1AEF-4BC7-9747-CE7FB1703D9F}" type="presParOf" srcId="{CAD7572C-46AC-4ED0-9992-1F769E9A74BB}" destId="{DCBCAE1C-478A-4B57-8C45-112F29A978BA}" srcOrd="4" destOrd="0" presId="urn:microsoft.com/office/officeart/2005/8/layout/venn2"/>
    <dgm:cxn modelId="{6E65A75A-44B4-41EF-8073-8FCFAD03AF0B}" type="presParOf" srcId="{DCBCAE1C-478A-4B57-8C45-112F29A978BA}" destId="{14F8D33D-E736-48BD-8F3A-DB679E888A10}" srcOrd="0" destOrd="0" presId="urn:microsoft.com/office/officeart/2005/8/layout/venn2"/>
    <dgm:cxn modelId="{F9159D9B-7225-4E95-816A-0D4B0912F5E0}" type="presParOf" srcId="{DCBCAE1C-478A-4B57-8C45-112F29A978BA}" destId="{7ABE711F-AA11-447E-93A7-B9883FB483D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6FAB9A-4C15-4CE8-81ED-772E11F5DAC7}">
      <dsp:nvSpPr>
        <dsp:cNvPr id="0" name=""/>
        <dsp:cNvSpPr/>
      </dsp:nvSpPr>
      <dsp:spPr>
        <a:xfrm>
          <a:off x="0" y="192881"/>
          <a:ext cx="3810000" cy="3810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Society/Culture </a:t>
          </a:r>
        </a:p>
      </dsp:txBody>
      <dsp:txXfrm>
        <a:off x="1190624" y="383381"/>
        <a:ext cx="1428750" cy="381000"/>
      </dsp:txXfrm>
    </dsp:sp>
    <dsp:sp modelId="{BC1C72FB-F32F-4AE3-92C8-E821241EDFA1}">
      <dsp:nvSpPr>
        <dsp:cNvPr id="0" name=""/>
        <dsp:cNvSpPr/>
      </dsp:nvSpPr>
      <dsp:spPr>
        <a:xfrm>
          <a:off x="285749" y="764381"/>
          <a:ext cx="3238500" cy="32385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Community</a:t>
          </a:r>
        </a:p>
      </dsp:txBody>
      <dsp:txXfrm>
        <a:off x="1206698" y="950595"/>
        <a:ext cx="1396603" cy="372427"/>
      </dsp:txXfrm>
    </dsp:sp>
    <dsp:sp modelId="{64609524-449F-4DDC-AA8F-8CF3042064B4}">
      <dsp:nvSpPr>
        <dsp:cNvPr id="0" name=""/>
        <dsp:cNvSpPr/>
      </dsp:nvSpPr>
      <dsp:spPr>
        <a:xfrm>
          <a:off x="571499" y="1335881"/>
          <a:ext cx="2667000" cy="2667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Organizations</a:t>
          </a:r>
        </a:p>
      </dsp:txBody>
      <dsp:txXfrm>
        <a:off x="1214913" y="1519904"/>
        <a:ext cx="1380172" cy="368046"/>
      </dsp:txXfrm>
    </dsp:sp>
    <dsp:sp modelId="{A8617927-B9E1-4BC2-86A3-2630024A9F41}">
      <dsp:nvSpPr>
        <dsp:cNvPr id="0" name=""/>
        <dsp:cNvSpPr/>
      </dsp:nvSpPr>
      <dsp:spPr>
        <a:xfrm>
          <a:off x="857249" y="1907381"/>
          <a:ext cx="2095500" cy="20955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Interpersonal</a:t>
          </a:r>
        </a:p>
      </dsp:txBody>
      <dsp:txXfrm>
        <a:off x="1339214" y="2095976"/>
        <a:ext cx="1131570" cy="377190"/>
      </dsp:txXfrm>
    </dsp:sp>
    <dsp:sp modelId="{14F8D33D-E736-48BD-8F3A-DB679E888A10}">
      <dsp:nvSpPr>
        <dsp:cNvPr id="0" name=""/>
        <dsp:cNvSpPr/>
      </dsp:nvSpPr>
      <dsp:spPr>
        <a:xfrm>
          <a:off x="1142999" y="2478881"/>
          <a:ext cx="1524000" cy="15240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Individual</a:t>
          </a:r>
        </a:p>
      </dsp:txBody>
      <dsp:txXfrm>
        <a:off x="1366184" y="2859881"/>
        <a:ext cx="1077630" cy="762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4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49889-039E-4F52-AA43-73EE87B0AB99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" y="8829681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4" y="8829681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0085F-4865-460A-9E07-98146B7488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753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087" y="0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C024AC2E-2662-4107-9240-09DDED3E7126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6" y="4415156"/>
            <a:ext cx="5609588" cy="4183697"/>
          </a:xfrm>
          <a:prstGeom prst="rect">
            <a:avLst/>
          </a:prstGeom>
        </p:spPr>
        <p:txBody>
          <a:bodyPr vert="horz" lIns="91294" tIns="45647" rIns="91294" bIns="4564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8830318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087" y="8830318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17A5A7E8-4B75-4D59-98CE-A00ED1E751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97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A7E8-4B75-4D59-98CE-A00ED1E7516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51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A7E8-4B75-4D59-98CE-A00ED1E7516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29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A7E8-4B75-4D59-98CE-A00ED1E7516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280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A7E8-4B75-4D59-98CE-A00ED1E7516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39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A7E8-4B75-4D59-98CE-A00ED1E75161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234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A7E8-4B75-4D59-98CE-A00ED1E75161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223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707E-9C7B-4489-82C3-73D024ED3F16}" type="datetime1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2320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61F1-CFD5-4018-90D8-BB486993BC41}" type="datetime1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58738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61F1-CFD5-4018-90D8-BB486993BC41}" type="datetime1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2245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61F1-CFD5-4018-90D8-BB486993BC41}" type="datetime1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038971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61F1-CFD5-4018-90D8-BB486993BC41}" type="datetime1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95274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61F1-CFD5-4018-90D8-BB486993BC41}" type="datetime1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34090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61F1-CFD5-4018-90D8-BB486993BC41}" type="datetime1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407468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61F1-CFD5-4018-90D8-BB486993BC41}" type="datetime1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87847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61F1-CFD5-4018-90D8-BB486993BC41}" type="datetime1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373525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A88F-612E-47ED-9F59-BD941C9ED355}" type="datetime1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59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61F1-CFD5-4018-90D8-BB486993BC41}" type="datetime1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2053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872F0-866C-48CC-8D86-8248FD6AA4E4}" type="datetime1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73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61F1-CFD5-4018-90D8-BB486993BC41}" type="datetime1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49933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61F1-CFD5-4018-90D8-BB486993BC41}" type="datetime1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61880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6A1B-A9F1-4759-9B43-470A7F40C5A6}" type="datetime1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48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8100-61F8-4E45-9D9C-F8A14F5845C0}" type="datetime1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380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61F1-CFD5-4018-90D8-BB486993BC41}" type="datetime1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49088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2678F-6991-4556-A466-5BB06F35CD37}" type="datetime1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07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D1B61F1-CFD5-4018-90D8-BB486993BC41}" type="datetime1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2026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6712" r:id="rId1"/>
    <p:sldLayoutId id="2147486713" r:id="rId2"/>
    <p:sldLayoutId id="2147486714" r:id="rId3"/>
    <p:sldLayoutId id="2147486715" r:id="rId4"/>
    <p:sldLayoutId id="2147486716" r:id="rId5"/>
    <p:sldLayoutId id="2147486717" r:id="rId6"/>
    <p:sldLayoutId id="2147486718" r:id="rId7"/>
    <p:sldLayoutId id="2147486719" r:id="rId8"/>
    <p:sldLayoutId id="2147486720" r:id="rId9"/>
    <p:sldLayoutId id="2147486721" r:id="rId10"/>
    <p:sldLayoutId id="2147486722" r:id="rId11"/>
    <p:sldLayoutId id="2147486723" r:id="rId12"/>
    <p:sldLayoutId id="2147486724" r:id="rId13"/>
    <p:sldLayoutId id="2147486725" r:id="rId14"/>
    <p:sldLayoutId id="2147486726" r:id="rId15"/>
    <p:sldLayoutId id="2147486727" r:id="rId16"/>
    <p:sldLayoutId id="2147486728" r:id="rId17"/>
    <p:sldLayoutId id="2147486729" r:id="rId18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5" Type="http://schemas.openxmlformats.org/officeDocument/2006/relationships/comments" Target="../comments/comment4.xml"/><Relationship Id="rId4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ancer/survivorship/basic_info/survivors/mental-health.htm" TargetMode="External"/><Relationship Id="rId2" Type="http://schemas.openxmlformats.org/officeDocument/2006/relationships/hyperlink" Target="https://www.cdc.gov/violenceprevention/acestudy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dc.gov/hrqol/wellbeing.htm" TargetMode="External"/><Relationship Id="rId4" Type="http://schemas.openxmlformats.org/officeDocument/2006/relationships/hyperlink" Target="https://www.cdc.gov/genomics/resources/diseases/mental.htm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cmVCiMNxi67UjpsG6AYXc7QLoZe8jEMOKQkDLO1eo4wN_kmg/viewform?vc=0&amp;c=0&amp;w=1" TargetMode="External"/><Relationship Id="rId2" Type="http://schemas.openxmlformats.org/officeDocument/2006/relationships/hyperlink" Target="https://docs.google.com/forms/d/e/1FAIpQLSfAr8cN8TyACnPRp6g9LuM5oQh035NZHNY-mzFIFXQU5e6G7A/viewform?vc=0&amp;c=0&amp;w=1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1"/>
            <a:ext cx="8686799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 Health Services Act Program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WIEKEL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Supervisor</a:t>
            </a:r>
          </a:p>
          <a:p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Madera Behavioral Health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B88CEEB-113A-CB49-B5DA-4700344E347C}"/>
              </a:ext>
            </a:extLst>
          </p:cNvPr>
          <p:cNvSpPr txBox="1"/>
          <p:nvPr/>
        </p:nvSpPr>
        <p:spPr>
          <a:xfrm>
            <a:off x="2057400" y="3244334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Survey is at the end of the the Power Point </a:t>
            </a:r>
          </a:p>
        </p:txBody>
      </p:sp>
    </p:spTree>
    <p:extLst>
      <p:ext uri="{BB962C8B-B14F-4D97-AF65-F5344CB8AC3E}">
        <p14:creationId xmlns:p14="http://schemas.microsoft.com/office/powerpoint/2010/main" val="358143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153400" cy="18288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Mental Health Services Act (MHSA)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581400"/>
            <a:ext cx="7854696" cy="1475936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Community Services and Supports</a:t>
            </a:r>
          </a:p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Prevention and Early Intervention</a:t>
            </a:r>
          </a:p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Innovation</a:t>
            </a:r>
          </a:p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Time Limited Funds (Housing, Workforce Education and Training )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1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80237"/>
          </a:xfrm>
        </p:spPr>
        <p:txBody>
          <a:bodyPr/>
          <a:lstStyle/>
          <a:p>
            <a:pPr algn="ctr"/>
            <a:r>
              <a:rPr lang="en-US" b="1" dirty="0"/>
              <a:t>MHSA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dirty="0">
                <a:latin typeface="Arial Narrow" pitchFamily="34" charset="0"/>
              </a:rPr>
              <a:t>Community Collaboration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Arial Narrow" pitchFamily="34" charset="0"/>
              </a:rPr>
              <a:t>Culturally and Linguistically Responsive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Arial Narrow" pitchFamily="34" charset="0"/>
              </a:rPr>
              <a:t>Consumer/Family Driven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Arial Narrow" pitchFamily="34" charset="0"/>
              </a:rPr>
              <a:t>Wellness, Recovery, &amp; Resilience Focus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Arial Narrow" pitchFamily="34" charset="0"/>
              </a:rPr>
              <a:t>Integrated Service Experience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828800"/>
            <a:ext cx="4343400" cy="4648200"/>
          </a:xfrm>
        </p:spPr>
        <p:txBody>
          <a:bodyPr>
            <a:normAutofit/>
          </a:bodyPr>
          <a:lstStyle/>
          <a:p>
            <a:r>
              <a:rPr lang="en-US" dirty="0">
                <a:latin typeface="Arial Narrow" pitchFamily="34" charset="0"/>
              </a:rPr>
              <a:t>Reduction of Negative Outcomes of Untreated Mental Illness: </a:t>
            </a:r>
          </a:p>
          <a:p>
            <a:pPr lvl="1">
              <a:spcBef>
                <a:spcPts val="1800"/>
              </a:spcBef>
            </a:pPr>
            <a:r>
              <a:rPr lang="en-US" sz="1800" dirty="0">
                <a:latin typeface="Arial Narrow" pitchFamily="34" charset="0"/>
              </a:rPr>
              <a:t>(1) Suicide. </a:t>
            </a:r>
          </a:p>
          <a:p>
            <a:pPr lvl="1">
              <a:spcBef>
                <a:spcPts val="1200"/>
              </a:spcBef>
            </a:pPr>
            <a:r>
              <a:rPr lang="en-US" sz="1800" dirty="0">
                <a:latin typeface="Arial Narrow" pitchFamily="34" charset="0"/>
              </a:rPr>
              <a:t>(2) Incarcerations. </a:t>
            </a:r>
          </a:p>
          <a:p>
            <a:pPr lvl="1">
              <a:spcBef>
                <a:spcPts val="1200"/>
              </a:spcBef>
            </a:pPr>
            <a:r>
              <a:rPr lang="en-US" sz="1800" dirty="0">
                <a:latin typeface="Arial Narrow" pitchFamily="34" charset="0"/>
              </a:rPr>
              <a:t>(3) School failure or dropout. </a:t>
            </a:r>
          </a:p>
          <a:p>
            <a:pPr lvl="1">
              <a:spcBef>
                <a:spcPts val="1200"/>
              </a:spcBef>
            </a:pPr>
            <a:r>
              <a:rPr lang="en-US" sz="1800" dirty="0">
                <a:latin typeface="Arial Narrow" pitchFamily="34" charset="0"/>
              </a:rPr>
              <a:t>(4) Unemployment. </a:t>
            </a:r>
          </a:p>
          <a:p>
            <a:pPr lvl="1">
              <a:spcBef>
                <a:spcPts val="1200"/>
              </a:spcBef>
            </a:pPr>
            <a:r>
              <a:rPr lang="en-US" sz="1800" dirty="0">
                <a:latin typeface="Arial Narrow" pitchFamily="34" charset="0"/>
              </a:rPr>
              <a:t>(5) Prolonged suffering. </a:t>
            </a:r>
          </a:p>
          <a:p>
            <a:pPr lvl="1">
              <a:spcBef>
                <a:spcPts val="1200"/>
              </a:spcBef>
            </a:pPr>
            <a:r>
              <a:rPr lang="en-US" sz="1800" dirty="0">
                <a:latin typeface="Arial Narrow" pitchFamily="34" charset="0"/>
              </a:rPr>
              <a:t>(6) Homelessness. </a:t>
            </a:r>
          </a:p>
          <a:p>
            <a:pPr lvl="1">
              <a:spcBef>
                <a:spcPts val="1200"/>
              </a:spcBef>
            </a:pPr>
            <a:r>
              <a:rPr lang="en-US" sz="1800" dirty="0">
                <a:latin typeface="Arial Narrow" pitchFamily="34" charset="0"/>
              </a:rPr>
              <a:t>(7) Removal of children from  their homes.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24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F5670F87-9949-DD42-A1BF-9C5271692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1" y="1524000"/>
            <a:ext cx="8014243" cy="1653180"/>
          </a:xfrm>
        </p:spPr>
        <p:txBody>
          <a:bodyPr/>
          <a:lstStyle/>
          <a:p>
            <a:r>
              <a:rPr lang="en-US" dirty="0"/>
              <a:t>Community Services and Supports Services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43D74EF3-BD38-5341-80FF-0F2BC3F1A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7888" y="3429000"/>
            <a:ext cx="6620968" cy="937620"/>
          </a:xfrm>
        </p:spPr>
        <p:txBody>
          <a:bodyPr>
            <a:normAutofit fontScale="77500" lnSpcReduction="20000"/>
          </a:bodyPr>
          <a:lstStyle/>
          <a:p>
            <a:r>
              <a:rPr lang="en-US" sz="2100" dirty="0"/>
              <a:t>Full Service Partnerships</a:t>
            </a:r>
          </a:p>
          <a:p>
            <a:r>
              <a:rPr lang="en-US" sz="2100" dirty="0"/>
              <a:t>General Systems Development (GSD)</a:t>
            </a:r>
          </a:p>
          <a:p>
            <a:r>
              <a:rPr lang="en-US" sz="2100" dirty="0"/>
              <a:t>Supportive Services and Structure (Administration)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E25962F-99EC-C441-9231-DDA3BD061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Text Placeholder 6">
            <a:extLst>
              <a:ext uri="{FF2B5EF4-FFF2-40B4-BE49-F238E27FC236}">
                <a16:creationId xmlns="" xmlns:a16="http://schemas.microsoft.com/office/drawing/2014/main" id="{3303A77F-8133-6C44-BF40-E28B3BBEF4CA}"/>
              </a:ext>
            </a:extLst>
          </p:cNvPr>
          <p:cNvSpPr txBox="1">
            <a:spLocks/>
          </p:cNvSpPr>
          <p:nvPr/>
        </p:nvSpPr>
        <p:spPr>
          <a:xfrm>
            <a:off x="838200" y="4830571"/>
            <a:ext cx="6620968" cy="9376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none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2100" dirty="0"/>
              <a:t>These Services Provide Mental Heath Services for Individuals That Are Experiences Mental Illness.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81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321040" cy="60622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 Health Services Act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Supports and Services (CSS) 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 2018-19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02477368"/>
              </p:ext>
            </p:extLst>
          </p:nvPr>
        </p:nvGraphicFramePr>
        <p:xfrm>
          <a:off x="1523999" y="2438400"/>
          <a:ext cx="6242431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534489"/>
              </p:ext>
            </p:extLst>
          </p:nvPr>
        </p:nvGraphicFramePr>
        <p:xfrm>
          <a:off x="914400" y="1828800"/>
          <a:ext cx="7480844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808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Unduplicated CSS clients:</a:t>
                      </a:r>
                      <a:r>
                        <a:rPr lang="en-US" sz="2400" b="1" kern="12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4,105 (2% is FSP)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9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b="1" dirty="0"/>
              <a:t>Mental Health Services Act</a:t>
            </a:r>
            <a:br>
              <a:rPr lang="en-US" sz="2800" b="1" dirty="0"/>
            </a:br>
            <a:r>
              <a:rPr lang="en-US" sz="2800" b="1" dirty="0"/>
              <a:t>Community Supports and Services (CSS) </a:t>
            </a:r>
            <a:br>
              <a:rPr lang="en-US" sz="2800" b="1" dirty="0"/>
            </a:br>
            <a:r>
              <a:rPr lang="en-US" sz="2800" b="1" dirty="0"/>
              <a:t>FY 2018-19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304800" y="1634075"/>
            <a:ext cx="3581400" cy="576262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Full Services Partnerships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4800" y="2210337"/>
            <a:ext cx="4419600" cy="4419063"/>
          </a:xfrm>
        </p:spPr>
        <p:txBody>
          <a:bodyPr/>
          <a:lstStyle/>
          <a:p>
            <a:r>
              <a:rPr lang="en-US" sz="2400" b="1" i="1" u="sng" dirty="0">
                <a:latin typeface="Arial Narrow" panose="020B0606020202030204" pitchFamily="34" charset="0"/>
                <a:cs typeface="Arial" panose="020B0604020202020204" pitchFamily="34" charset="0"/>
              </a:rPr>
              <a:t>380 </a:t>
            </a:r>
            <a:r>
              <a:rPr lang="en-US" sz="2400" b="1" dirty="0">
                <a:latin typeface="Arial Narrow" panose="020B0606020202030204" pitchFamily="34" charset="0"/>
                <a:cs typeface="Arial" panose="020B0604020202020204" pitchFamily="34" charset="0"/>
              </a:rPr>
              <a:t>- Full Service Partnership </a:t>
            </a:r>
          </a:p>
          <a:p>
            <a:pPr lvl="1"/>
            <a:r>
              <a:rPr lang="en-US" sz="2000" b="1" u="sng" dirty="0">
                <a:latin typeface="Arial Narrow" panose="020B0606020202030204" pitchFamily="34" charset="0"/>
                <a:cs typeface="Arial" panose="020B0604020202020204" pitchFamily="34" charset="0"/>
              </a:rPr>
              <a:t>61</a:t>
            </a:r>
            <a:r>
              <a:rPr lang="en-US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   FSP - 0-15</a:t>
            </a:r>
          </a:p>
          <a:p>
            <a:pPr lvl="1"/>
            <a:r>
              <a:rPr lang="en-US" sz="2000" b="1" u="sng" dirty="0">
                <a:latin typeface="Arial Narrow" panose="020B0606020202030204" pitchFamily="34" charset="0"/>
                <a:cs typeface="Arial" panose="020B0604020202020204" pitchFamily="34" charset="0"/>
              </a:rPr>
              <a:t>98 </a:t>
            </a:r>
            <a:r>
              <a:rPr lang="en-US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– FSP – 16-25</a:t>
            </a:r>
          </a:p>
          <a:p>
            <a:pPr lvl="2"/>
            <a:r>
              <a:rPr lang="en-US" sz="1800" b="1" dirty="0">
                <a:latin typeface="Arial Narrow" panose="020B0606020202030204" pitchFamily="34" charset="0"/>
                <a:cs typeface="Arial" panose="020B0604020202020204" pitchFamily="34" charset="0"/>
              </a:rPr>
              <a:t>21% - Experiencing Homelessness </a:t>
            </a:r>
          </a:p>
          <a:p>
            <a:pPr lvl="1"/>
            <a:r>
              <a:rPr lang="en-US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# At-Risk of </a:t>
            </a:r>
            <a:r>
              <a:rPr lang="en-US" sz="2400" b="1" dirty="0">
                <a:latin typeface="Arial Narrow" panose="020B0606020202030204" pitchFamily="34" charset="0"/>
                <a:cs typeface="Arial" panose="020B0604020202020204" pitchFamily="34" charset="0"/>
              </a:rPr>
              <a:t>Homelessness</a:t>
            </a:r>
            <a:r>
              <a:rPr lang="en-US" sz="1800" b="1" dirty="0">
                <a:latin typeface="Arial Narrow" panose="020B0606020202030204" pitchFamily="34" charset="0"/>
                <a:cs typeface="Arial" panose="020B0604020202020204" pitchFamily="34" charset="0"/>
              </a:rPr>
              <a:t> </a:t>
            </a:r>
          </a:p>
          <a:p>
            <a:pPr lvl="2"/>
            <a:r>
              <a:rPr lang="en-US" sz="1800" b="1" dirty="0">
                <a:latin typeface="Arial Narrow" panose="020B0606020202030204" pitchFamily="34" charset="0"/>
                <a:cs typeface="Arial" panose="020B0604020202020204" pitchFamily="34" charset="0"/>
              </a:rPr>
              <a:t>Our PEI Services provide this services</a:t>
            </a:r>
          </a:p>
          <a:p>
            <a:pPr lvl="1"/>
            <a:r>
              <a:rPr lang="en-US" sz="2400" b="1" dirty="0">
                <a:latin typeface="Arial Narrow" panose="020B0606020202030204" pitchFamily="34" charset="0"/>
              </a:rPr>
              <a:t>66% Justice-Involved</a:t>
            </a:r>
          </a:p>
          <a:p>
            <a:pPr lvl="2"/>
            <a:r>
              <a:rPr lang="en-US" b="1" dirty="0">
                <a:latin typeface="Arial Narrow" panose="020B0606020202030204" pitchFamily="34" charset="0"/>
                <a:cs typeface="Arial" panose="020B0604020202020204" pitchFamily="34" charset="0"/>
              </a:rPr>
              <a:t>Our PEI </a:t>
            </a:r>
            <a:r>
              <a:rPr lang="en-US" sz="1800" b="1" dirty="0">
                <a:latin typeface="Arial Narrow" panose="020B0606020202030204" pitchFamily="34" charset="0"/>
                <a:cs typeface="Arial" panose="020B0604020202020204" pitchFamily="34" charset="0"/>
              </a:rPr>
              <a:t>Services</a:t>
            </a:r>
            <a:r>
              <a:rPr lang="en-US" b="1" dirty="0">
                <a:latin typeface="Arial Narrow" panose="020B0606020202030204" pitchFamily="34" charset="0"/>
                <a:cs typeface="Arial" panose="020B0604020202020204" pitchFamily="34" charset="0"/>
              </a:rPr>
              <a:t> provide this services</a:t>
            </a:r>
          </a:p>
          <a:p>
            <a:pPr lvl="2"/>
            <a:endParaRPr lang="en-US" b="1" dirty="0">
              <a:latin typeface="Arial Narrow" panose="020B0606020202030204" pitchFamily="34" charset="0"/>
            </a:endParaRPr>
          </a:p>
          <a:p>
            <a:pPr lvl="1"/>
            <a:endParaRPr lang="en-US" b="1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05126" y="1895167"/>
            <a:ext cx="4153268" cy="534343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Systems Develop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(Expansion)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5068196" y="2449902"/>
            <a:ext cx="3682824" cy="3773098"/>
          </a:xfrm>
        </p:spPr>
        <p:txBody>
          <a:bodyPr>
            <a:normAutofit/>
          </a:bodyPr>
          <a:lstStyle/>
          <a:p>
            <a:r>
              <a:rPr lang="en-US" sz="2000" b="1" i="1" u="sng" dirty="0"/>
              <a:t>3,660</a:t>
            </a:r>
            <a:r>
              <a:rPr lang="en-US" sz="2000" dirty="0"/>
              <a:t> </a:t>
            </a:r>
            <a:r>
              <a:rPr lang="en-US" sz="2000" b="1" dirty="0"/>
              <a:t>Systems Develop</a:t>
            </a:r>
            <a:r>
              <a:rPr lang="en-US" sz="2000" dirty="0"/>
              <a:t> (Expansion) </a:t>
            </a:r>
          </a:p>
          <a:p>
            <a:pPr lvl="1"/>
            <a:r>
              <a:rPr lang="en-US" sz="2000" b="1" u="sng" dirty="0">
                <a:latin typeface="Arial Narrow" panose="020B0606020202030204" pitchFamily="34" charset="0"/>
              </a:rPr>
              <a:t>1,021</a:t>
            </a:r>
            <a:r>
              <a:rPr lang="en-US" sz="2000" b="1" dirty="0">
                <a:latin typeface="Arial Narrow" panose="020B0606020202030204" pitchFamily="34" charset="0"/>
              </a:rPr>
              <a:t> – Expansion </a:t>
            </a:r>
            <a:r>
              <a:rPr lang="en-US" sz="2000" dirty="0">
                <a:latin typeface="Arial Narrow" panose="020B0606020202030204" pitchFamily="34" charset="0"/>
              </a:rPr>
              <a:t>– </a:t>
            </a:r>
            <a:r>
              <a:rPr lang="en-US" sz="2000" b="1" dirty="0">
                <a:latin typeface="Arial Narrow" panose="020B0606020202030204" pitchFamily="34" charset="0"/>
              </a:rPr>
              <a:t>0-15</a:t>
            </a:r>
          </a:p>
          <a:p>
            <a:pPr lvl="1"/>
            <a:r>
              <a:rPr lang="en-US" sz="2000" b="1" u="sng" dirty="0">
                <a:latin typeface="Arial Narrow" panose="020B0606020202030204" pitchFamily="34" charset="0"/>
              </a:rPr>
              <a:t>795</a:t>
            </a:r>
            <a:r>
              <a:rPr lang="en-US" sz="2000" b="1" dirty="0">
                <a:latin typeface="Arial Narrow" panose="020B0606020202030204" pitchFamily="34" charset="0"/>
              </a:rPr>
              <a:t> – Expansion – 16-25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66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B5D405E-3615-764E-ADD8-6AC11D555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536524"/>
            <a:ext cx="7787640" cy="685799"/>
          </a:xfrm>
        </p:spPr>
        <p:txBody>
          <a:bodyPr>
            <a:no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Races/Ethnicity FSP FY 18-19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="" xmlns:a16="http://schemas.microsoft.com/office/drawing/2014/main" id="{F156CC9D-7975-0147-BA38-D24EFA738F8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89230705"/>
              </p:ext>
            </p:extLst>
          </p:nvPr>
        </p:nvGraphicFramePr>
        <p:xfrm>
          <a:off x="228600" y="1709701"/>
          <a:ext cx="3856809" cy="424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543">
                  <a:extLst>
                    <a:ext uri="{9D8B030D-6E8A-4147-A177-3AD203B41FA5}">
                      <a16:colId xmlns="" xmlns:a16="http://schemas.microsoft.com/office/drawing/2014/main" val="2390954364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1215153467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1838198678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726406523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4060986532"/>
                    </a:ext>
                  </a:extLst>
                </a:gridCol>
                <a:gridCol w="689066">
                  <a:extLst>
                    <a:ext uri="{9D8B030D-6E8A-4147-A177-3AD203B41FA5}">
                      <a16:colId xmlns="" xmlns:a16="http://schemas.microsoft.com/office/drawing/2014/main" val="2173782455"/>
                    </a:ext>
                  </a:extLst>
                </a:gridCol>
              </a:tblGrid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0-15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16-25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26-50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60+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All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385131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bg1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Asian Indian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192071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bg1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Asian - 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88621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bg1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Black/Africa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605066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bg1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Eskimo/Alaskan 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82043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bg1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Filipino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05381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bg1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Non-White-Other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162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500326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bg1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Native American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69344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bg1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Multiple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94455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bg1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Unknown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866319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bg1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258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33691623"/>
                  </a:ext>
                </a:extLst>
              </a:tr>
            </a:tbl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="" xmlns:a16="http://schemas.microsoft.com/office/drawing/2014/main" id="{09D26C35-7991-8448-B59F-917A87B285B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99168068"/>
              </p:ext>
            </p:extLst>
          </p:nvPr>
        </p:nvGraphicFramePr>
        <p:xfrm>
          <a:off x="4343400" y="1186763"/>
          <a:ext cx="4446960" cy="5287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0993">
                  <a:extLst>
                    <a:ext uri="{9D8B030D-6E8A-4147-A177-3AD203B41FA5}">
                      <a16:colId xmlns="" xmlns:a16="http://schemas.microsoft.com/office/drawing/2014/main" val="2727357664"/>
                    </a:ext>
                  </a:extLst>
                </a:gridCol>
                <a:gridCol w="436538">
                  <a:extLst>
                    <a:ext uri="{9D8B030D-6E8A-4147-A177-3AD203B41FA5}">
                      <a16:colId xmlns="" xmlns:a16="http://schemas.microsoft.com/office/drawing/2014/main" val="2350971907"/>
                    </a:ext>
                  </a:extLst>
                </a:gridCol>
                <a:gridCol w="538480">
                  <a:extLst>
                    <a:ext uri="{9D8B030D-6E8A-4147-A177-3AD203B41FA5}">
                      <a16:colId xmlns="" xmlns:a16="http://schemas.microsoft.com/office/drawing/2014/main" val="1758158065"/>
                    </a:ext>
                  </a:extLst>
                </a:gridCol>
                <a:gridCol w="595445">
                  <a:extLst>
                    <a:ext uri="{9D8B030D-6E8A-4147-A177-3AD203B41FA5}">
                      <a16:colId xmlns="" xmlns:a16="http://schemas.microsoft.com/office/drawing/2014/main" val="3686214136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446597611"/>
                    </a:ext>
                  </a:extLst>
                </a:gridCol>
                <a:gridCol w="752104">
                  <a:extLst>
                    <a:ext uri="{9D8B030D-6E8A-4147-A177-3AD203B41FA5}">
                      <a16:colId xmlns="" xmlns:a16="http://schemas.microsoft.com/office/drawing/2014/main" val="4001386298"/>
                    </a:ext>
                  </a:extLst>
                </a:gridCol>
              </a:tblGrid>
              <a:tr h="349915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Ethnicity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0-15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16-25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26-59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60+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638941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Asian Indian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104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Asian 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642008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Black/African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584380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Cambodia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3932703"/>
                  </a:ext>
                </a:extLst>
              </a:tr>
              <a:tr h="147954">
                <a:tc>
                  <a:txBody>
                    <a:bodyPr/>
                    <a:lstStyle/>
                    <a:p>
                      <a:pPr algn="l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Chinese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3267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Eskimo/Alaskan 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23679106"/>
                  </a:ext>
                </a:extLst>
              </a:tr>
              <a:tr h="132714">
                <a:tc>
                  <a:txBody>
                    <a:bodyPr/>
                    <a:lstStyle/>
                    <a:p>
                      <a:pPr algn="l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Filipino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41880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Japanese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255302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Korean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19726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Laotian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97659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Native American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475113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Non-White 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687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632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1,834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78762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Other Pacific /Islander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34603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Hmong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9670450"/>
                  </a:ext>
                </a:extLst>
              </a:tr>
              <a:tr h="147954">
                <a:tc>
                  <a:txBody>
                    <a:bodyPr/>
                    <a:lstStyle/>
                    <a:p>
                      <a:pPr algn="l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Multiple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813448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Unknown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6934600"/>
                  </a:ext>
                </a:extLst>
              </a:tr>
              <a:tr h="132714">
                <a:tc>
                  <a:txBody>
                    <a:bodyPr/>
                    <a:lstStyle/>
                    <a:p>
                      <a:pPr algn="l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Vietnamese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367201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802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4,224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36265672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5893150-FD39-4D49-9ACB-8CE3F95D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43800" y="381001"/>
            <a:ext cx="1005840" cy="365125"/>
          </a:xfrm>
        </p:spPr>
        <p:txBody>
          <a:bodyPr/>
          <a:lstStyle/>
          <a:p>
            <a:fld id="{DCE3871D-BD2C-4568-9363-E7AAC096428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515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57" y="533400"/>
            <a:ext cx="7772400" cy="685800"/>
          </a:xfrm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Full Service Partnerships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Service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/>
            </a:r>
            <a:b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FY 18/19 – </a:t>
            </a:r>
            <a:r>
              <a:rPr lang="en-US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Child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and </a:t>
            </a:r>
            <a:r>
              <a:rPr 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Adult</a:t>
            </a:r>
            <a:endParaRPr lang="en-US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214287"/>
              </p:ext>
            </p:extLst>
          </p:nvPr>
        </p:nvGraphicFramePr>
        <p:xfrm>
          <a:off x="152400" y="1447800"/>
          <a:ext cx="8839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190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88323"/>
            <a:ext cx="7086600" cy="66974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Full Service Partnerships </a:t>
            </a:r>
            <a:b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Clients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Risk Factors 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FY 18-19</a:t>
            </a:r>
            <a:b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endParaRPr lang="en-US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860757"/>
              </p:ext>
            </p:extLst>
          </p:nvPr>
        </p:nvGraphicFramePr>
        <p:xfrm>
          <a:off x="228601" y="2479040"/>
          <a:ext cx="8762999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1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Out of Home Placement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Homeless/</a:t>
                      </a:r>
                    </a:p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Emergency Shelter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Special</a:t>
                      </a:r>
                      <a:r>
                        <a:rPr lang="en-US" sz="1200" baseline="0" dirty="0">
                          <a:latin typeface="Arial Narrow" panose="020B0606020202030204" pitchFamily="34" charset="0"/>
                        </a:rPr>
                        <a:t> Education </a:t>
                      </a:r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School Attendance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School Grades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Substance</a:t>
                      </a:r>
                      <a:r>
                        <a:rPr lang="en-US" sz="1200" baseline="0" dirty="0">
                          <a:latin typeface="Arial Narrow" panose="020B0606020202030204" pitchFamily="34" charset="0"/>
                        </a:rPr>
                        <a:t> Stance Abuse</a:t>
                      </a:r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Emergency Mental or Substances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Emergency-Medical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Inpatient</a:t>
                      </a:r>
                      <a:r>
                        <a:rPr lang="en-US" sz="1200" baseline="0" dirty="0">
                          <a:latin typeface="Arial Narrow" panose="020B0606020202030204" pitchFamily="34" charset="0"/>
                        </a:rPr>
                        <a:t> Psychiatric</a:t>
                      </a:r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 Narrow" panose="020B0606020202030204" pitchFamily="34" charset="0"/>
                        </a:rPr>
                        <a:t>Legal Involvement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 Narrow" panose="020B0606020202030204" pitchFamily="34" charset="0"/>
                        </a:rPr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 Narrow" panose="020B0606020202030204" pitchFamily="34" charset="0"/>
                        </a:rPr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 Narrow" panose="020B0606020202030204" pitchFamily="34" charset="0"/>
                        </a:rPr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 Narrow" panose="020B0606020202030204" pitchFamily="34" charset="0"/>
                        </a:rPr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 Narrow" panose="020B0606020202030204" pitchFamily="34" charset="0"/>
                        </a:rPr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 Narrow" panose="020B0606020202030204" pitchFamily="34" charset="0"/>
                        </a:rPr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 Narrow" panose="020B0606020202030204" pitchFamily="34" charset="0"/>
                        </a:rPr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495566"/>
              </p:ext>
            </p:extLst>
          </p:nvPr>
        </p:nvGraphicFramePr>
        <p:xfrm>
          <a:off x="984631" y="4524497"/>
          <a:ext cx="6781800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0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24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723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53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271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9297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 Narrow" panose="020B0606020202030204" pitchFamily="34" charset="0"/>
                        </a:rPr>
                        <a:t>Substance Abuse</a:t>
                      </a:r>
                      <a:r>
                        <a:rPr lang="en-US" sz="1400" baseline="0" dirty="0">
                          <a:latin typeface="Arial Narrow" panose="020B0606020202030204" pitchFamily="34" charset="0"/>
                        </a:rPr>
                        <a:t> 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 Narrow" panose="020B0606020202030204" pitchFamily="34" charset="0"/>
                        </a:rPr>
                        <a:t>Emergency - Mental  or Substance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 Narrow" panose="020B0606020202030204" pitchFamily="34" charset="0"/>
                        </a:rPr>
                        <a:t>Emergency - Medical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 Narrow" panose="020B0606020202030204" pitchFamily="34" charset="0"/>
                        </a:rPr>
                        <a:t>Inpatient  Psychiatry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 Narrow" panose="020B0606020202030204" pitchFamily="34" charset="0"/>
                        </a:rPr>
                        <a:t>Homeless/ Emergency Shelter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 Narrow" panose="020B0606020202030204" pitchFamily="34" charset="0"/>
                        </a:rPr>
                        <a:t>Legal</a:t>
                      </a:r>
                      <a:r>
                        <a:rPr lang="en-US" sz="1400" baseline="0" dirty="0">
                          <a:latin typeface="Arial Narrow" panose="020B0606020202030204" pitchFamily="34" charset="0"/>
                        </a:rPr>
                        <a:t> Involvement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599714"/>
              </p:ext>
            </p:extLst>
          </p:nvPr>
        </p:nvGraphicFramePr>
        <p:xfrm>
          <a:off x="3044280" y="1664636"/>
          <a:ext cx="305544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54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 Narrow" panose="020B0606020202030204" pitchFamily="34" charset="0"/>
                        </a:rPr>
                        <a:t>Children/TAY</a:t>
                      </a:r>
                      <a:r>
                        <a:rPr lang="en-US" sz="2400" baseline="0" dirty="0">
                          <a:latin typeface="Arial Narrow" panose="020B0606020202030204" pitchFamily="34" charset="0"/>
                        </a:rPr>
                        <a:t>  - </a:t>
                      </a:r>
                      <a:r>
                        <a:rPr lang="en-US" sz="2400" dirty="0">
                          <a:latin typeface="Arial Narrow" panose="020B0606020202030204" pitchFamily="34" charset="0"/>
                        </a:rPr>
                        <a:t>FSP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276600" y="3776396"/>
            <a:ext cx="2980752" cy="46166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Adult/Older Adult - FSP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872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79579"/>
            <a:ext cx="7135290" cy="99508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Full Service Partnerships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Service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FY 18-19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86207"/>
              </p:ext>
            </p:extLst>
          </p:nvPr>
        </p:nvGraphicFramePr>
        <p:xfrm>
          <a:off x="3657600" y="1905000"/>
          <a:ext cx="5257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631196939"/>
              </p:ext>
            </p:extLst>
          </p:nvPr>
        </p:nvGraphicFramePr>
        <p:xfrm>
          <a:off x="249195" y="2133600"/>
          <a:ext cx="3505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2965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89790455"/>
              </p:ext>
            </p:extLst>
          </p:nvPr>
        </p:nvGraphicFramePr>
        <p:xfrm>
          <a:off x="152400" y="2057400"/>
          <a:ext cx="4190999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>
          <a:xfrm>
            <a:off x="4343400" y="5334000"/>
            <a:ext cx="4422775" cy="1082675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Supportive Services &amp; Structure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Adds Administrative Support for Direct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981" y="707832"/>
            <a:ext cx="7461631" cy="9144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System Development Service Experiences </a:t>
            </a:r>
            <a:b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FY 18 -19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1977" y="2817447"/>
            <a:ext cx="3892423" cy="1906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169047637"/>
              </p:ext>
            </p:extLst>
          </p:nvPr>
        </p:nvGraphicFramePr>
        <p:xfrm>
          <a:off x="4263711" y="2057400"/>
          <a:ext cx="4572000" cy="311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2711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950BCB-1490-6045-9B8A-1D5D391FB8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447801"/>
            <a:ext cx="8229600" cy="3329581"/>
          </a:xfrm>
        </p:spPr>
        <p:txBody>
          <a:bodyPr/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 Health Education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FAEEEA4-C5C2-E647-A703-E4B519A9E1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next 6 slides provide information about mental ill and mental health.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7D36A7-A0D9-5346-97BD-A55CC9395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40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8C4254-38D6-1E4B-BB2E-33CEE3438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999" y="2861734"/>
            <a:ext cx="7696201" cy="1915647"/>
          </a:xfrm>
        </p:spPr>
        <p:txBody>
          <a:bodyPr/>
          <a:lstStyle/>
          <a:p>
            <a:pPr algn="ctr"/>
            <a:r>
              <a:rPr lang="en-US" dirty="0"/>
              <a:t>Prevention and Early Intervention Services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6C24683-17E3-5D44-ACBF-4CB3421D4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0999" y="4777381"/>
            <a:ext cx="7385431" cy="8604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At Risk of Developing Mental illness 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Experiencing Mild or Moderate Mental Illnesses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58CB040-BFD3-4145-AA22-BF27D894D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21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81200"/>
            <a:ext cx="2743200" cy="475997"/>
          </a:xfrm>
          <a:noFill/>
        </p:spPr>
        <p:txBody>
          <a:bodyPr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04800" y="2578107"/>
            <a:ext cx="3810000" cy="381608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b="1" dirty="0">
                <a:latin typeface="Arial Narrow" pitchFamily="34" charset="0"/>
              </a:rPr>
              <a:t>Mental Health Promotion &amp; Disability Prevention</a:t>
            </a:r>
            <a:endParaRPr lang="en-US" dirty="0">
              <a:latin typeface="Arial Narrow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dirty="0">
                <a:latin typeface="Arial Narrow" pitchFamily="34" charset="0"/>
              </a:rPr>
              <a:t>Promote Protective Factors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Arial Narrow" pitchFamily="34" charset="0"/>
              </a:rPr>
              <a:t>Reduce Risk Factors </a:t>
            </a:r>
          </a:p>
          <a:p>
            <a:pPr>
              <a:spcBef>
                <a:spcPts val="1200"/>
              </a:spcBef>
            </a:pPr>
            <a:r>
              <a:rPr lang="en-US" b="1" dirty="0">
                <a:latin typeface="Arial Narrow" pitchFamily="34" charset="0"/>
              </a:rPr>
              <a:t>Programs</a:t>
            </a:r>
            <a:endParaRPr lang="en-US" dirty="0">
              <a:latin typeface="Arial Narrow" pitchFamily="34" charset="0"/>
            </a:endParaRPr>
          </a:p>
          <a:p>
            <a:pPr marL="850392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>
                <a:latin typeface="Arial Narrow" pitchFamily="34" charset="0"/>
              </a:rPr>
              <a:t>Community Outreach &amp; Wellness Centers</a:t>
            </a:r>
          </a:p>
          <a:p>
            <a:pPr marL="850392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>
                <a:latin typeface="Arial Narrow" pitchFamily="34" charset="0"/>
              </a:rPr>
              <a:t>Community &amp; Family Education </a:t>
            </a:r>
          </a:p>
          <a:p>
            <a:pPr marL="850392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>
                <a:latin typeface="Arial Narrow" pitchFamily="34" charset="0"/>
              </a:rPr>
              <a:t>School Based Services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419600" y="2041524"/>
            <a:ext cx="4041775" cy="565420"/>
          </a:xfrm>
        </p:spPr>
        <p:txBody>
          <a:bodyPr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 Categories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75568"/>
            <a:ext cx="7162800" cy="74371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Prevention &amp; Early Intervention (PEI)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Experiences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092677" y="2885947"/>
            <a:ext cx="4876800" cy="3200400"/>
          </a:xfrm>
        </p:spPr>
        <p:txBody>
          <a:bodyPr>
            <a:normAutofit/>
          </a:bodyPr>
          <a:lstStyle/>
          <a:p>
            <a:r>
              <a:rPr lang="en-US" u="sng" dirty="0">
                <a:latin typeface="Arial Narrow" panose="020B0606020202030204" pitchFamily="34" charset="0"/>
              </a:rPr>
              <a:t>Early Intervention</a:t>
            </a:r>
            <a:endParaRPr lang="en-US" dirty="0">
              <a:latin typeface="Arial Narrow" panose="020B0606020202030204" pitchFamily="34" charset="0"/>
            </a:endParaRPr>
          </a:p>
          <a:p>
            <a:r>
              <a:rPr lang="en-US" u="sng" dirty="0">
                <a:latin typeface="Arial Narrow" panose="020B0606020202030204" pitchFamily="34" charset="0"/>
              </a:rPr>
              <a:t>Outreach for Increasing Recognition of Early Signs of Mental Illness</a:t>
            </a:r>
          </a:p>
          <a:p>
            <a:r>
              <a:rPr lang="en-US" u="sng" dirty="0">
                <a:latin typeface="Arial Narrow" panose="020B0606020202030204" pitchFamily="34" charset="0"/>
              </a:rPr>
              <a:t>Prevention</a:t>
            </a:r>
          </a:p>
          <a:p>
            <a:r>
              <a:rPr lang="en-US" u="sng" dirty="0">
                <a:latin typeface="Arial Narrow" panose="020B0606020202030204" pitchFamily="34" charset="0"/>
              </a:rPr>
              <a:t>Stigma and Discrimination Reduction</a:t>
            </a:r>
          </a:p>
          <a:p>
            <a:r>
              <a:rPr lang="en-US" u="sng" dirty="0">
                <a:latin typeface="Arial Narrow" panose="020B0606020202030204" pitchFamily="34" charset="0"/>
              </a:rPr>
              <a:t>Access and Linkage to Treatment</a:t>
            </a:r>
          </a:p>
          <a:p>
            <a:r>
              <a:rPr lang="en-US" u="sng" dirty="0">
                <a:latin typeface="Arial Narrow" panose="020B0606020202030204" pitchFamily="34" charset="0"/>
              </a:rPr>
              <a:t>Suicide Prevention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88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6781800" cy="66751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Social Ecological Model &amp; Behavioral Health Services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78062252"/>
              </p:ext>
            </p:extLst>
          </p:nvPr>
        </p:nvGraphicFramePr>
        <p:xfrm>
          <a:off x="457200" y="2093117"/>
          <a:ext cx="3810000" cy="4195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267200" cy="487679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Individual</a:t>
            </a:r>
            <a:r>
              <a:rPr lang="en-US" dirty="0"/>
              <a:t> – personal attitudes, beliefs, and skills/behavior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Interpersonal Relationships </a:t>
            </a:r>
            <a:r>
              <a:rPr lang="en-US" dirty="0"/>
              <a:t>– people closest to individuals who influence their behavior (e.g. family, friends, close friends)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Organizations</a:t>
            </a:r>
            <a:r>
              <a:rPr lang="en-US" dirty="0"/>
              <a:t> – Common organizational rules and polices that direct people’s behavior which provide social identity and role definition</a:t>
            </a:r>
          </a:p>
          <a:p>
            <a:endParaRPr lang="en-US" dirty="0"/>
          </a:p>
          <a:p>
            <a:r>
              <a:rPr lang="en-US" b="1" dirty="0"/>
              <a:t>Community</a:t>
            </a:r>
            <a:r>
              <a:rPr lang="en-US" dirty="0"/>
              <a:t> – Areas of individual’s community that reinforce social norms/culture that affect an individual’s behavior (e.g. schools, worksites, religious groups)</a:t>
            </a:r>
          </a:p>
          <a:p>
            <a:endParaRPr lang="en-US" dirty="0"/>
          </a:p>
          <a:p>
            <a:r>
              <a:rPr lang="en-US" b="1" dirty="0"/>
              <a:t>Social Structure </a:t>
            </a:r>
            <a:r>
              <a:rPr lang="en-US" dirty="0"/>
              <a:t>– Local, state and national laws that affect personal  behavior through organizations and other groups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27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7239000" cy="609600"/>
          </a:xfrm>
        </p:spPr>
        <p:txBody>
          <a:bodyPr>
            <a:noAutofit/>
          </a:bodyPr>
          <a:lstStyle/>
          <a:p>
            <a:pPr algn="ctr"/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Prevention and Early Intervention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765250279"/>
              </p:ext>
            </p:extLst>
          </p:nvPr>
        </p:nvGraphicFramePr>
        <p:xfrm>
          <a:off x="152400" y="1752600"/>
          <a:ext cx="8839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825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946" y="228599"/>
            <a:ext cx="6680454" cy="834824"/>
          </a:xfr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2">
                  <a:shade val="100000"/>
                  <a:hueMod val="100000"/>
                  <a:satMod val="110000"/>
                  <a:lumMod val="130000"/>
                </a:schemeClr>
              </a:gs>
              <a:gs pos="100000">
                <a:schemeClr val="bg2">
                  <a:shade val="78000"/>
                  <a:hueMod val="44000"/>
                  <a:satMod val="200000"/>
                  <a:lumMod val="69000"/>
                </a:schemeClr>
              </a:gs>
            </a:gsLst>
            <a:lin ang="2520000" scaled="0"/>
          </a:gradFill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Hope House FY 18/19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8610600" cy="4808539"/>
          </a:xfrm>
        </p:spPr>
        <p:txBody>
          <a:bodyPr/>
          <a:lstStyle/>
          <a:p>
            <a:r>
              <a:rPr lang="en-US" sz="3600" dirty="0">
                <a:latin typeface="Arial Narrow" panose="020B0604020202020204" pitchFamily="34" charset="0"/>
                <a:cs typeface="Arial Narrow" panose="020B0604020202020204" pitchFamily="34" charset="0"/>
              </a:rPr>
              <a:t>Hope House and Mountain Wellness</a:t>
            </a:r>
          </a:p>
          <a:p>
            <a:pPr marL="0" indent="0">
              <a:buNone/>
            </a:pPr>
            <a:r>
              <a:rPr lang="en-US" sz="3600" dirty="0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</a:p>
          <a:p>
            <a:pPr lvl="1"/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In transition from the old PEI categories to the new categories:</a:t>
            </a:r>
          </a:p>
          <a:p>
            <a:pPr lvl="2"/>
            <a:r>
              <a:rPr lang="en-US" sz="2000" dirty="0">
                <a:latin typeface="Arial Narrow" panose="020B0604020202020204" pitchFamily="34" charset="0"/>
                <a:cs typeface="Arial Narrow" panose="020B0604020202020204" pitchFamily="34" charset="0"/>
              </a:rPr>
              <a:t>We only had a half of a fiscal years</a:t>
            </a:r>
          </a:p>
          <a:p>
            <a:pPr lvl="2"/>
            <a:r>
              <a:rPr lang="en-US" sz="2000" dirty="0">
                <a:latin typeface="Arial Narrow" panose="020B0604020202020204" pitchFamily="34" charset="0"/>
                <a:cs typeface="Arial Narrow" panose="020B0604020202020204" pitchFamily="34" charset="0"/>
              </a:rPr>
              <a:t>The next fiscal will have a full report</a:t>
            </a:r>
          </a:p>
          <a:p>
            <a:pPr lvl="1"/>
            <a:endParaRPr lang="en-US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en-US" sz="2400" u="sng" dirty="0">
                <a:latin typeface="Arial Narrow" panose="020B0604020202020204" pitchFamily="34" charset="0"/>
                <a:cs typeface="Arial Narrow" panose="020B0604020202020204" pitchFamily="34" charset="0"/>
              </a:rPr>
              <a:t>Hope House </a:t>
            </a:r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–  458 - Served Unduplicated participants</a:t>
            </a:r>
          </a:p>
          <a:p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Mountain Wellness Center -  70 Served Unduplicated participants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0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4631"/>
            <a:ext cx="6711654" cy="578791"/>
          </a:xfr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2">
                  <a:shade val="100000"/>
                  <a:hueMod val="100000"/>
                  <a:satMod val="110000"/>
                  <a:lumMod val="130000"/>
                </a:schemeClr>
              </a:gs>
              <a:gs pos="100000">
                <a:schemeClr val="bg2">
                  <a:shade val="78000"/>
                  <a:hueMod val="44000"/>
                  <a:satMod val="200000"/>
                  <a:lumMod val="69000"/>
                </a:schemeClr>
              </a:gs>
            </a:gsLst>
            <a:lin ang="2520000" scaled="0"/>
          </a:gradFill>
        </p:spPr>
        <p:txBody>
          <a:bodyPr>
            <a:normAutofit fontScale="90000"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Youth Empowerment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5029200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= 55 unduplicated  participants  FY 18-19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960652"/>
              </p:ext>
            </p:extLst>
          </p:nvPr>
        </p:nvGraphicFramePr>
        <p:xfrm>
          <a:off x="247650" y="2240106"/>
          <a:ext cx="2971800" cy="742761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9276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454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454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533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474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venir Next Condensed" panose="020B0506020202020204" pitchFamily="34" charset="0"/>
                        </a:rPr>
                        <a:t>Ages</a:t>
                      </a:r>
                      <a:endParaRPr lang="en-US" sz="1100" dirty="0">
                        <a:effectLst/>
                        <a:latin typeface="Avenir Next Condense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venir Next Condensed" panose="020B0506020202020204" pitchFamily="34" charset="0"/>
                        </a:rPr>
                        <a:t>0-15</a:t>
                      </a:r>
                      <a:endParaRPr lang="en-US" sz="1100" dirty="0">
                        <a:effectLst/>
                        <a:latin typeface="Avenir Next Condense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venir Next Condensed" panose="020B0506020202020204" pitchFamily="34" charset="0"/>
                        </a:rPr>
                        <a:t>16-24</a:t>
                      </a:r>
                      <a:endParaRPr lang="en-US" sz="1100" dirty="0">
                        <a:effectLst/>
                        <a:latin typeface="Avenir Next Condense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venir Next Condensed" panose="020B0506020202020204" pitchFamily="34" charset="0"/>
                        </a:rPr>
                        <a:t>Total</a:t>
                      </a:r>
                      <a:endParaRPr lang="en-US" sz="1100" dirty="0">
                        <a:effectLst/>
                        <a:latin typeface="Avenir Next Condense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76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b="0" i="0" baseline="0" dirty="0">
                          <a:effectLst/>
                          <a:latin typeface="Avenir Next Condensed" panose="020B0506020202020204" pitchFamily="34" charset="0"/>
                        </a:rPr>
                        <a:t>Numbers</a:t>
                      </a:r>
                      <a:endParaRPr lang="en-US" sz="1100" b="0" i="0" baseline="0" dirty="0">
                        <a:effectLst/>
                        <a:latin typeface="Avenir Next Condense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venir Next Condensed" panose="020B0506020202020204" pitchFamily="34" charset="0"/>
                        </a:rPr>
                        <a:t>23</a:t>
                      </a:r>
                      <a:endParaRPr lang="en-US" sz="1100" dirty="0">
                        <a:effectLst/>
                        <a:latin typeface="Avenir Next Condense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venir Next Condensed" panose="020B0506020202020204" pitchFamily="34" charset="0"/>
                        </a:rPr>
                        <a:t>32</a:t>
                      </a:r>
                      <a:endParaRPr lang="en-US" sz="1100" dirty="0">
                        <a:effectLst/>
                        <a:latin typeface="Avenir Next Condense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venir Next Condensed" panose="020B0506020202020204" pitchFamily="34" charset="0"/>
                        </a:rPr>
                        <a:t>55</a:t>
                      </a:r>
                      <a:endParaRPr lang="en-US" sz="1100" dirty="0">
                        <a:effectLst/>
                        <a:latin typeface="Avenir Next Condense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6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venir Next Condensed" panose="020B050602020202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Avenir Next Condense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venir Next Condensed" panose="020B0506020202020204" pitchFamily="34" charset="0"/>
                        </a:rPr>
                        <a:t>41.82%</a:t>
                      </a:r>
                      <a:endParaRPr lang="en-US" sz="1100" dirty="0">
                        <a:effectLst/>
                        <a:latin typeface="Avenir Next Condense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venir Next Condensed" panose="020B0506020202020204" pitchFamily="34" charset="0"/>
                        </a:rPr>
                        <a:t>58.18%</a:t>
                      </a:r>
                      <a:endParaRPr lang="en-US" sz="1100" dirty="0">
                        <a:effectLst/>
                        <a:latin typeface="Avenir Next Condense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venir Next Condensed" panose="020B0506020202020204" pitchFamily="34" charset="0"/>
                        </a:rPr>
                        <a:t>100%</a:t>
                      </a:r>
                      <a:endParaRPr lang="en-US" sz="1100" dirty="0">
                        <a:effectLst/>
                        <a:latin typeface="Avenir Next Condense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927134"/>
              </p:ext>
            </p:extLst>
          </p:nvPr>
        </p:nvGraphicFramePr>
        <p:xfrm>
          <a:off x="3810000" y="2528219"/>
          <a:ext cx="4800600" cy="1174242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9886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03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697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43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723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8512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venir Next Condensed" panose="020B0506020202020204" pitchFamily="34" charset="0"/>
                        </a:rPr>
                        <a:t>Race and Ethnicity</a:t>
                      </a:r>
                      <a:endParaRPr lang="en-US" sz="1100" dirty="0">
                        <a:effectLst/>
                        <a:latin typeface="Avenir Next Condense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b="0" i="1" baseline="0" dirty="0">
                          <a:effectLst/>
                          <a:latin typeface="Avenir Next Condensed" panose="020B0506020202020204" pitchFamily="34" charset="0"/>
                        </a:rPr>
                        <a:t>American Indian of Alaskan Native</a:t>
                      </a:r>
                      <a:endParaRPr lang="en-US" sz="1100" b="0" i="1" baseline="0" dirty="0">
                        <a:effectLst/>
                        <a:latin typeface="Avenir Next Condense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venir Next Condensed" panose="020B0506020202020204" pitchFamily="34" charset="0"/>
                        </a:rPr>
                        <a:t>Black or African American</a:t>
                      </a:r>
                      <a:endParaRPr lang="en-US" sz="1100" dirty="0">
                        <a:effectLst/>
                        <a:latin typeface="Avenir Next Condense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venir Next Condensed" panose="020B0506020202020204" pitchFamily="34" charset="0"/>
                        </a:rPr>
                        <a:t>Hispanic/ Latino</a:t>
                      </a:r>
                      <a:endParaRPr lang="en-US" sz="1100" dirty="0">
                        <a:effectLst/>
                        <a:latin typeface="Avenir Next Condense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venir Next Condensed" panose="020B0506020202020204" pitchFamily="34" charset="0"/>
                        </a:rPr>
                        <a:t>Native Hawaiian or Other of Pacific Islander</a:t>
                      </a:r>
                      <a:endParaRPr lang="en-US" sz="1100" dirty="0">
                        <a:effectLst/>
                        <a:latin typeface="Avenir Next Condense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venir Next Condensed" panose="020B0506020202020204" pitchFamily="34" charset="0"/>
                        </a:rPr>
                        <a:t>White/ Caucasian</a:t>
                      </a:r>
                      <a:endParaRPr lang="en-US" sz="1100" dirty="0">
                        <a:effectLst/>
                        <a:latin typeface="Avenir Next Condense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venir Next Condensed" panose="020B0506020202020204" pitchFamily="34" charset="0"/>
                        </a:rPr>
                        <a:t>Total</a:t>
                      </a:r>
                      <a:endParaRPr lang="en-US" sz="1100" dirty="0">
                        <a:effectLst/>
                        <a:latin typeface="Avenir Next Condense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75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b="0" i="0" baseline="0" dirty="0">
                          <a:effectLst/>
                          <a:latin typeface="Avenir Next Condensed" panose="020B0506020202020204" pitchFamily="34" charset="0"/>
                        </a:rPr>
                        <a:t>4</a:t>
                      </a:r>
                      <a:endParaRPr lang="en-US" sz="1100" b="0" i="0" baseline="0" dirty="0">
                        <a:effectLst/>
                        <a:latin typeface="Avenir Next Condense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venir Next Condensed" panose="020B0506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Avenir Next Condense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venir Next Condensed" panose="020B0506020202020204" pitchFamily="34" charset="0"/>
                        </a:rPr>
                        <a:t>36</a:t>
                      </a:r>
                      <a:endParaRPr lang="en-US" sz="1100" dirty="0">
                        <a:effectLst/>
                        <a:latin typeface="Avenir Next Condense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venir Next Condensed" panose="020B0506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Avenir Next Condense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venir Next Condensed" panose="020B0506020202020204" pitchFamily="34" charset="0"/>
                        </a:rPr>
                        <a:t>10</a:t>
                      </a:r>
                      <a:endParaRPr lang="en-US" sz="1100" dirty="0">
                        <a:effectLst/>
                        <a:latin typeface="Avenir Next Condense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venir Next Condensed" panose="020B0506020202020204" pitchFamily="34" charset="0"/>
                        </a:rPr>
                        <a:t>53</a:t>
                      </a:r>
                      <a:endParaRPr lang="en-US" sz="1100" dirty="0">
                        <a:effectLst/>
                        <a:latin typeface="Avenir Next Condense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b="0" i="0" baseline="0" dirty="0">
                          <a:effectLst/>
                          <a:latin typeface="Avenir Next Condensed" panose="020B0506020202020204" pitchFamily="34" charset="0"/>
                        </a:rPr>
                        <a:t>7.55%</a:t>
                      </a:r>
                      <a:endParaRPr lang="en-US" sz="1100" b="0" i="0" baseline="0" dirty="0">
                        <a:effectLst/>
                        <a:latin typeface="Avenir Next Condense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venir Next Condensed" panose="020B0506020202020204" pitchFamily="34" charset="0"/>
                        </a:rPr>
                        <a:t>3.77%</a:t>
                      </a:r>
                      <a:endParaRPr lang="en-US" sz="1100" dirty="0">
                        <a:effectLst/>
                        <a:latin typeface="Avenir Next Condense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venir Next Condensed" panose="020B0506020202020204" pitchFamily="34" charset="0"/>
                        </a:rPr>
                        <a:t>67.92%</a:t>
                      </a:r>
                      <a:endParaRPr lang="en-US" sz="1100" dirty="0">
                        <a:effectLst/>
                        <a:latin typeface="Avenir Next Condense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venir Next Condensed" panose="020B0506020202020204" pitchFamily="34" charset="0"/>
                        </a:rPr>
                        <a:t>1.89%</a:t>
                      </a:r>
                      <a:endParaRPr lang="en-US" sz="1100" dirty="0">
                        <a:effectLst/>
                        <a:latin typeface="Avenir Next Condense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venir Next Condensed" panose="020B0506020202020204" pitchFamily="34" charset="0"/>
                        </a:rPr>
                        <a:t>18.87%</a:t>
                      </a:r>
                      <a:endParaRPr lang="en-US" sz="1100" dirty="0">
                        <a:effectLst/>
                        <a:latin typeface="Avenir Next Condense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venir Next Condensed" panose="020B0506020202020204" pitchFamily="34" charset="0"/>
                        </a:rPr>
                        <a:t>100%</a:t>
                      </a:r>
                      <a:endParaRPr lang="en-US" sz="1100" dirty="0">
                        <a:effectLst/>
                        <a:latin typeface="Avenir Next Condensed" panose="020B0506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569698"/>
              </p:ext>
            </p:extLst>
          </p:nvPr>
        </p:nvGraphicFramePr>
        <p:xfrm>
          <a:off x="381000" y="4489744"/>
          <a:ext cx="6248399" cy="1469858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9121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66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21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213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772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81802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45461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Sexual Orientation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69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090" b="0" i="0" baseline="0" dirty="0">
                          <a:effectLst/>
                        </a:rPr>
                        <a:t>Another Sexual Orientation</a:t>
                      </a:r>
                      <a:endParaRPr lang="en-US" sz="1090" b="0" i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090" baseline="0" dirty="0">
                          <a:effectLst/>
                        </a:rPr>
                        <a:t>Bisexual</a:t>
                      </a:r>
                      <a:endParaRPr lang="en-US" sz="109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090" baseline="0" dirty="0">
                          <a:effectLst/>
                        </a:rPr>
                        <a:t>Declined to Answer</a:t>
                      </a:r>
                      <a:endParaRPr lang="en-US" sz="109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090" baseline="0" dirty="0">
                          <a:effectLst/>
                        </a:rPr>
                        <a:t>Gay or Lesbian</a:t>
                      </a:r>
                      <a:endParaRPr lang="en-US" sz="109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090" baseline="0" dirty="0">
                          <a:effectLst/>
                        </a:rPr>
                        <a:t>Heterosexual or Straight</a:t>
                      </a:r>
                      <a:endParaRPr lang="en-US" sz="109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090" baseline="0" dirty="0">
                          <a:effectLst/>
                        </a:rPr>
                        <a:t>Total</a:t>
                      </a:r>
                      <a:endParaRPr lang="en-US" sz="109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87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090" b="0" i="0" baseline="0" dirty="0">
                          <a:effectLst/>
                        </a:rPr>
                        <a:t>2</a:t>
                      </a:r>
                      <a:endParaRPr lang="en-US" sz="1090" b="0" i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090" baseline="0" dirty="0">
                          <a:effectLst/>
                        </a:rPr>
                        <a:t>4</a:t>
                      </a:r>
                      <a:endParaRPr lang="en-US" sz="109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090" baseline="0" dirty="0">
                          <a:effectLst/>
                        </a:rPr>
                        <a:t>3</a:t>
                      </a:r>
                      <a:endParaRPr lang="en-US" sz="109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090" baseline="0" dirty="0">
                          <a:effectLst/>
                        </a:rPr>
                        <a:t>1</a:t>
                      </a:r>
                      <a:endParaRPr lang="en-US" sz="109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090" baseline="0" dirty="0">
                          <a:effectLst/>
                        </a:rPr>
                        <a:t>43</a:t>
                      </a:r>
                      <a:endParaRPr lang="en-US" sz="109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090" baseline="0" dirty="0">
                          <a:effectLst/>
                        </a:rPr>
                        <a:t>53</a:t>
                      </a:r>
                      <a:endParaRPr lang="en-US" sz="109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87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090" b="0" i="0" baseline="0" dirty="0">
                          <a:effectLst/>
                        </a:rPr>
                        <a:t>3.77%</a:t>
                      </a:r>
                      <a:endParaRPr lang="en-US" sz="1090" b="0" i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090" baseline="0" dirty="0">
                          <a:effectLst/>
                        </a:rPr>
                        <a:t>7.55%</a:t>
                      </a:r>
                      <a:endParaRPr lang="en-US" sz="109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090" baseline="0" dirty="0">
                          <a:effectLst/>
                        </a:rPr>
                        <a:t>5.66%</a:t>
                      </a:r>
                      <a:endParaRPr lang="en-US" sz="109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090" baseline="0" dirty="0">
                          <a:effectLst/>
                        </a:rPr>
                        <a:t>1.89%</a:t>
                      </a:r>
                      <a:endParaRPr lang="en-US" sz="109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090" baseline="0" dirty="0">
                          <a:effectLst/>
                        </a:rPr>
                        <a:t>81.13%</a:t>
                      </a:r>
                      <a:endParaRPr lang="en-US" sz="109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090" baseline="0" dirty="0">
                          <a:effectLst/>
                        </a:rPr>
                        <a:t>100.00</a:t>
                      </a:r>
                      <a:endParaRPr lang="en-US" sz="109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336219"/>
              </p:ext>
            </p:extLst>
          </p:nvPr>
        </p:nvGraphicFramePr>
        <p:xfrm>
          <a:off x="247650" y="3291045"/>
          <a:ext cx="3162300" cy="782828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7473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91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391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66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3166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venir Next Condensed" panose="020B0506020202020204" pitchFamily="34" charset="0"/>
                        </a:rPr>
                        <a:t>Gender</a:t>
                      </a:r>
                      <a:r>
                        <a:rPr lang="en-US" sz="1200" dirty="0">
                          <a:effectLst/>
                        </a:rPr>
                        <a:t> at Birth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Current Identity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1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b="0" i="0" baseline="0" dirty="0">
                          <a:effectLst/>
                        </a:rPr>
                        <a:t>Female</a:t>
                      </a:r>
                      <a:endParaRPr lang="en-US" sz="1100" b="0" i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Female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Male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Male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b="0" i="0" baseline="0" dirty="0">
                          <a:effectLst/>
                        </a:rPr>
                        <a:t>30</a:t>
                      </a:r>
                      <a:endParaRPr lang="en-US" sz="1100" b="0" i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b="0" i="0" baseline="0" dirty="0">
                          <a:effectLst/>
                        </a:rPr>
                        <a:t> 54.55%</a:t>
                      </a:r>
                      <a:endParaRPr lang="en-US" sz="1100" b="0" i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54.55%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45.45%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45.45%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92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18882"/>
          </a:xfrm>
        </p:spPr>
        <p:txBody>
          <a:bodyPr>
            <a:normAutofit/>
          </a:bodyPr>
          <a:lstStyle/>
          <a:p>
            <a:r>
              <a:rPr lang="en-US" dirty="0">
                <a:latin typeface="Arial Narrow" panose="020B0606020202030204" pitchFamily="34" charset="0"/>
              </a:rPr>
              <a:t>Mental Health Educators FY 18/19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84710" y="1955544"/>
            <a:ext cx="3675515" cy="576262"/>
          </a:xfrm>
        </p:spPr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Suicide Prevention – Total: 757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84710" y="2514600"/>
            <a:ext cx="3641103" cy="3741738"/>
          </a:xfrm>
        </p:spPr>
        <p:txBody>
          <a:bodyPr>
            <a:normAutofit/>
          </a:bodyPr>
          <a:lstStyle/>
          <a:p>
            <a:r>
              <a:rPr lang="en-US" dirty="0"/>
              <a:t>safeTALK –  36</a:t>
            </a:r>
          </a:p>
          <a:p>
            <a:r>
              <a:rPr lang="en-US" dirty="0"/>
              <a:t>ASIST – 86</a:t>
            </a:r>
          </a:p>
          <a:p>
            <a:r>
              <a:rPr lang="en-US" dirty="0"/>
              <a:t>Know the Signs at local Madera Unified School District.  </a:t>
            </a:r>
          </a:p>
          <a:p>
            <a:pPr lvl="1"/>
            <a:r>
              <a:rPr lang="en-US" dirty="0"/>
              <a:t>6 schools</a:t>
            </a:r>
          </a:p>
          <a:p>
            <a:r>
              <a:rPr lang="en-US" dirty="0"/>
              <a:t>Formed a Suicide Prevention Collaborative – Madera</a:t>
            </a: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759024" cy="3741738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Ages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and Participants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0-15  (412)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16-25 (128)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26-59 (82)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60+ (15)</a:t>
            </a:r>
          </a:p>
          <a:p>
            <a:pPr lvl="1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Race/Ethnicity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Latino – 118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White – 43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Black/Afr. – 11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Other – 11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More than 1 Race – 17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4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66482"/>
          </a:xfrm>
        </p:spPr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Mental Health Educators FY 18/19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09601" y="1616869"/>
            <a:ext cx="3516212" cy="576262"/>
          </a:xfrm>
        </p:spPr>
        <p:txBody>
          <a:bodyPr/>
          <a:lstStyle/>
          <a:p>
            <a:pPr marL="0" lvl="1"/>
            <a:r>
              <a:rPr lang="en-US" dirty="0"/>
              <a:t>Stigma and Discrimination Reduction EMM Champion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228600" y="2514600"/>
            <a:ext cx="3897213" cy="3741738"/>
          </a:xfrm>
        </p:spPr>
        <p:txBody>
          <a:bodyPr>
            <a:normAutofit/>
          </a:bodyPr>
          <a:lstStyle/>
          <a:p>
            <a:r>
              <a:rPr lang="en-US" sz="2200" dirty="0"/>
              <a:t>1,586 Served</a:t>
            </a:r>
          </a:p>
          <a:p>
            <a:pPr lvl="1"/>
            <a:r>
              <a:rPr lang="en-US" sz="2000" dirty="0"/>
              <a:t>Ages</a:t>
            </a:r>
          </a:p>
          <a:p>
            <a:pPr lvl="2"/>
            <a:r>
              <a:rPr lang="en-US" sz="1800" dirty="0"/>
              <a:t>0-15  (406)</a:t>
            </a:r>
          </a:p>
          <a:p>
            <a:pPr lvl="2"/>
            <a:r>
              <a:rPr lang="en-US" sz="1800" dirty="0"/>
              <a:t>16-25 (430)</a:t>
            </a:r>
          </a:p>
          <a:p>
            <a:pPr lvl="2"/>
            <a:r>
              <a:rPr lang="en-US" sz="1800" dirty="0"/>
              <a:t>26-59 (515)</a:t>
            </a:r>
          </a:p>
          <a:p>
            <a:pPr lvl="2"/>
            <a:r>
              <a:rPr lang="en-US" sz="1800" dirty="0"/>
              <a:t>60+  (120)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241976" y="1616869"/>
            <a:ext cx="4597224" cy="576262"/>
          </a:xfrm>
        </p:spPr>
        <p:txBody>
          <a:bodyPr/>
          <a:lstStyle/>
          <a:p>
            <a:pPr marL="0" lvl="1"/>
            <a:r>
              <a:rPr lang="en-US" dirty="0"/>
              <a:t>Outreach for Recognition of Early Signs of Mental Illness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4597224" cy="3886200"/>
          </a:xfrm>
        </p:spPr>
        <p:txBody>
          <a:bodyPr>
            <a:noAutofit/>
          </a:bodyPr>
          <a:lstStyle/>
          <a:p>
            <a:r>
              <a:rPr lang="en-US" sz="1600" dirty="0"/>
              <a:t>733 Served</a:t>
            </a:r>
          </a:p>
          <a:p>
            <a:pPr lvl="1"/>
            <a:r>
              <a:rPr lang="en-US" dirty="0"/>
              <a:t>Ages</a:t>
            </a:r>
          </a:p>
          <a:p>
            <a:pPr lvl="2"/>
            <a:r>
              <a:rPr lang="en-US" sz="1600" dirty="0"/>
              <a:t>16 -25 (56)</a:t>
            </a:r>
          </a:p>
          <a:p>
            <a:pPr lvl="2"/>
            <a:r>
              <a:rPr lang="en-US" sz="1600" dirty="0"/>
              <a:t>26-59 (169)</a:t>
            </a:r>
          </a:p>
          <a:p>
            <a:pPr lvl="2"/>
            <a:r>
              <a:rPr lang="en-US" sz="1600" dirty="0"/>
              <a:t>60+ (24)</a:t>
            </a:r>
          </a:p>
          <a:p>
            <a:pPr lvl="1"/>
            <a:r>
              <a:rPr lang="en-US" dirty="0"/>
              <a:t>Race/Ethnicity</a:t>
            </a:r>
          </a:p>
          <a:p>
            <a:pPr lvl="2"/>
            <a:r>
              <a:rPr lang="en-US" sz="1600" dirty="0"/>
              <a:t>Latino -  ( 165)</a:t>
            </a:r>
          </a:p>
          <a:p>
            <a:pPr lvl="2"/>
            <a:r>
              <a:rPr lang="en-US" sz="1600" dirty="0"/>
              <a:t>White –(43)</a:t>
            </a:r>
          </a:p>
          <a:p>
            <a:pPr lvl="2"/>
            <a:r>
              <a:rPr lang="en-US" sz="1600" dirty="0"/>
              <a:t>Black (16)</a:t>
            </a:r>
          </a:p>
          <a:p>
            <a:pPr lvl="2"/>
            <a:r>
              <a:rPr lang="en-US" sz="1600" dirty="0"/>
              <a:t>Other (5)</a:t>
            </a:r>
          </a:p>
          <a:p>
            <a:pPr lvl="2"/>
            <a:r>
              <a:rPr lang="en-US" sz="1600" dirty="0"/>
              <a:t>More Than 1 – Race</a:t>
            </a:r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7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Mental Health Educators FY 18/19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Access</a:t>
            </a:r>
            <a:r>
              <a:rPr lang="en-US" dirty="0"/>
              <a:t> </a:t>
            </a:r>
            <a:r>
              <a:rPr lang="en-US" b="1" dirty="0"/>
              <a:t>and Linkage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84710" y="2514600"/>
            <a:ext cx="3641103" cy="3741738"/>
          </a:xfrm>
        </p:spPr>
        <p:txBody>
          <a:bodyPr/>
          <a:lstStyle/>
          <a:p>
            <a:r>
              <a:rPr lang="en-US" dirty="0"/>
              <a:t>This category connects people to treatment services.</a:t>
            </a:r>
          </a:p>
          <a:p>
            <a:pPr marL="342906" lvl="2" indent="-342906"/>
            <a:r>
              <a:rPr lang="en-US" dirty="0"/>
              <a:t>371 people were referred for treatment</a:t>
            </a:r>
          </a:p>
          <a:p>
            <a:pPr marL="457207" lvl="1" indent="0">
              <a:buNone/>
            </a:pP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4521024" cy="576262"/>
          </a:xfrm>
        </p:spPr>
        <p:txBody>
          <a:bodyPr/>
          <a:lstStyle/>
          <a:p>
            <a:r>
              <a:rPr lang="en-US" b="1" dirty="0">
                <a:latin typeface="Arial Narrow" panose="020B0606020202030204" pitchFamily="34" charset="0"/>
              </a:rPr>
              <a:t>Prevention and Early Intervention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4292424" cy="3741738"/>
          </a:xfrm>
        </p:spPr>
        <p:txBody>
          <a:bodyPr/>
          <a:lstStyle/>
          <a:p>
            <a:r>
              <a:rPr lang="en-US" dirty="0"/>
              <a:t>This category Recognizes  the early signs of potentially severe and disabling mental illness.</a:t>
            </a:r>
          </a:p>
          <a:p>
            <a:pPr lvl="1"/>
            <a:r>
              <a:rPr lang="en-US" dirty="0"/>
              <a:t>This individuals often have mild to moderate</a:t>
            </a:r>
          </a:p>
          <a:p>
            <a:pPr lvl="1"/>
            <a:r>
              <a:rPr lang="en-US" dirty="0"/>
              <a:t>This program provides</a:t>
            </a:r>
          </a:p>
          <a:p>
            <a:pPr lvl="2"/>
            <a:r>
              <a:rPr lang="en-US" dirty="0"/>
              <a:t>Social skill building and education    </a:t>
            </a:r>
          </a:p>
          <a:p>
            <a:pPr lvl="1"/>
            <a:r>
              <a:rPr lang="en-US" dirty="0"/>
              <a:t>12,507 people were served in this program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36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Mental Health Educators FY 18/19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Early Intervention</a:t>
            </a:r>
          </a:p>
          <a:p>
            <a:pPr lvl="1"/>
            <a:r>
              <a:rPr lang="en-US" sz="2800" dirty="0"/>
              <a:t>12,507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4368625" cy="4200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PEI clients – Age Group FY 2018-19</a:t>
            </a:r>
          </a:p>
          <a:p>
            <a:r>
              <a:rPr lang="en-US" sz="2000" dirty="0"/>
              <a:t>Number of PEI clients age groups:</a:t>
            </a:r>
          </a:p>
          <a:p>
            <a:pPr lvl="1"/>
            <a:r>
              <a:rPr lang="en-US" sz="2000" b="1" dirty="0"/>
              <a:t>944 - </a:t>
            </a:r>
            <a:r>
              <a:rPr lang="en-US" sz="2000" dirty="0"/>
              <a:t>0-15 children/youth</a:t>
            </a:r>
          </a:p>
          <a:p>
            <a:pPr lvl="1"/>
            <a:r>
              <a:rPr lang="en-US" sz="2000" b="1" dirty="0"/>
              <a:t>719 - </a:t>
            </a:r>
            <a:r>
              <a:rPr lang="en-US" sz="2000" dirty="0"/>
              <a:t>15-25 transition age youth</a:t>
            </a:r>
          </a:p>
          <a:p>
            <a:pPr lvl="1"/>
            <a:r>
              <a:rPr lang="en-US" sz="2000" b="1" dirty="0"/>
              <a:t>1,017 - </a:t>
            </a:r>
            <a:r>
              <a:rPr lang="en-US" sz="2000" dirty="0"/>
              <a:t>26-59 adults</a:t>
            </a:r>
          </a:p>
          <a:p>
            <a:pPr lvl="1"/>
            <a:r>
              <a:rPr lang="en-US" sz="2000" b="1" dirty="0"/>
              <a:t>198 </a:t>
            </a:r>
            <a:r>
              <a:rPr lang="en-US" sz="2000" dirty="0"/>
              <a:t>60+ older adults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48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4800" y="1676400"/>
            <a:ext cx="8534399" cy="472439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medical condition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that: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It comes from trauma and social environment impact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It 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keeps people’s ability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to: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Meet their daily living needs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May be cause by other medical illness (e.g. Diabetes) 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Excessive stress makes it worse 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Mental illness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 common</a:t>
            </a:r>
          </a:p>
          <a:p>
            <a:pPr lvl="1">
              <a:lnSpc>
                <a:spcPct val="100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50%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of people experience it in their lifetime (mild to severe)</a:t>
            </a:r>
          </a:p>
          <a:p>
            <a:pPr lvl="1">
              <a:lnSpc>
                <a:spcPct val="100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in 5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Americans will experience it in a year</a:t>
            </a:r>
          </a:p>
          <a:p>
            <a:pPr lvl="1">
              <a:lnSpc>
                <a:spcPct val="100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in 5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Children will experience mental illness in their life</a:t>
            </a:r>
          </a:p>
          <a:p>
            <a:pPr lvl="1">
              <a:lnSpc>
                <a:spcPct val="100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in 25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Americas live with serious mental illness</a:t>
            </a:r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4158" y="356419"/>
            <a:ext cx="6377940" cy="129540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Mental Illness?</a:t>
            </a:r>
          </a:p>
        </p:txBody>
      </p:sp>
    </p:spTree>
    <p:extLst>
      <p:ext uri="{BB962C8B-B14F-4D97-AF65-F5344CB8AC3E}">
        <p14:creationId xmlns:p14="http://schemas.microsoft.com/office/powerpoint/2010/main" val="70663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364810"/>
            <a:ext cx="7055380" cy="698614"/>
          </a:xfrm>
        </p:spPr>
        <p:txBody>
          <a:bodyPr/>
          <a:lstStyle/>
          <a:p>
            <a:r>
              <a:rPr lang="en-US" sz="3200" dirty="0">
                <a:latin typeface="Arial Narrow" panose="020B0606020202030204" pitchFamily="34" charset="0"/>
              </a:rPr>
              <a:t>PEI Clients – Race/Ethnicity FY 18-19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587" y="1335927"/>
            <a:ext cx="3744813" cy="576262"/>
          </a:xfrm>
        </p:spPr>
        <p:txBody>
          <a:bodyPr/>
          <a:lstStyle/>
          <a:p>
            <a:r>
              <a:rPr lang="en-US" sz="2800" b="1" dirty="0">
                <a:latin typeface="Arial Narrow" panose="020B0606020202030204" pitchFamily="34" charset="0"/>
              </a:rPr>
              <a:t>Race/ethnic Groups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7587" y="2133600"/>
            <a:ext cx="4304413" cy="4572000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eriod"/>
            </a:pP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4  - American Indian or Alaska Native </a:t>
            </a:r>
          </a:p>
          <a:p>
            <a:pPr>
              <a:buFont typeface="+mj-lt"/>
              <a:buAutoNum type="arabicPeriod"/>
            </a:pP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0 - Asian - </a:t>
            </a:r>
          </a:p>
          <a:p>
            <a:pPr>
              <a:buFont typeface="+mj-lt"/>
              <a:buAutoNum type="arabicPeriod"/>
            </a:pP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33 -  Black or African American</a:t>
            </a:r>
          </a:p>
          <a:p>
            <a:pPr>
              <a:buFont typeface="+mj-lt"/>
              <a:buAutoNum type="arabicPeriod"/>
            </a:pP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1 -Native Hawaiian or other Pacific Islander </a:t>
            </a:r>
          </a:p>
          <a:p>
            <a:pPr>
              <a:buFont typeface="+mj-lt"/>
              <a:buAutoNum type="arabicPeriod"/>
            </a:pP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125 - White</a:t>
            </a:r>
          </a:p>
          <a:p>
            <a:pPr>
              <a:buFont typeface="+mj-lt"/>
              <a:buAutoNum type="arabicPeriod"/>
            </a:pP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25 - Other</a:t>
            </a:r>
          </a:p>
          <a:p>
            <a:pPr>
              <a:buFont typeface="+mj-lt"/>
              <a:buAutoNum type="arabicPeriod"/>
            </a:pP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31 - More than one race  </a:t>
            </a:r>
          </a:p>
          <a:p>
            <a:pPr>
              <a:buFont typeface="+mj-lt"/>
              <a:buAutoNum type="arabicPeriod"/>
            </a:pP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1 - Number of respondents who declined to answer the question </a:t>
            </a:r>
          </a:p>
          <a:p>
            <a:pPr>
              <a:buFont typeface="+mj-lt"/>
              <a:buAutoNum type="arabicPeriod"/>
            </a:pP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354 - Hispanic or Latino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29523" y="1403231"/>
            <a:ext cx="4153268" cy="508958"/>
          </a:xfrm>
        </p:spPr>
        <p:txBody>
          <a:bodyPr/>
          <a:lstStyle/>
          <a:p>
            <a:r>
              <a:rPr lang="en-US" sz="2800" dirty="0">
                <a:latin typeface="Arial Narrow" panose="020B0606020202030204" pitchFamily="34" charset="0"/>
              </a:rPr>
              <a:t>Sexual Orientation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067402"/>
            <a:ext cx="4724400" cy="46381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Arial Narrow" panose="020B0606020202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Arial Narrow" panose="020B0606020202030204" pitchFamily="34" charset="0"/>
              </a:rPr>
              <a:t>1 - Gay or Lesbian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 Narrow" panose="020B0606020202030204" pitchFamily="34" charset="0"/>
              </a:rPr>
              <a:t>2,631 - Heterosexual or Straight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 Narrow" panose="020B0606020202030204" pitchFamily="34" charset="0"/>
              </a:rPr>
              <a:t>4 - Bisexual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 Narrow" panose="020B0606020202030204" pitchFamily="34" charset="0"/>
              </a:rPr>
              <a:t>0  - Questioning or unsure of sexual orientation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 Narrow" panose="020B0606020202030204" pitchFamily="34" charset="0"/>
              </a:rPr>
              <a:t>0 - Queer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 Narrow" panose="020B0606020202030204" pitchFamily="34" charset="0"/>
              </a:rPr>
              <a:t>2  - Another sexual orientation –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 Narrow" panose="020B0606020202030204" pitchFamily="34" charset="0"/>
              </a:rPr>
              <a:t>3 - Number of respondents who declined to answer the question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21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42682"/>
          </a:xfrm>
        </p:spPr>
        <p:txBody>
          <a:bodyPr/>
          <a:lstStyle/>
          <a:p>
            <a:r>
              <a:rPr lang="en-US" dirty="0"/>
              <a:t>Two Coalitions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183" y="1645291"/>
            <a:ext cx="3897212" cy="804862"/>
          </a:xfrm>
        </p:spPr>
        <p:txBody>
          <a:bodyPr/>
          <a:lstStyle/>
          <a:p>
            <a:pPr algn="ctr"/>
            <a:r>
              <a:rPr lang="en-US" dirty="0"/>
              <a:t>Suicide Prevention Collaborative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Unfunded</a:t>
            </a:r>
          </a:p>
          <a:p>
            <a:pPr marL="342906" lvl="2" indent="-342906"/>
            <a:r>
              <a:rPr lang="en-US" sz="1800" dirty="0"/>
              <a:t>35 consistent participants.</a:t>
            </a:r>
          </a:p>
          <a:p>
            <a:pPr lvl="1"/>
            <a:r>
              <a:rPr lang="en-US" dirty="0"/>
              <a:t>Includes:</a:t>
            </a:r>
          </a:p>
          <a:p>
            <a:pPr lvl="2"/>
            <a:r>
              <a:rPr lang="en-US" dirty="0"/>
              <a:t>Schools</a:t>
            </a:r>
          </a:p>
          <a:p>
            <a:pPr lvl="2"/>
            <a:r>
              <a:rPr lang="en-US" dirty="0"/>
              <a:t>Law enforcement</a:t>
            </a:r>
          </a:p>
          <a:p>
            <a:pPr lvl="2"/>
            <a:r>
              <a:rPr lang="en-US" dirty="0"/>
              <a:t>Public health</a:t>
            </a:r>
          </a:p>
          <a:p>
            <a:pPr lvl="2"/>
            <a:r>
              <a:rPr lang="en-US" dirty="0"/>
              <a:t>Nonprofits</a:t>
            </a:r>
          </a:p>
          <a:p>
            <a:pPr lvl="2"/>
            <a:r>
              <a:rPr lang="en-US" dirty="0"/>
              <a:t>Faith based Organizations </a:t>
            </a:r>
          </a:p>
          <a:p>
            <a:pPr lvl="2"/>
            <a:r>
              <a:rPr lang="en-US" dirty="0"/>
              <a:t>Several government organizations and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58140" y="1645291"/>
            <a:ext cx="4153268" cy="576262"/>
          </a:xfrm>
        </p:spPr>
        <p:txBody>
          <a:bodyPr/>
          <a:lstStyle/>
          <a:p>
            <a:r>
              <a:rPr lang="en-US" dirty="0"/>
              <a:t>Maternal Wellness Coition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4153268" cy="3741738"/>
          </a:xfrm>
        </p:spPr>
        <p:txBody>
          <a:bodyPr>
            <a:normAutofit/>
          </a:bodyPr>
          <a:lstStyle/>
          <a:p>
            <a:r>
              <a:rPr lang="en-US" dirty="0"/>
              <a:t>Funded</a:t>
            </a:r>
          </a:p>
          <a:p>
            <a:pPr lvl="1"/>
            <a:r>
              <a:rPr lang="en-US" dirty="0"/>
              <a:t>Focused on At-Risk (for Serious Mental Illness)</a:t>
            </a:r>
          </a:p>
          <a:p>
            <a:pPr lvl="1"/>
            <a:r>
              <a:rPr lang="en-US" dirty="0"/>
              <a:t>Mild to moderate population </a:t>
            </a:r>
          </a:p>
          <a:p>
            <a:pPr lvl="1"/>
            <a:r>
              <a:rPr lang="en-US" dirty="0"/>
              <a:t>Grew from 24 to 65 members </a:t>
            </a:r>
          </a:p>
          <a:p>
            <a:pPr lvl="1"/>
            <a:r>
              <a:rPr lang="en-US" dirty="0"/>
              <a:t>Collaborating stakeholders increased from 24 to 78. </a:t>
            </a:r>
          </a:p>
          <a:p>
            <a:pPr lvl="1"/>
            <a:r>
              <a:rPr lang="en-US" dirty="0"/>
              <a:t>We are hoping the coalition process can be used for many projects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30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B70222-29C1-D44C-8669-10F5BA077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932767"/>
            <a:ext cx="6620967" cy="1915647"/>
          </a:xfrm>
        </p:spPr>
        <p:txBody>
          <a:bodyPr/>
          <a:lstStyle/>
          <a:p>
            <a:r>
              <a:rPr lang="en-US" dirty="0"/>
              <a:t>Innovation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FA96198-2F7F-5B4D-852B-A22BFF04AE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Pilots Projects To Improves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EEC3BD0-17DC-444C-92A3-EAB3456E7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54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04837" y="1304924"/>
            <a:ext cx="1528763" cy="43075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>
          <a:xfrm>
            <a:off x="76200" y="1908972"/>
            <a:ext cx="4092676" cy="4343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Pilot new projects 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Options for programs</a:t>
            </a:r>
            <a:r>
              <a:rPr lang="en-US" dirty="0">
                <a:latin typeface="Arial Narrow" panose="020B0606020202030204" pitchFamily="34" charset="0"/>
              </a:rPr>
              <a:t>: 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Increase access to MH services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Increase access to MH services to underserved groups 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Increase the quality of mental health services (measurable outcomes)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Promote interagency and community collaboration related to mental health services or supports or outcomes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457207" lvl="1" indent="0">
              <a:buNone/>
            </a:pPr>
            <a:endParaRPr lang="en-US" sz="1400" b="1" dirty="0">
              <a:latin typeface="Arial Narrow" panose="020B060602020203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8200" y="1495692"/>
            <a:ext cx="2746375" cy="42624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&amp; Proposed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168876" y="2095231"/>
            <a:ext cx="4953001" cy="4436262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Arial Narrow" panose="020B0606020202030204" pitchFamily="34" charset="0"/>
              </a:rPr>
              <a:t>Current Initiatives Idea</a:t>
            </a:r>
          </a:p>
          <a:p>
            <a:r>
              <a:rPr lang="en-US" sz="2200" dirty="0">
                <a:latin typeface="Arial Narrow" panose="020B0606020202030204" pitchFamily="34" charset="0"/>
              </a:rPr>
              <a:t>Successfully Promoted Interagency &amp; Community Collaboration, that included a wide range of organizations </a:t>
            </a:r>
            <a:endParaRPr lang="en-US" sz="2200" b="1" dirty="0">
              <a:latin typeface="Arial Narrow" panose="020B0606020202030204" pitchFamily="34" charset="0"/>
            </a:endParaRP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Creating connected, resilient and  thriving families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Paternal Mental Health Pilot Project</a:t>
            </a:r>
          </a:p>
          <a:p>
            <a:pPr lvl="2"/>
            <a:endParaRPr lang="en-US" dirty="0">
              <a:latin typeface="Arial Narrow" panose="020B0606020202030204" pitchFamily="34" charset="0"/>
            </a:endParaRPr>
          </a:p>
          <a:p>
            <a:pPr lvl="2"/>
            <a:endParaRPr lang="en-US" dirty="0">
              <a:latin typeface="Arial Narrow" panose="020B0606020202030204" pitchFamily="34" charset="0"/>
            </a:endParaRPr>
          </a:p>
          <a:p>
            <a:pPr lvl="2"/>
            <a:endParaRPr lang="en-US" dirty="0">
              <a:latin typeface="Arial Narrow" panose="020B0606020202030204" pitchFamily="34" charset="0"/>
            </a:endParaRPr>
          </a:p>
          <a:p>
            <a:pPr marL="274320" lvl="1" indent="0">
              <a:buNone/>
            </a:pPr>
            <a:endParaRPr lang="en-US" b="1" i="1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64116"/>
            <a:ext cx="8229600" cy="66751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MHSA Innovation</a:t>
            </a:r>
          </a:p>
        </p:txBody>
      </p:sp>
    </p:spTree>
    <p:extLst>
      <p:ext uri="{BB962C8B-B14F-4D97-AF65-F5344CB8AC3E}">
        <p14:creationId xmlns:p14="http://schemas.microsoft.com/office/powerpoint/2010/main" val="11759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95082"/>
          </a:xfrm>
        </p:spPr>
        <p:txBody>
          <a:bodyPr/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Intervention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599" cy="46482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latin typeface="Arial Narrow" panose="020B0606020202030204" pitchFamily="34" charset="0"/>
              </a:rPr>
              <a:t>Why a Coalition?</a:t>
            </a:r>
          </a:p>
          <a:p>
            <a:r>
              <a:rPr lang="en-US" dirty="0">
                <a:latin typeface="Arial Narrow" panose="020B0606020202030204" pitchFamily="34" charset="0"/>
              </a:rPr>
              <a:t>Individuals in rural counties and living at the poverty line have many unmet needs; including access to mental health services, medical care (low or no literacy in mental illness), basic needs, transportation, employment, etc. </a:t>
            </a:r>
          </a:p>
          <a:p>
            <a:r>
              <a:rPr lang="en-US" dirty="0">
                <a:latin typeface="Arial Narrow" panose="020B0606020202030204" pitchFamily="34" charset="0"/>
              </a:rPr>
              <a:t>Although there are resources to meet their many needs; they are challenged to access all these need from many organizations.</a:t>
            </a:r>
          </a:p>
          <a:p>
            <a:r>
              <a:rPr lang="en-US" dirty="0">
                <a:latin typeface="Arial Narrow" panose="020B0606020202030204" pitchFamily="34" charset="0"/>
              </a:rPr>
              <a:t>Due to low income, low ability to access needed services, and the knowledge of what is troubling them, individuals and families do not needed resources</a:t>
            </a:r>
          </a:p>
          <a:p>
            <a:r>
              <a:rPr lang="en-US" dirty="0">
                <a:latin typeface="Arial Narrow" panose="020B0606020202030204" pitchFamily="34" charset="0"/>
              </a:rPr>
              <a:t>The Conceptual Challenge is a Coalition/Collaboration that are made of  Organizations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Coalitions are a Process and not an Organization, even though they are made up of organizations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90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710" y="1848783"/>
            <a:ext cx="3657600" cy="284817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Primary Purpose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382183"/>
            <a:ext cx="3657600" cy="329184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 Narrow" panose="020B0606020202030204" pitchFamily="34" charset="0"/>
              </a:rPr>
              <a:t>Innovation Projects are Pilot Projects That Introduces New Practice or Approach</a:t>
            </a:r>
          </a:p>
          <a:p>
            <a:r>
              <a:rPr lang="en-US" dirty="0">
                <a:latin typeface="Arial Narrow" panose="020B0606020202030204" pitchFamily="34" charset="0"/>
              </a:rPr>
              <a:t>Can Last Up to 5yrs</a:t>
            </a:r>
          </a:p>
          <a:p>
            <a:pPr marL="182880" lvl="2">
              <a:spcBef>
                <a:spcPts val="1200"/>
              </a:spcBef>
              <a:spcAft>
                <a:spcPts val="0"/>
              </a:spcAft>
            </a:pPr>
            <a:r>
              <a:rPr lang="en-US" sz="2000" dirty="0">
                <a:latin typeface="Arial Narrow" panose="020B0606020202030204" pitchFamily="34" charset="0"/>
              </a:rPr>
              <a:t>Current Project Focused on:</a:t>
            </a:r>
          </a:p>
          <a:p>
            <a:pPr marL="457200" lvl="3"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latin typeface="Arial Narrow" panose="020B0606020202030204" pitchFamily="34" charset="0"/>
              </a:rPr>
              <a:t>Promote interagency and community collaboration related to mental health services or supports or outcomes</a:t>
            </a:r>
            <a:endParaRPr lang="en-US" sz="1000" b="1" dirty="0">
              <a:latin typeface="Arial Narrow" panose="020B0606020202030204" pitchFamily="34" charset="0"/>
            </a:endParaRPr>
          </a:p>
          <a:p>
            <a:pPr lvl="1"/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This project will end in June 30, 2019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97736"/>
            <a:ext cx="3657600" cy="391411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Coalition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90594" y="2133600"/>
            <a:ext cx="4467606" cy="440980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latin typeface="Arial Narrow" panose="020B0606020202030204" pitchFamily="34" charset="0"/>
              </a:rPr>
              <a:t>Main purpose </a:t>
            </a:r>
            <a:r>
              <a:rPr lang="en-US" dirty="0">
                <a:latin typeface="Arial Narrow" panose="020B0606020202030204" pitchFamily="34" charset="0"/>
              </a:rPr>
              <a:t>- develop ability/ capacity to help people access many resources all at once, in a timely manner.</a:t>
            </a:r>
          </a:p>
          <a:p>
            <a:r>
              <a:rPr lang="en-US" dirty="0">
                <a:latin typeface="Arial Narrow" panose="020B0606020202030204" pitchFamily="34" charset="0"/>
              </a:rPr>
              <a:t>Created a working </a:t>
            </a:r>
            <a:r>
              <a:rPr lang="en-US" b="1" dirty="0">
                <a:latin typeface="Arial Narrow" panose="020B0606020202030204" pitchFamily="34" charset="0"/>
              </a:rPr>
              <a:t>coalition </a:t>
            </a:r>
            <a:r>
              <a:rPr lang="en-US" dirty="0">
                <a:latin typeface="Arial Narrow" panose="020B0606020202030204" pitchFamily="34" charset="0"/>
              </a:rPr>
              <a:t>consisting of many of organizations</a:t>
            </a:r>
          </a:p>
          <a:p>
            <a:endParaRPr lang="en-US" dirty="0">
              <a:latin typeface="Arial Narrow" panose="020B0606020202030204" pitchFamily="34" charset="0"/>
            </a:endParaRP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First services developed the coalition was </a:t>
            </a:r>
            <a:r>
              <a:rPr lang="en-US" i="1" dirty="0">
                <a:latin typeface="Arial Narrow" panose="020B0606020202030204" pitchFamily="34" charset="0"/>
              </a:rPr>
              <a:t>perinatal services </a:t>
            </a:r>
          </a:p>
          <a:p>
            <a:pPr marL="274320" lvl="1" indent="0">
              <a:buNone/>
            </a:pPr>
            <a:endParaRPr lang="en-US" i="1" u="sng" dirty="0">
              <a:latin typeface="Arial Narrow" panose="020B0606020202030204" pitchFamily="34" charset="0"/>
            </a:endParaRP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The Hub Organization was </a:t>
            </a:r>
            <a:r>
              <a:rPr lang="en-US" b="1" dirty="0">
                <a:latin typeface="Arial Narrow" panose="020B0606020202030204" pitchFamily="34" charset="0"/>
              </a:rPr>
              <a:t>Nurture2Nurture</a:t>
            </a:r>
            <a:endParaRPr lang="en-US" dirty="0">
              <a:latin typeface="Arial Narrow" panose="020B0606020202030204" pitchFamily="34" charset="0"/>
            </a:endParaRPr>
          </a:p>
          <a:p>
            <a:pPr marL="274320" lvl="1" indent="0">
              <a:buNone/>
            </a:pPr>
            <a:endParaRPr lang="en-US" dirty="0">
              <a:latin typeface="Arial Narrow" panose="020B0606020202030204" pitchFamily="34" charset="0"/>
            </a:endParaRP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Next step for Coalition  are more projects: </a:t>
            </a:r>
          </a:p>
          <a:p>
            <a:pPr lvl="2"/>
            <a:r>
              <a:rPr lang="en-US" dirty="0">
                <a:latin typeface="Arial Narrow" panose="020B0606020202030204" pitchFamily="34" charset="0"/>
              </a:rPr>
              <a:t> Developing  a paternal coalition project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844" y="609082"/>
            <a:ext cx="7772400" cy="623244"/>
          </a:xfrm>
        </p:spPr>
        <p:txBody>
          <a:bodyPr>
            <a:norm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Innovation Project is Completed</a:t>
            </a:r>
          </a:p>
        </p:txBody>
      </p:sp>
    </p:spTree>
    <p:extLst>
      <p:ext uri="{BB962C8B-B14F-4D97-AF65-F5344CB8AC3E}">
        <p14:creationId xmlns:p14="http://schemas.microsoft.com/office/powerpoint/2010/main" val="9974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37" y="1376458"/>
            <a:ext cx="4038600" cy="387978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4020202020204" pitchFamily="34" charset="0"/>
                <a:cs typeface="Arial Narrow" panose="020B0604020202020204" pitchFamily="34" charset="0"/>
              </a:rPr>
              <a:t>Perinatal  Mental Health Integration Project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988" y="1890487"/>
            <a:ext cx="4191000" cy="3823540"/>
          </a:xfrm>
        </p:spPr>
        <p:txBody>
          <a:bodyPr>
            <a:normAutofit/>
          </a:bodyPr>
          <a:lstStyle/>
          <a:p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The  project successfully created a working mental health services  inter-organization collaboration</a:t>
            </a:r>
          </a:p>
          <a:p>
            <a:pPr lvl="1"/>
            <a:r>
              <a:rPr lang="en-US" sz="2000" dirty="0">
                <a:latin typeface="Arial Narrow" panose="020B0604020202020204" pitchFamily="34" charset="0"/>
                <a:cs typeface="Arial Narrow" panose="020B0604020202020204" pitchFamily="34" charset="0"/>
              </a:rPr>
              <a:t>Included mental health,  primary care services, and other services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250407"/>
            <a:ext cx="3657600" cy="64008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Coalition/</a:t>
            </a:r>
            <a:r>
              <a:rPr lang="en-US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4020202020204" pitchFamily="34" charset="0"/>
                <a:cs typeface="Arial Narrow" panose="020B0604020202020204" pitchFamily="34" charset="0"/>
              </a:rPr>
              <a:t>System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– FY 18/19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38600" y="1824484"/>
            <a:ext cx="5029200" cy="4804915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components consisted of: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Outreach and building collaborative relationships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Training and education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Operational, navigation protocols for interagency interactions and program linkages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PMAD hub for referrals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Quality counseling and direct support services to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PMAD clients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PMAD awareness increased and status tracked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A sustainable system changes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050"/>
            <a:ext cx="7772400" cy="578791"/>
          </a:xfrm>
        </p:spPr>
        <p:txBody>
          <a:bodyPr>
            <a:noAutofit/>
          </a:bodyPr>
          <a:lstStyle/>
          <a:p>
            <a:r>
              <a:rPr lang="en-US" sz="4800" dirty="0">
                <a:latin typeface="Arial Narrow" panose="020B0604020202020204" pitchFamily="34" charset="0"/>
                <a:cs typeface="Arial Narrow" panose="020B0604020202020204" pitchFamily="34" charset="0"/>
              </a:rPr>
              <a:t>Innovation Outcomes</a:t>
            </a:r>
          </a:p>
        </p:txBody>
      </p:sp>
    </p:spTree>
    <p:extLst>
      <p:ext uri="{BB962C8B-B14F-4D97-AF65-F5344CB8AC3E}">
        <p14:creationId xmlns:p14="http://schemas.microsoft.com/office/powerpoint/2010/main" val="173564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610705"/>
          </a:xfrm>
        </p:spPr>
        <p:txBody>
          <a:bodyPr/>
          <a:lstStyle/>
          <a:p>
            <a:r>
              <a:rPr lang="en-US" dirty="0"/>
              <a:t>Project Summery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27700" y="1371600"/>
            <a:ext cx="3298113" cy="48847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Specific Program Goals</a:t>
            </a:r>
          </a:p>
          <a:p>
            <a:r>
              <a:rPr lang="en-US" dirty="0"/>
              <a:t>Key goals and overall program aim included: </a:t>
            </a:r>
          </a:p>
          <a:p>
            <a:pPr lvl="1"/>
            <a:r>
              <a:rPr lang="en-US" dirty="0"/>
              <a:t>build and expand the repertoire of key stakeholders; strengthen the coalition; build and track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PMAD awareness; integrate PMAD-related services;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Develop and implement clear navigation pathways, and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Build quality direct client services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67200" y="1447800"/>
            <a:ext cx="4673425" cy="533007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Programs Outcomes and Findings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Stakeholder and  Collaboration</a:t>
            </a:r>
          </a:p>
          <a:p>
            <a:pPr lvl="2"/>
            <a:r>
              <a:rPr lang="en-US" dirty="0"/>
              <a:t>Coalition Grew from 24 to 65 members</a:t>
            </a:r>
          </a:p>
          <a:p>
            <a:pPr lvl="2"/>
            <a:r>
              <a:rPr lang="en-US" dirty="0"/>
              <a:t>Number of collaborating  stakeholders increased from 24 to 78</a:t>
            </a:r>
          </a:p>
          <a:p>
            <a:pPr lvl="2"/>
            <a:r>
              <a:rPr lang="en-US" dirty="0"/>
              <a:t>12 coalition members used the Pathways  for navigating  referrals</a:t>
            </a:r>
          </a:p>
          <a:p>
            <a:pPr lvl="2"/>
            <a:r>
              <a:rPr lang="en-US" dirty="0"/>
              <a:t>2,523 individuals receive PMAD of education workshops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Awareness and Outreach</a:t>
            </a:r>
          </a:p>
          <a:p>
            <a:pPr lvl="2"/>
            <a:r>
              <a:rPr lang="en-US" dirty="0"/>
              <a:t>13,444 participants </a:t>
            </a:r>
          </a:p>
          <a:p>
            <a:pPr lvl="2"/>
            <a:r>
              <a:rPr lang="en-US" dirty="0"/>
              <a:t>624 new mothers received PMAD screenings at Madera Hospital</a:t>
            </a:r>
          </a:p>
          <a:p>
            <a:pPr lvl="2"/>
            <a:r>
              <a:rPr lang="en-US" dirty="0"/>
              <a:t>Additional 1080 Information Awareness Survey respondents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51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41529"/>
            <a:ext cx="7055380" cy="766482"/>
          </a:xfrm>
        </p:spPr>
        <p:txBody>
          <a:bodyPr/>
          <a:lstStyle/>
          <a:p>
            <a:r>
              <a:rPr lang="en-US" dirty="0"/>
              <a:t>Project Summery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752600"/>
            <a:ext cx="3973413" cy="4648200"/>
          </a:xfrm>
        </p:spPr>
        <p:txBody>
          <a:bodyPr>
            <a:normAutofit/>
          </a:bodyPr>
          <a:lstStyle/>
          <a:p>
            <a:r>
              <a:rPr lang="en-US" b="1" dirty="0"/>
              <a:t>Direct Client Services</a:t>
            </a:r>
          </a:p>
          <a:p>
            <a:pPr marL="685806" lvl="1" indent="-285750"/>
            <a:r>
              <a:rPr lang="en-US" dirty="0"/>
              <a:t>1272 referrals were made</a:t>
            </a:r>
          </a:p>
          <a:p>
            <a:pPr marL="685806" lvl="1" indent="-285750"/>
            <a:r>
              <a:rPr lang="en-US" dirty="0"/>
              <a:t> 215 clients received counseling or support services. </a:t>
            </a:r>
          </a:p>
          <a:p>
            <a:pPr lvl="1"/>
            <a:r>
              <a:rPr lang="en-US" dirty="0"/>
              <a:t>Prevalent referral source was physician-based</a:t>
            </a:r>
          </a:p>
          <a:p>
            <a:pPr marL="457207" lvl="1" indent="0">
              <a:buNone/>
            </a:pPr>
            <a:endParaRPr lang="en-US" dirty="0"/>
          </a:p>
          <a:p>
            <a:r>
              <a:rPr lang="en-US" b="1" dirty="0"/>
              <a:t>Quantitative Outcomes</a:t>
            </a:r>
          </a:p>
          <a:p>
            <a:pPr lvl="1"/>
            <a:r>
              <a:rPr lang="en-US" dirty="0"/>
              <a:t>Stakeholders reported a high level of satisfaction </a:t>
            </a:r>
          </a:p>
          <a:p>
            <a:pPr lvl="1"/>
            <a:r>
              <a:rPr lang="en-US" dirty="0"/>
              <a:t>Training increased knowledge 17.14% increased knowledge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1752599"/>
            <a:ext cx="4153269" cy="4503739"/>
          </a:xfrm>
        </p:spPr>
        <p:txBody>
          <a:bodyPr>
            <a:normAutofit/>
          </a:bodyPr>
          <a:lstStyle/>
          <a:p>
            <a:r>
              <a:rPr lang="en-US" b="1" dirty="0"/>
              <a:t>Overall </a:t>
            </a:r>
          </a:p>
          <a:p>
            <a:pPr lvl="1"/>
            <a:r>
              <a:rPr lang="en-US" dirty="0"/>
              <a:t>71% of clients gave the highest possible and1:1services, and depression symptoms significantly reduced with 6 treatment session </a:t>
            </a:r>
          </a:p>
          <a:p>
            <a:pPr lvl="1"/>
            <a:endParaRPr lang="en-US" dirty="0"/>
          </a:p>
          <a:p>
            <a:r>
              <a:rPr lang="en-US" b="1" dirty="0"/>
              <a:t>Qualitative Outcomes: </a:t>
            </a:r>
          </a:p>
          <a:p>
            <a:pPr lvl="1"/>
            <a:r>
              <a:rPr lang="en-US" dirty="0"/>
              <a:t>Coalition members reported benefiting from the coalition (interviewees, n=21); client interviews showed that 100% would refer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11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784366"/>
            <a:ext cx="7239000" cy="661745"/>
          </a:xfrm>
        </p:spPr>
        <p:txBody>
          <a:bodyPr/>
          <a:lstStyle/>
          <a:p>
            <a:r>
              <a:rPr lang="en-US" sz="3400" b="1" dirty="0">
                <a:latin typeface="Arial Narrow" panose="020B0606020202030204" pitchFamily="34" charset="0"/>
              </a:rPr>
              <a:t>Final Conclusion and Recommendations</a:t>
            </a:r>
            <a:endParaRPr lang="en-US" sz="3400" dirty="0">
              <a:latin typeface="Arial Narrow" panose="020B060602020203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Specific goals were largely met</a:t>
            </a:r>
          </a:p>
          <a:p>
            <a:pPr marL="0" indent="0">
              <a:buNone/>
            </a:pPr>
            <a:r>
              <a:rPr lang="en-US" dirty="0"/>
              <a:t>A model for inter-agency integration was described</a:t>
            </a:r>
          </a:p>
          <a:p>
            <a:pPr marL="0" indent="0">
              <a:buNone/>
            </a:pPr>
            <a:r>
              <a:rPr lang="en-US" dirty="0"/>
              <a:t>Final Conclusions and Recommendation's</a:t>
            </a:r>
          </a:p>
          <a:p>
            <a:pPr lvl="1"/>
            <a:r>
              <a:rPr lang="en-US" dirty="0"/>
              <a:t>Establish a host/sponsor for the coalition</a:t>
            </a:r>
          </a:p>
          <a:p>
            <a:pPr lvl="1"/>
            <a:r>
              <a:rPr lang="en-US" dirty="0"/>
              <a:t>Continue support for a regional collaboration</a:t>
            </a:r>
          </a:p>
          <a:p>
            <a:pPr lvl="1"/>
            <a:r>
              <a:rPr lang="en-US" dirty="0"/>
              <a:t>Create a sustainable and reliable data monitoring system</a:t>
            </a:r>
          </a:p>
          <a:p>
            <a:pPr lvl="1"/>
            <a:r>
              <a:rPr lang="en-US" dirty="0"/>
              <a:t>Expand the stakeholder base to include the business sector</a:t>
            </a:r>
          </a:p>
          <a:p>
            <a:pPr lvl="1"/>
            <a:r>
              <a:rPr lang="en-US" dirty="0"/>
              <a:t>Establish a PMAD warm line</a:t>
            </a:r>
          </a:p>
          <a:p>
            <a:pPr lvl="1"/>
            <a:r>
              <a:rPr lang="en-US" dirty="0"/>
              <a:t>Continue the media campaign and information blitz</a:t>
            </a:r>
          </a:p>
          <a:p>
            <a:pPr lvl="1"/>
            <a:r>
              <a:rPr lang="en-US" dirty="0"/>
              <a:t>Support the care navigator and community health worker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20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618" y="1066800"/>
            <a:ext cx="7863840" cy="990600"/>
          </a:xfrm>
        </p:spPr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causes mental illness?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2057400"/>
            <a:ext cx="7955280" cy="452628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There is no single cause for mental illness. A number of factors can contribute to risk for mental illness, such as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u="sng" dirty="0">
              <a:ln w="0"/>
              <a:solidFill>
                <a:srgbClr val="58C1BA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u="sng" dirty="0">
                <a:ln w="0"/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Early adverse life experiences</a:t>
            </a:r>
            <a:r>
              <a:rPr lang="en-US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such as trauma or a history of abuse (for example, child abuse, sexual assault, witnessing violence, etc.)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Experiences related to other </a:t>
            </a:r>
            <a:r>
              <a:rPr lang="en-US" sz="1800" u="sng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ongoing (chronic) medical condition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such as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cancer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or diabetes.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b="1" u="sng" dirty="0">
              <a:solidFill>
                <a:srgbClr val="58C1B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hlinkClick r:id="rId4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Biological factors, such as genes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or chemical imbalances in the brain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Use of alcohol or recreational drugs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b="1" u="sng" dirty="0">
              <a:solidFill>
                <a:srgbClr val="58C1B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hlinkClick r:id="rId5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Having few friends</a:t>
            </a:r>
            <a:endParaRPr lang="en-US" sz="1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Having feeling of loneliness or isolation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42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2111"/>
            <a:ext cx="8229600" cy="591312"/>
          </a:xfrm>
        </p:spPr>
        <p:txBody>
          <a:bodyPr/>
          <a:lstStyle/>
          <a:p>
            <a:pPr algn="ctr"/>
            <a:r>
              <a:rPr lang="en-US" b="1" dirty="0"/>
              <a:t>MHSA Housing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Arial Narrow" panose="020B0606020202030204" pitchFamily="34" charset="0"/>
              </a:rPr>
              <a:t>The total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en-US" dirty="0">
                <a:latin typeface="Arial Narrow" panose="020B0606020202030204" pitchFamily="34" charset="0"/>
              </a:rPr>
              <a:t> of </a:t>
            </a:r>
            <a:r>
              <a:rPr lang="en-US" b="1" dirty="0">
                <a:latin typeface="Arial Narrow" panose="020B0606020202030204" pitchFamily="34" charset="0"/>
              </a:rPr>
              <a:t>housing units</a:t>
            </a:r>
            <a:r>
              <a:rPr lang="en-US" dirty="0">
                <a:latin typeface="Arial Narrow" panose="020B0606020202030204" pitchFamily="34" charset="0"/>
              </a:rPr>
              <a:t> secured through MHSA funding since the inception of MHSA, including rental units.</a:t>
            </a:r>
          </a:p>
          <a:p>
            <a:pPr marL="400056" lvl="1" indent="0">
              <a:buNone/>
            </a:pPr>
            <a:r>
              <a:rPr lang="en-US" b="1" dirty="0">
                <a:latin typeface="Arial Narrow" panose="020B0606020202030204" pitchFamily="34" charset="0"/>
              </a:rPr>
              <a:t>Housing Units – 49 plus -60</a:t>
            </a:r>
          </a:p>
          <a:p>
            <a:pPr marL="0" indent="0">
              <a:buNone/>
            </a:pPr>
            <a:r>
              <a:rPr lang="en-US" dirty="0">
                <a:latin typeface="Arial Narrow" panose="020B0606020202030204" pitchFamily="34" charset="0"/>
              </a:rPr>
              <a:t>The total number of </a:t>
            </a:r>
            <a:r>
              <a:rPr lang="en-US" b="1" dirty="0">
                <a:latin typeface="Arial Narrow" panose="020B0606020202030204" pitchFamily="34" charset="0"/>
              </a:rPr>
              <a:t>housing units</a:t>
            </a:r>
            <a:r>
              <a:rPr lang="en-US" dirty="0">
                <a:latin typeface="Arial Narrow" panose="020B0606020202030204" pitchFamily="34" charset="0"/>
              </a:rPr>
              <a:t> secured in FY 18-19 through MHSA, including rental units.</a:t>
            </a:r>
          </a:p>
          <a:p>
            <a:r>
              <a:rPr lang="en-US" sz="1800" b="1" dirty="0">
                <a:latin typeface="Arial Narrow" panose="020B0606020202030204" pitchFamily="34" charset="0"/>
              </a:rPr>
              <a:t>Total Units  Secured - 48</a:t>
            </a:r>
          </a:p>
          <a:p>
            <a:pPr lvl="1"/>
            <a:r>
              <a:rPr lang="en-US" sz="1600" dirty="0">
                <a:latin typeface="Arial Narrow" panose="020B0606020202030204" pitchFamily="34" charset="0"/>
              </a:rPr>
              <a:t>Madera County BHS Units 7 (MHSA)</a:t>
            </a:r>
          </a:p>
          <a:p>
            <a:pPr lvl="1"/>
            <a:r>
              <a:rPr lang="en-US" sz="1600" dirty="0">
                <a:latin typeface="Arial Narrow" panose="020B0606020202030204" pitchFamily="34" charset="0"/>
              </a:rPr>
              <a:t>Total Project Funding $24,690,179</a:t>
            </a:r>
          </a:p>
          <a:p>
            <a:pPr lvl="1"/>
            <a:r>
              <a:rPr lang="en-US" sz="1600" dirty="0">
                <a:latin typeface="Arial Narrow" panose="020B0606020202030204" pitchFamily="34" charset="0"/>
              </a:rPr>
              <a:t>County Funding (BHS) $500,000 (MHSA)</a:t>
            </a:r>
          </a:p>
          <a:p>
            <a:r>
              <a:rPr lang="en-US" b="1" dirty="0">
                <a:latin typeface="Arial Narrow" panose="020B0606020202030204" pitchFamily="34" charset="0"/>
              </a:rPr>
              <a:t>No Place Like  Home Program </a:t>
            </a:r>
            <a:endParaRPr lang="en-US" dirty="0">
              <a:latin typeface="Arial Narrow" panose="020B0606020202030204" pitchFamily="34" charset="0"/>
            </a:endParaRPr>
          </a:p>
          <a:p>
            <a:pPr lvl="1"/>
            <a:r>
              <a:rPr lang="en-US" sz="1600" dirty="0">
                <a:latin typeface="Arial Narrow" panose="020B0606020202030204" pitchFamily="34" charset="0"/>
              </a:rPr>
              <a:t>Total Units: 56-60</a:t>
            </a:r>
          </a:p>
          <a:p>
            <a:pPr lvl="1"/>
            <a:r>
              <a:rPr lang="en-US" sz="1600" dirty="0">
                <a:latin typeface="Arial Narrow" panose="020B0606020202030204" pitchFamily="34" charset="0"/>
              </a:rPr>
              <a:t>Madera County BHS Units 14 (MHSA)</a:t>
            </a:r>
          </a:p>
          <a:p>
            <a:pPr lvl="1"/>
            <a:r>
              <a:rPr lang="en-US" sz="1600" dirty="0">
                <a:latin typeface="Arial Narrow" panose="020B0606020202030204" pitchFamily="34" charset="0"/>
              </a:rPr>
              <a:t>Total Project Funding $23,970,559</a:t>
            </a:r>
          </a:p>
          <a:p>
            <a:pPr lvl="1"/>
            <a:r>
              <a:rPr lang="en-US" sz="1600" dirty="0"/>
              <a:t>County Funding (BHS) $4,925,436(MHSA</a:t>
            </a:r>
            <a:r>
              <a:rPr lang="en-US" sz="1400" dirty="0"/>
              <a:t>)</a:t>
            </a:r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44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6705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Workforce Education &amp; Training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88837857"/>
              </p:ext>
            </p:extLst>
          </p:nvPr>
        </p:nvGraphicFramePr>
        <p:xfrm>
          <a:off x="609600" y="1670849"/>
          <a:ext cx="8001000" cy="4882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8078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86AB0D-7325-164B-AD85-69897BD28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AE6789A-E1D7-924A-975B-21E47B82C4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MHSA Services and funding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EE5A4B9-FDE4-4042-B452-585084F83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91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BE554-19F5-E34B-9077-F53844567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18-19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0CA5A5-01C2-404E-9C16-E2B7A590A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Federal Matching Funding </a:t>
            </a:r>
          </a:p>
          <a:p>
            <a:pPr lvl="1"/>
            <a:r>
              <a:rPr lang="en-US" sz="3600" dirty="0"/>
              <a:t>$2,405,757</a:t>
            </a:r>
          </a:p>
          <a:p>
            <a:r>
              <a:rPr lang="en-US" sz="3600" dirty="0"/>
              <a:t>Total Budget</a:t>
            </a:r>
          </a:p>
          <a:p>
            <a:pPr lvl="1"/>
            <a:r>
              <a:rPr lang="en-US" sz="3600" dirty="0"/>
              <a:t>$32,288,968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5BE3AA9-AC7D-1146-83A9-ED86A5324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81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071282"/>
          </a:xfrm>
        </p:spPr>
        <p:txBody>
          <a:bodyPr/>
          <a:lstStyle/>
          <a:p>
            <a:pPr algn="ctr" fontAlgn="b"/>
            <a:r>
              <a:rPr lang="en-US" dirty="0">
                <a:latin typeface="Arial Narrow" panose="020B0606020202030204" pitchFamily="34" charset="0"/>
              </a:rPr>
              <a:t/>
            </a:r>
            <a:br>
              <a:rPr lang="en-US" dirty="0">
                <a:latin typeface="Arial Narrow" panose="020B0606020202030204" pitchFamily="34" charset="0"/>
              </a:rPr>
            </a:b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44</a:t>
            </a:fld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685800" y="762000"/>
          <a:ext cx="6545326" cy="574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72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75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655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274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5759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4558"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 Narrow" panose="020B0606020202030204" pitchFamily="34" charset="0"/>
                        </a:rPr>
                        <a:t>Madera County Behavioral Health Services MHSA Budget FY2020-21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3642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PEI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INN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Dads, Anxiety &amp; Depression (DAD)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185,000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185,000</a:t>
                      </a:r>
                    </a:p>
                    <a:p>
                      <a:pPr algn="l"/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Pending Development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350,178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350,178</a:t>
                      </a:r>
                    </a:p>
                    <a:p>
                      <a:pPr algn="l"/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Admin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303,339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41,598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94,443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439,380</a:t>
                      </a:r>
                    </a:p>
                    <a:p>
                      <a:pPr algn="l"/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Youth FSP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3,270,697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3,270,697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Adult FSP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3,385,812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3,385,812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Expansion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(GSD)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2,555,936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2,555,936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Structure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306,326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306,326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Outreach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833,397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833,397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Education &amp; Family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631,405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631,405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QA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378,538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205,602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26,629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610,769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Totals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10,200,648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1,712,002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656,250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12,568,900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48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95082"/>
          </a:xfrm>
        </p:spPr>
        <p:txBody>
          <a:bodyPr/>
          <a:lstStyle/>
          <a:p>
            <a:r>
              <a:rPr lang="en-US" dirty="0"/>
              <a:t>Electronic Survey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752600"/>
            <a:ext cx="7478100" cy="4652681"/>
          </a:xfrm>
          <a:solidFill>
            <a:srgbClr val="0070C0"/>
          </a:solidFill>
          <a:ln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Please Share Link to Our Planning Survey</a:t>
            </a:r>
          </a:p>
          <a:p>
            <a:pPr marL="0" indent="0">
              <a:buNone/>
            </a:pPr>
            <a:r>
              <a:rPr lang="en-US" b="1" dirty="0"/>
              <a:t>Stakeholder Survey 2019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Click Survey </a:t>
            </a:r>
            <a:r>
              <a:rPr lang="en-US" b="1" dirty="0">
                <a:hlinkClick r:id="rId2"/>
              </a:rPr>
              <a:t>English </a:t>
            </a:r>
            <a:r>
              <a:rPr lang="en-US" b="1" dirty="0"/>
              <a:t>&lt;– Click Survey</a:t>
            </a:r>
          </a:p>
          <a:p>
            <a:pPr marL="0" indent="0">
              <a:buNone/>
            </a:pPr>
            <a:r>
              <a:rPr lang="en-US" b="1" dirty="0"/>
              <a:t>Click Survey </a:t>
            </a:r>
            <a:r>
              <a:rPr lang="en-US" b="1" dirty="0">
                <a:hlinkClick r:id="rId3"/>
              </a:rPr>
              <a:t>Spanish</a:t>
            </a:r>
            <a:r>
              <a:rPr lang="en-US" b="1" dirty="0"/>
              <a:t> &lt;– Click Survey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Let us know if you would host state for this presentation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</a:rPr>
              <a:t>For </a:t>
            </a:r>
            <a:r>
              <a:rPr lang="en-US" sz="1600" b="1" dirty="0"/>
              <a:t>further information call David Weikel</a:t>
            </a:r>
          </a:p>
          <a:p>
            <a:pPr lvl="1"/>
            <a:r>
              <a:rPr lang="en-US" sz="1600" b="1" dirty="0"/>
              <a:t>Office Number (559) 673-3508</a:t>
            </a:r>
          </a:p>
          <a:p>
            <a:pPr lvl="1"/>
            <a:r>
              <a:rPr lang="en-US" sz="1600" b="1" dirty="0"/>
              <a:t>Email: david.weikel@maderacounty.com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92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0600" y="4495800"/>
            <a:ext cx="7010400" cy="14478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flat">
            <a:bevelT w="114300" prst="artDeco"/>
          </a:sp3d>
        </p:spPr>
        <p:txBody>
          <a:bodyPr vert="horz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your time and interest in improving mental health and substance abuse services to Madera County residents</a:t>
            </a:r>
          </a:p>
        </p:txBody>
      </p:sp>
      <p:pic>
        <p:nvPicPr>
          <p:cNvPr id="5" name="Picture 3" descr="MCj010522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828800"/>
            <a:ext cx="4343400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extrusionH="76200" prstMaterial="metal">
            <a:bevelT w="317500" h="381000"/>
            <a:extrusionClr>
              <a:schemeClr val="bg2">
                <a:lumMod val="9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289574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075" y="749001"/>
            <a:ext cx="4123938" cy="483198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Example  Symptoms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1875" y="1371600"/>
            <a:ext cx="4200138" cy="5029200"/>
          </a:xfrm>
        </p:spPr>
        <p:txBody>
          <a:bodyPr>
            <a:normAutofit fontScale="55000" lnSpcReduction="20000"/>
          </a:bodyPr>
          <a:lstStyle/>
          <a:p>
            <a:pPr fontAlgn="t"/>
            <a:r>
              <a:rPr lang="en-US" sz="2500" spc="10" dirty="0">
                <a:latin typeface="Arial Narrow" panose="020B0606020202030204" pitchFamily="34" charset="0"/>
              </a:rPr>
              <a:t>Feeling sad or down</a:t>
            </a:r>
          </a:p>
          <a:p>
            <a:pPr fontAlgn="t"/>
            <a:r>
              <a:rPr lang="en-US" sz="2500" spc="10" dirty="0">
                <a:latin typeface="Arial Narrow" panose="020B0606020202030204" pitchFamily="34" charset="0"/>
              </a:rPr>
              <a:t>Confused thinking or reduced ability to concentrate</a:t>
            </a:r>
          </a:p>
          <a:p>
            <a:pPr fontAlgn="t"/>
            <a:r>
              <a:rPr lang="en-US" sz="2500" spc="10" dirty="0">
                <a:latin typeface="Arial Narrow" panose="020B0606020202030204" pitchFamily="34" charset="0"/>
              </a:rPr>
              <a:t>Excessive fears or worries, or extreme feelings of guilt</a:t>
            </a:r>
          </a:p>
          <a:p>
            <a:pPr fontAlgn="t"/>
            <a:r>
              <a:rPr lang="en-US" sz="2500" spc="10" dirty="0">
                <a:latin typeface="Arial Narrow" panose="020B0606020202030204" pitchFamily="34" charset="0"/>
              </a:rPr>
              <a:t>Extreme mood changes of highs and lows</a:t>
            </a:r>
          </a:p>
          <a:p>
            <a:pPr fontAlgn="t"/>
            <a:r>
              <a:rPr lang="en-US" sz="2500" spc="10" dirty="0">
                <a:latin typeface="Arial Narrow" panose="020B0606020202030204" pitchFamily="34" charset="0"/>
              </a:rPr>
              <a:t>Withdrawal from friends and activities</a:t>
            </a:r>
          </a:p>
          <a:p>
            <a:pPr fontAlgn="t"/>
            <a:r>
              <a:rPr lang="en-US" sz="2500" spc="10" dirty="0">
                <a:latin typeface="Arial Narrow" panose="020B0606020202030204" pitchFamily="34" charset="0"/>
              </a:rPr>
              <a:t>Significant tiredness, low energy or problems sleeping</a:t>
            </a:r>
          </a:p>
          <a:p>
            <a:pPr fontAlgn="t"/>
            <a:r>
              <a:rPr lang="en-US" sz="2500" spc="10" dirty="0">
                <a:latin typeface="Arial Narrow" panose="020B0606020202030204" pitchFamily="34" charset="0"/>
              </a:rPr>
              <a:t>Detachment from reality (delusions), paranoia or hallucinations</a:t>
            </a:r>
          </a:p>
          <a:p>
            <a:pPr fontAlgn="t"/>
            <a:r>
              <a:rPr lang="en-US" sz="2500" spc="10" dirty="0">
                <a:latin typeface="Arial Narrow" panose="020B0606020202030204" pitchFamily="34" charset="0"/>
              </a:rPr>
              <a:t>Inability to cope with daily problems or stress</a:t>
            </a:r>
          </a:p>
          <a:p>
            <a:pPr fontAlgn="t"/>
            <a:r>
              <a:rPr lang="en-US" sz="2500" spc="10" dirty="0">
                <a:latin typeface="Arial Narrow" panose="020B0606020202030204" pitchFamily="34" charset="0"/>
              </a:rPr>
              <a:t>Trouble understanding and relating to situations and to people</a:t>
            </a:r>
          </a:p>
          <a:p>
            <a:pPr fontAlgn="t"/>
            <a:r>
              <a:rPr lang="en-US" sz="2500" spc="10" dirty="0">
                <a:latin typeface="Arial Narrow" panose="020B0606020202030204" pitchFamily="34" charset="0"/>
              </a:rPr>
              <a:t>Problems with alcohol or drug use</a:t>
            </a:r>
          </a:p>
          <a:p>
            <a:pPr fontAlgn="t"/>
            <a:r>
              <a:rPr lang="en-US" sz="2500" spc="10" dirty="0">
                <a:latin typeface="Arial Narrow" panose="020B0606020202030204" pitchFamily="34" charset="0"/>
              </a:rPr>
              <a:t>Major changes in eating habits</a:t>
            </a:r>
          </a:p>
          <a:p>
            <a:pPr fontAlgn="t"/>
            <a:r>
              <a:rPr lang="en-US" sz="2500" spc="10" dirty="0">
                <a:latin typeface="Arial Narrow" panose="020B0606020202030204" pitchFamily="34" charset="0"/>
              </a:rPr>
              <a:t>Sex drive changes</a:t>
            </a:r>
          </a:p>
          <a:p>
            <a:pPr fontAlgn="t"/>
            <a:r>
              <a:rPr lang="en-US" sz="2500" spc="10" dirty="0">
                <a:latin typeface="Arial Narrow" panose="020B0606020202030204" pitchFamily="34" charset="0"/>
              </a:rPr>
              <a:t>Excessive anger, hostility or violence</a:t>
            </a:r>
          </a:p>
          <a:p>
            <a:pPr fontAlgn="t"/>
            <a:r>
              <a:rPr lang="en-US" sz="2500" spc="10" dirty="0">
                <a:latin typeface="Arial Narrow" panose="020B0606020202030204" pitchFamily="34" charset="0"/>
              </a:rPr>
              <a:t>Suicidal thinking</a:t>
            </a:r>
          </a:p>
          <a:p>
            <a:pPr fontAlgn="t"/>
            <a:r>
              <a:rPr lang="en-US" sz="2500" spc="10" dirty="0">
                <a:latin typeface="Arial Narrow" panose="020B0606020202030204" pitchFamily="34" charset="0"/>
              </a:rPr>
              <a:t>Physical problems: stomach pain, back pain, headaches, or other unexplained aches and pains.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03389" y="810514"/>
            <a:ext cx="3680621" cy="483198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Causes &amp; Risk</a:t>
            </a:r>
            <a:endParaRPr lang="en-US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1989" y="1375622"/>
            <a:ext cx="4191000" cy="5029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Arial Narrow" panose="020B0606020202030204" pitchFamily="34" charset="0"/>
              </a:rPr>
              <a:t>Causes</a:t>
            </a:r>
          </a:p>
          <a:p>
            <a:r>
              <a:rPr lang="en-US" dirty="0">
                <a:latin typeface="Arial Narrow" panose="020B0606020202030204" pitchFamily="34" charset="0"/>
              </a:rPr>
              <a:t>Inherited traits</a:t>
            </a:r>
          </a:p>
          <a:p>
            <a:r>
              <a:rPr lang="en-US" dirty="0">
                <a:latin typeface="Arial Narrow" panose="020B0606020202030204" pitchFamily="34" charset="0"/>
              </a:rPr>
              <a:t>Environmental exposures before birth</a:t>
            </a:r>
          </a:p>
          <a:p>
            <a:r>
              <a:rPr lang="en-US" dirty="0">
                <a:latin typeface="Arial Narrow" panose="020B0606020202030204" pitchFamily="34" charset="0"/>
              </a:rPr>
              <a:t>Brain chemistry</a:t>
            </a:r>
            <a:endParaRPr lang="en-US" b="1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 Narrow" panose="020B0606020202030204" pitchFamily="34" charset="0"/>
              </a:rPr>
              <a:t>Risk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 Narrow" panose="020B0606020202030204" pitchFamily="34" charset="0"/>
              </a:rPr>
              <a:t>History of mental illness in a blood relative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 Narrow" panose="020B0606020202030204" pitchFamily="34" charset="0"/>
              </a:rPr>
              <a:t>Stressful life situations (e.g. financial problems, loved one's death or a divorce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 Narrow" panose="020B0606020202030204" pitchFamily="34" charset="0"/>
              </a:rPr>
              <a:t>Chronic medical condition, such as diabetes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 Narrow" panose="020B0606020202030204" pitchFamily="34" charset="0"/>
              </a:rPr>
              <a:t>Brain damage e.g. serious injury (trauma brain injury), violent blow to the head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 Narrow" panose="020B0606020202030204" pitchFamily="34" charset="0"/>
              </a:rPr>
              <a:t>Traumatic experiences (e.g. military combat or assault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 Narrow" panose="020B0606020202030204" pitchFamily="34" charset="0"/>
              </a:rPr>
              <a:t>Use of alcohol or recreational drugs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 Narrow" panose="020B0606020202030204" pitchFamily="34" charset="0"/>
              </a:rPr>
              <a:t>A childhood history of abuse or neglect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 Narrow" panose="020B0606020202030204" pitchFamily="34" charset="0"/>
              </a:rPr>
              <a:t>Few friends or few healthy relationships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 Narrow" panose="020B0606020202030204" pitchFamily="34" charset="0"/>
              </a:rPr>
              <a:t>A previous mental illness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19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524000" y="456196"/>
            <a:ext cx="7101840" cy="607227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Need for Public Mental Services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52400" y="1223883"/>
            <a:ext cx="4718300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Madera County FY 18-19 – Report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5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600" b="1" u="sng" dirty="0">
                <a:latin typeface="Arial Narrow" panose="020B0606020202030204" pitchFamily="34" charset="0"/>
                <a:cs typeface="Arial" panose="020B0604020202020204" pitchFamily="34" charset="0"/>
              </a:rPr>
              <a:t>Eligibility</a:t>
            </a:r>
            <a:r>
              <a:rPr lang="en-US" sz="2600" b="1" dirty="0">
                <a:latin typeface="Arial Narrow" panose="020B0606020202030204" pitchFamily="34" charset="0"/>
                <a:cs typeface="Arial" panose="020B0604020202020204" pitchFamily="34" charset="0"/>
              </a:rPr>
              <a:t> for Public Mental Health Services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9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dirty="0">
                <a:latin typeface="Arial Narrow" panose="020B0606020202030204" pitchFamily="34" charset="0"/>
                <a:cs typeface="Arial" panose="020B0604020202020204" pitchFamily="34" charset="0"/>
              </a:rPr>
              <a:t>Madera Population – 159,536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en-US" sz="28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600" dirty="0">
                <a:latin typeface="Arial Narrow" panose="020B0606020202030204" pitchFamily="34" charset="0"/>
                <a:cs typeface="Arial" panose="020B0604020202020204" pitchFamily="34" charset="0"/>
              </a:rPr>
              <a:t>&lt;200% Below Fed. Pop Line (Med-Cal)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9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800" u="sng" dirty="0">
                <a:latin typeface="Arial Narrow" panose="020B0606020202030204" pitchFamily="34" charset="0"/>
                <a:cs typeface="Arial" panose="020B0604020202020204" pitchFamily="34" charset="0"/>
              </a:rPr>
              <a:t>73,392</a:t>
            </a:r>
            <a:r>
              <a:rPr lang="en-US" sz="2400" dirty="0">
                <a:latin typeface="Arial Narrow" panose="020B0606020202030204" pitchFamily="34" charset="0"/>
                <a:cs typeface="Arial" panose="020B0604020202020204" pitchFamily="34" charset="0"/>
              </a:rPr>
              <a:t> - Poverty Population (Madera)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9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2600" u="sng" dirty="0">
                <a:latin typeface="Arial Narrow" panose="020B0606020202030204" pitchFamily="34" charset="0"/>
                <a:cs typeface="Arial" panose="020B0604020202020204" pitchFamily="34" charset="0"/>
              </a:rPr>
              <a:t>DHCS estimate eligibility 6,022</a:t>
            </a: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u="sng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endParaRPr lang="en-US" sz="19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latin typeface="Arial Narrow" panose="020B0606020202030204" pitchFamily="34" charset="0"/>
                <a:cs typeface="Arial" panose="020B0604020202020204" pitchFamily="34" charset="0"/>
              </a:rPr>
              <a:t>Public Mental Health Population- 8%  </a:t>
            </a:r>
            <a:r>
              <a:rPr lang="en-US" sz="2400" b="1" u="sng" dirty="0">
                <a:latin typeface="Arial Narrow" panose="020B0606020202030204" pitchFamily="34" charset="0"/>
                <a:cs typeface="Arial" panose="020B0604020202020204" pitchFamily="34" charset="0"/>
              </a:rPr>
              <a:t>5,871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endParaRPr lang="en-US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600" dirty="0">
                <a:latin typeface="Arial Narrow" panose="020B0606020202030204" pitchFamily="34" charset="0"/>
                <a:cs typeface="Arial" panose="020B0604020202020204" pitchFamily="34" charset="0"/>
              </a:rPr>
              <a:t>7</a:t>
            </a:r>
            <a:r>
              <a:rPr lang="en-US" sz="2600" baseline="30000" dirty="0">
                <a:latin typeface="Arial Narrow" panose="020B0606020202030204" pitchFamily="34" charset="0"/>
                <a:cs typeface="Arial" panose="020B0604020202020204" pitchFamily="34" charset="0"/>
              </a:rPr>
              <a:t>th</a:t>
            </a:r>
            <a:r>
              <a:rPr lang="en-US" sz="2600" dirty="0">
                <a:latin typeface="Arial Narrow" panose="020B0606020202030204" pitchFamily="34" charset="0"/>
                <a:cs typeface="Arial" panose="020B0604020202020204" pitchFamily="34" charset="0"/>
              </a:rPr>
              <a:t> - Highest  Unemployment in CA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sz="2400" i="1" dirty="0">
                <a:latin typeface="Arial Narrow" panose="020B0606020202030204" pitchFamily="34" charset="0"/>
                <a:cs typeface="Arial" panose="020B0604020202020204" pitchFamily="34" charset="0"/>
              </a:rPr>
              <a:t>5.0% - Unemployment </a:t>
            </a:r>
          </a:p>
          <a:p>
            <a:pPr marL="1371600" lvl="3" indent="0">
              <a:buNone/>
            </a:pPr>
            <a:endParaRPr lang="en-US" sz="24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870700" y="1063423"/>
            <a:ext cx="4273300" cy="54897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Complications</a:t>
            </a:r>
          </a:p>
          <a:p>
            <a:r>
              <a:rPr lang="en-US" sz="13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Mental illness is a leading cause of disability</a:t>
            </a:r>
            <a:r>
              <a:rPr lang="en-US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 Untreated mental illness can cause severe emotional, behavioral and physical health problems. Complications sometimes linked to mental illness include:</a:t>
            </a:r>
          </a:p>
          <a:p>
            <a:r>
              <a:rPr lang="en-US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Unhappiness and decreased enjoyment of life</a:t>
            </a:r>
          </a:p>
          <a:p>
            <a:r>
              <a:rPr lang="en-US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Family conflicts</a:t>
            </a:r>
          </a:p>
          <a:p>
            <a:r>
              <a:rPr lang="en-US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Relationship difficulties</a:t>
            </a:r>
          </a:p>
          <a:p>
            <a:r>
              <a:rPr lang="en-US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Social isolation</a:t>
            </a:r>
          </a:p>
          <a:p>
            <a:r>
              <a:rPr lang="en-US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Problems with tobacco, alcohol and other drugs</a:t>
            </a:r>
          </a:p>
          <a:p>
            <a:r>
              <a:rPr lang="en-US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Missed work or school, or other problems related to work or school</a:t>
            </a:r>
          </a:p>
          <a:p>
            <a:r>
              <a:rPr lang="en-US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Legal and financial problems</a:t>
            </a:r>
          </a:p>
          <a:p>
            <a:r>
              <a:rPr lang="en-US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Poverty and homelessness</a:t>
            </a:r>
          </a:p>
          <a:p>
            <a:r>
              <a:rPr lang="en-US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Self-harm and harm to others, including suicide or homicide</a:t>
            </a:r>
          </a:p>
          <a:p>
            <a:r>
              <a:rPr lang="en-US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Weakened immune system, so your body has a hard time resisting infections</a:t>
            </a:r>
          </a:p>
          <a:p>
            <a:r>
              <a:rPr lang="en-US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Heart disease and other medical conditions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46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43075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Mental Illness Prevalence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28599" y="2500086"/>
            <a:ext cx="4495801" cy="38457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Arial Narrow" pitchFamily="34" charset="0"/>
              </a:rPr>
              <a:t>People with </a:t>
            </a:r>
            <a:r>
              <a:rPr lang="en-US" b="1" i="1" u="sng" dirty="0">
                <a:latin typeface="Arial Narrow" pitchFamily="34" charset="0"/>
              </a:rPr>
              <a:t>Any</a:t>
            </a:r>
            <a:r>
              <a:rPr lang="en-US" b="1" dirty="0">
                <a:latin typeface="Arial Narrow" pitchFamily="34" charset="0"/>
              </a:rPr>
              <a:t> Diagnosable Mental Illness = 11,808 </a:t>
            </a:r>
            <a:r>
              <a:rPr lang="en-US" dirty="0">
                <a:latin typeface="Arial Narrow" pitchFamily="34" charset="0"/>
              </a:rPr>
              <a:t>(estimate)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Arial Narrow" pitchFamily="34" charset="0"/>
              </a:rPr>
              <a:t>Adults (18+) = 7,981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Arial Narrow" pitchFamily="34" charset="0"/>
              </a:rPr>
              <a:t>Children (0-17) = 3,827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dirty="0">
              <a:latin typeface="Arial Narrow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1200" b="1" i="1" dirty="0">
                <a:latin typeface="Arial Narrow" pitchFamily="34" charset="0"/>
              </a:rPr>
              <a:t>Percent  change for county increase for population increase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24401" y="1859757"/>
            <a:ext cx="4419600" cy="42624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County Mental Health Eligibility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802189" y="2507695"/>
            <a:ext cx="4341812" cy="38457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i="1" dirty="0">
                <a:latin typeface="Arial Narrow" pitchFamily="34" charset="0"/>
              </a:rPr>
              <a:t>Adult Eligible </a:t>
            </a:r>
            <a:r>
              <a:rPr lang="en-US" dirty="0">
                <a:latin typeface="Arial Narrow" pitchFamily="34" charset="0"/>
              </a:rPr>
              <a:t>= 3,749</a:t>
            </a:r>
          </a:p>
          <a:p>
            <a:pPr>
              <a:lnSpc>
                <a:spcPct val="150000"/>
              </a:lnSpc>
            </a:pPr>
            <a:r>
              <a:rPr lang="en-US" b="1" i="1" dirty="0">
                <a:latin typeface="Arial Narrow" pitchFamily="34" charset="0"/>
              </a:rPr>
              <a:t>Children Eligible </a:t>
            </a:r>
            <a:r>
              <a:rPr lang="en-US" dirty="0">
                <a:latin typeface="Arial Narrow" pitchFamily="34" charset="0"/>
              </a:rPr>
              <a:t>= 2,663</a:t>
            </a:r>
          </a:p>
          <a:p>
            <a:pPr>
              <a:lnSpc>
                <a:spcPct val="150000"/>
              </a:lnSpc>
            </a:pP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Served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Adult (18+)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1,667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(60%)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Children (0-18)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2, 746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(40%)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6934200" cy="79000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Need for Mental Health Services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69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062" y="1661395"/>
            <a:ext cx="4040188" cy="46589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Outpatient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6314" y="2107153"/>
            <a:ext cx="4040188" cy="461432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24"/>
              </a:spcBef>
            </a:pPr>
            <a:r>
              <a:rPr lang="en-US" b="1" dirty="0">
                <a:latin typeface="Arial Narrow" pitchFamily="34" charset="0"/>
              </a:rPr>
              <a:t>Service Eligibility Screening</a:t>
            </a:r>
          </a:p>
          <a:p>
            <a:pPr>
              <a:lnSpc>
                <a:spcPct val="150000"/>
              </a:lnSpc>
              <a:spcBef>
                <a:spcPts val="624"/>
              </a:spcBef>
            </a:pPr>
            <a:r>
              <a:rPr lang="en-US" b="1" dirty="0">
                <a:latin typeface="Arial Narrow" pitchFamily="34" charset="0"/>
              </a:rPr>
              <a:t>Clinical Assessment</a:t>
            </a:r>
          </a:p>
          <a:p>
            <a:pPr>
              <a:lnSpc>
                <a:spcPct val="150000"/>
              </a:lnSpc>
              <a:spcBef>
                <a:spcPts val="624"/>
              </a:spcBef>
            </a:pPr>
            <a:r>
              <a:rPr lang="en-US" b="1" dirty="0">
                <a:latin typeface="Arial Narrow" pitchFamily="34" charset="0"/>
              </a:rPr>
              <a:t>Counseling/Therapy</a:t>
            </a:r>
            <a:r>
              <a:rPr lang="en-US" dirty="0">
                <a:latin typeface="Arial Narrow" pitchFamily="34" charset="0"/>
              </a:rPr>
              <a:t> </a:t>
            </a:r>
          </a:p>
          <a:p>
            <a:pPr lvl="1">
              <a:lnSpc>
                <a:spcPct val="150000"/>
              </a:lnSpc>
              <a:spcBef>
                <a:spcPts val="624"/>
              </a:spcBef>
            </a:pPr>
            <a:r>
              <a:rPr lang="en-US" dirty="0">
                <a:latin typeface="Arial Narrow" pitchFamily="34" charset="0"/>
              </a:rPr>
              <a:t>Individual and Group</a:t>
            </a:r>
          </a:p>
          <a:p>
            <a:pPr lvl="1">
              <a:lnSpc>
                <a:spcPct val="150000"/>
              </a:lnSpc>
              <a:spcBef>
                <a:spcPts val="624"/>
              </a:spcBef>
            </a:pPr>
            <a:r>
              <a:rPr lang="en-US" dirty="0">
                <a:latin typeface="Arial Narrow" pitchFamily="34" charset="0"/>
              </a:rPr>
              <a:t>MH &amp; SUD</a:t>
            </a:r>
          </a:p>
          <a:p>
            <a:pPr>
              <a:lnSpc>
                <a:spcPct val="150000"/>
              </a:lnSpc>
              <a:spcBef>
                <a:spcPts val="624"/>
              </a:spcBef>
            </a:pPr>
            <a:r>
              <a:rPr lang="en-US" b="1" dirty="0">
                <a:latin typeface="Arial Narrow" pitchFamily="34" charset="0"/>
              </a:rPr>
              <a:t>Psychiatric/Medication</a:t>
            </a:r>
          </a:p>
          <a:p>
            <a:pPr>
              <a:lnSpc>
                <a:spcPct val="150000"/>
              </a:lnSpc>
              <a:spcBef>
                <a:spcPts val="624"/>
              </a:spcBef>
            </a:pPr>
            <a:r>
              <a:rPr lang="en-US" b="1" dirty="0">
                <a:latin typeface="Arial Narrow" pitchFamily="34" charset="0"/>
              </a:rPr>
              <a:t>Crisis Services</a:t>
            </a:r>
          </a:p>
          <a:p>
            <a:pPr>
              <a:lnSpc>
                <a:spcPct val="150000"/>
              </a:lnSpc>
              <a:spcBef>
                <a:spcPts val="624"/>
              </a:spcBef>
            </a:pPr>
            <a:r>
              <a:rPr lang="en-US" b="1" dirty="0">
                <a:latin typeface="Arial Narrow" pitchFamily="34" charset="0"/>
              </a:rPr>
              <a:t>Case Management /Rehab</a:t>
            </a:r>
            <a:endParaRPr lang="en-US" dirty="0">
              <a:latin typeface="Arial Narrow" pitchFamily="34" charset="0"/>
            </a:endParaRPr>
          </a:p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559796" y="1678765"/>
            <a:ext cx="4122056" cy="527781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23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Mental Health Services Act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703576" y="2261287"/>
            <a:ext cx="4122055" cy="4446047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n-US" sz="2600" b="1" dirty="0">
                <a:latin typeface="Arial Narrow" pitchFamily="34" charset="0"/>
              </a:rPr>
              <a:t>Community Services &amp; Supports</a:t>
            </a:r>
          </a:p>
          <a:p>
            <a:pPr marL="822960" lvl="1" indent="-457200">
              <a:lnSpc>
                <a:spcPct val="160000"/>
              </a:lnSpc>
              <a:buFont typeface="+mj-lt"/>
              <a:buAutoNum type="arabicPeriod"/>
            </a:pPr>
            <a:r>
              <a:rPr lang="en-US" sz="2200" b="1" dirty="0">
                <a:latin typeface="Arial Narrow" pitchFamily="34" charset="0"/>
              </a:rPr>
              <a:t>Full Service Partnerships</a:t>
            </a:r>
          </a:p>
          <a:p>
            <a:pPr marL="982980" lvl="2" indent="-342900">
              <a:lnSpc>
                <a:spcPct val="160000"/>
              </a:lnSpc>
            </a:pPr>
            <a:r>
              <a:rPr lang="en-US" sz="1900" b="1" dirty="0">
                <a:latin typeface="Arial Narrow" pitchFamily="34" charset="0"/>
              </a:rPr>
              <a:t>Child/Transition Age Youth</a:t>
            </a:r>
          </a:p>
          <a:p>
            <a:pPr marL="1097280" lvl="2" indent="-457200">
              <a:lnSpc>
                <a:spcPct val="160000"/>
              </a:lnSpc>
            </a:pPr>
            <a:r>
              <a:rPr lang="en-US" sz="1900" b="1" dirty="0">
                <a:latin typeface="Arial Narrow" pitchFamily="34" charset="0"/>
              </a:rPr>
              <a:t>Adult/Older Adult </a:t>
            </a:r>
          </a:p>
          <a:p>
            <a:pPr marL="822960" lvl="1" indent="-457200">
              <a:lnSpc>
                <a:spcPct val="160000"/>
              </a:lnSpc>
              <a:buFont typeface="+mj-lt"/>
              <a:buAutoNum type="arabicPeriod"/>
            </a:pPr>
            <a:r>
              <a:rPr lang="en-US" sz="2200" b="1" dirty="0">
                <a:latin typeface="Arial Narrow" pitchFamily="34" charset="0"/>
              </a:rPr>
              <a:t>System Development</a:t>
            </a:r>
          </a:p>
          <a:p>
            <a:pPr marL="982980" lvl="2" indent="-342900">
              <a:lnSpc>
                <a:spcPct val="160000"/>
              </a:lnSpc>
            </a:pPr>
            <a:r>
              <a:rPr lang="en-US" sz="2200" b="1" dirty="0">
                <a:latin typeface="Arial Narrow" pitchFamily="34" charset="0"/>
              </a:rPr>
              <a:t>Expansion</a:t>
            </a:r>
          </a:p>
          <a:p>
            <a:pPr marL="982980" lvl="2" indent="-342900">
              <a:lnSpc>
                <a:spcPct val="160000"/>
              </a:lnSpc>
            </a:pPr>
            <a:r>
              <a:rPr lang="en-US" sz="2200" b="1" dirty="0">
                <a:latin typeface="Arial Narrow" pitchFamily="34" charset="0"/>
              </a:rPr>
              <a:t>Supportive Services and Structure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n-US" sz="2400" b="1" dirty="0">
                <a:latin typeface="Arial Narrow" pitchFamily="34" charset="0"/>
              </a:rPr>
              <a:t>Prevention &amp; Early Intervention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n-US" sz="2400" b="1" dirty="0">
                <a:latin typeface="Arial Narrow" pitchFamily="34" charset="0"/>
              </a:rPr>
              <a:t>Housing</a:t>
            </a:r>
            <a:r>
              <a:rPr lang="en-US" sz="2400" dirty="0">
                <a:latin typeface="Arial Narrow" pitchFamily="34" charset="0"/>
              </a:rPr>
              <a:t> (for specific groups)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n-US" sz="2400" b="1" dirty="0">
                <a:latin typeface="Arial Narrow" pitchFamily="34" charset="0"/>
              </a:rPr>
              <a:t>Statewide Projects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n-US" sz="2400" b="1" dirty="0">
                <a:latin typeface="Arial Narrow" pitchFamily="34" charset="0"/>
              </a:rPr>
              <a:t>Workforce Education and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914400"/>
            <a:ext cx="8229600" cy="67030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Madera Behavioral Health  Services</a:t>
            </a:r>
          </a:p>
        </p:txBody>
      </p:sp>
    </p:spTree>
    <p:extLst>
      <p:ext uri="{BB962C8B-B14F-4D97-AF65-F5344CB8AC3E}">
        <p14:creationId xmlns:p14="http://schemas.microsoft.com/office/powerpoint/2010/main" val="61354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FB24944A-1C9B-4D4B-9B6C-7EEB91BF8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1" y="2861734"/>
            <a:ext cx="8090444" cy="1915647"/>
          </a:xfrm>
        </p:spPr>
        <p:txBody>
          <a:bodyPr/>
          <a:lstStyle/>
          <a:p>
            <a:pPr algn="ctr"/>
            <a:r>
              <a:rPr lang="en-US" sz="3600" dirty="0"/>
              <a:t>This Section Focuses Only On Mental Health Services Act Services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BEE7D993-9E50-CD40-AC15-A4550D3BC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4777381"/>
            <a:ext cx="7785644" cy="8604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157210A-B891-5C40-BE6B-1DA0214F3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47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26171</TotalTime>
  <Words>3007</Words>
  <Application>Microsoft Office PowerPoint</Application>
  <PresentationFormat>On-screen Show (4:3)</PresentationFormat>
  <Paragraphs>817</Paragraphs>
  <Slides>46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6" baseType="lpstr">
      <vt:lpstr>Arial</vt:lpstr>
      <vt:lpstr>Arial Narrow</vt:lpstr>
      <vt:lpstr>Avenir Next Condensed</vt:lpstr>
      <vt:lpstr>Calibri</vt:lpstr>
      <vt:lpstr>Century Gothic</vt:lpstr>
      <vt:lpstr>Times New Roman</vt:lpstr>
      <vt:lpstr>Wingdings</vt:lpstr>
      <vt:lpstr>Wingdings 2</vt:lpstr>
      <vt:lpstr>Wingdings 3</vt:lpstr>
      <vt:lpstr>Ion</vt:lpstr>
      <vt:lpstr>Mental Health Services Act Program 2020</vt:lpstr>
      <vt:lpstr>Mental Health Education </vt:lpstr>
      <vt:lpstr>What Is Mental Illness?</vt:lpstr>
      <vt:lpstr>What causes mental illness?</vt:lpstr>
      <vt:lpstr>PowerPoint Presentation</vt:lpstr>
      <vt:lpstr>Need for Public Mental Services</vt:lpstr>
      <vt:lpstr>Need for Mental Health Services</vt:lpstr>
      <vt:lpstr>Madera Behavioral Health  Services</vt:lpstr>
      <vt:lpstr>This Section Focuses Only On Mental Health Services Act Services</vt:lpstr>
      <vt:lpstr>Mental Health Services Act (MHSA) </vt:lpstr>
      <vt:lpstr>MHSA Values</vt:lpstr>
      <vt:lpstr>Community Services and Supports Services</vt:lpstr>
      <vt:lpstr>Mental Health Services Act Community Supports and Services (CSS)  FY 2018-19</vt:lpstr>
      <vt:lpstr>Mental Health Services Act Community Supports and Services (CSS)  FY 2018-19</vt:lpstr>
      <vt:lpstr>Races/Ethnicity FSP FY 18-19</vt:lpstr>
      <vt:lpstr>Full Service Partnerships Service FY 18/19 – Child and Adult</vt:lpstr>
      <vt:lpstr>Full Service Partnerships  Clients Risk Factors FY 18-19 </vt:lpstr>
      <vt:lpstr>Full Service Partnerships Service FY 18-19</vt:lpstr>
      <vt:lpstr>System Development Service Experiences  FY 18 -19</vt:lpstr>
      <vt:lpstr>Prevention and Early Intervention Services</vt:lpstr>
      <vt:lpstr>Prevention &amp; Early Intervention (PEI) Experiences</vt:lpstr>
      <vt:lpstr>Social Ecological Model &amp; Behavioral Health Services</vt:lpstr>
      <vt:lpstr>Prevention and Early Intervention</vt:lpstr>
      <vt:lpstr>Hope House FY 18/19</vt:lpstr>
      <vt:lpstr>Youth Empowerment Program</vt:lpstr>
      <vt:lpstr>Mental Health Educators FY 18/19</vt:lpstr>
      <vt:lpstr>Mental Health Educators FY 18/19</vt:lpstr>
      <vt:lpstr>Mental Health Educators FY 18/19</vt:lpstr>
      <vt:lpstr>Mental Health Educators FY 18/19</vt:lpstr>
      <vt:lpstr>PEI Clients – Race/Ethnicity FY 18-19</vt:lpstr>
      <vt:lpstr>Two Coalitions</vt:lpstr>
      <vt:lpstr>Innovation</vt:lpstr>
      <vt:lpstr>MHSA Innovation</vt:lpstr>
      <vt:lpstr>Current Intervention Project</vt:lpstr>
      <vt:lpstr>Current Innovation Project is Completed</vt:lpstr>
      <vt:lpstr>Innovation Outcomes</vt:lpstr>
      <vt:lpstr>Project Summery</vt:lpstr>
      <vt:lpstr>Project Summery</vt:lpstr>
      <vt:lpstr>Final Conclusion and Recommendations</vt:lpstr>
      <vt:lpstr>MHSA Housing Projects</vt:lpstr>
      <vt:lpstr>Workforce Education &amp; Training</vt:lpstr>
      <vt:lpstr>Budget</vt:lpstr>
      <vt:lpstr>Budget 18-19</vt:lpstr>
      <vt:lpstr> </vt:lpstr>
      <vt:lpstr>Electronic Survey 2020</vt:lpstr>
      <vt:lpstr>PowerPoint Presentation</vt:lpstr>
    </vt:vector>
  </TitlesOfParts>
  <Company>Madera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Laura’s Law</dc:title>
  <dc:creator>david.weikel</dc:creator>
  <cp:lastModifiedBy>David Weikel</cp:lastModifiedBy>
  <cp:revision>1384</cp:revision>
  <cp:lastPrinted>2019-05-03T19:04:30Z</cp:lastPrinted>
  <dcterms:created xsi:type="dcterms:W3CDTF">2013-09-09T23:05:12Z</dcterms:created>
  <dcterms:modified xsi:type="dcterms:W3CDTF">2020-04-11T00:13:30Z</dcterms:modified>
</cp:coreProperties>
</file>