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8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5" r:id="rId1"/>
  </p:sldMasterIdLst>
  <p:notesMasterIdLst>
    <p:notesMasterId r:id="rId53"/>
  </p:notesMasterIdLst>
  <p:handoutMasterIdLst>
    <p:handoutMasterId r:id="rId54"/>
  </p:handoutMasterIdLst>
  <p:sldIdLst>
    <p:sldId id="411" r:id="rId2"/>
    <p:sldId id="409" r:id="rId3"/>
    <p:sldId id="382" r:id="rId4"/>
    <p:sldId id="499" r:id="rId5"/>
    <p:sldId id="468" r:id="rId6"/>
    <p:sldId id="412" r:id="rId7"/>
    <p:sldId id="413" r:id="rId8"/>
    <p:sldId id="420" r:id="rId9"/>
    <p:sldId id="480" r:id="rId10"/>
    <p:sldId id="469" r:id="rId11"/>
    <p:sldId id="470" r:id="rId12"/>
    <p:sldId id="471" r:id="rId13"/>
    <p:sldId id="425" r:id="rId14"/>
    <p:sldId id="426" r:id="rId15"/>
    <p:sldId id="427" r:id="rId16"/>
    <p:sldId id="428" r:id="rId17"/>
    <p:sldId id="462" r:id="rId18"/>
    <p:sldId id="472" r:id="rId19"/>
    <p:sldId id="430" r:id="rId20"/>
    <p:sldId id="488" r:id="rId21"/>
    <p:sldId id="431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463" r:id="rId32"/>
    <p:sldId id="434" r:id="rId33"/>
    <p:sldId id="491" r:id="rId34"/>
    <p:sldId id="498" r:id="rId35"/>
    <p:sldId id="510" r:id="rId36"/>
    <p:sldId id="509" r:id="rId37"/>
    <p:sldId id="512" r:id="rId38"/>
    <p:sldId id="475" r:id="rId39"/>
    <p:sldId id="492" r:id="rId40"/>
    <p:sldId id="493" r:id="rId41"/>
    <p:sldId id="494" r:id="rId42"/>
    <p:sldId id="476" r:id="rId43"/>
    <p:sldId id="474" r:id="rId44"/>
    <p:sldId id="515" r:id="rId45"/>
    <p:sldId id="467" r:id="rId46"/>
    <p:sldId id="477" r:id="rId47"/>
    <p:sldId id="478" r:id="rId48"/>
    <p:sldId id="481" r:id="rId49"/>
    <p:sldId id="513" r:id="rId50"/>
    <p:sldId id="514" r:id="rId51"/>
    <p:sldId id="407" r:id="rId5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bie.dinoto" initials="dcd" lastIdx="3" clrIdx="0"/>
  <p:cmAuthor id="1" name="David Weikel" initials="DW" lastIdx="2" clrIdx="1">
    <p:extLst>
      <p:ext uri="{19B8F6BF-5375-455C-9EA6-DF929625EA0E}">
        <p15:presenceInfo xmlns:p15="http://schemas.microsoft.com/office/powerpoint/2012/main" userId="S-1-5-21-915667399-647443709-3444475841-55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8" autoAdjust="0"/>
    <p:restoredTop sz="93096" autoAdjust="0"/>
  </p:normalViewPr>
  <p:slideViewPr>
    <p:cSldViewPr>
      <p:cViewPr varScale="1">
        <p:scale>
          <a:sx n="52" d="100"/>
          <a:sy n="52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.MADERACOUNTY\Desktop\MHSA%20Plan\FSP%20data%20for%20FY%2017-18\FSP%20Data%2017-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7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.MADERACOUNTY\Desktop\MHSA%20Plan\FSP%20data%20for%20FY%2017-18\FSP%20Data%2017-1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Microsoft_Excel_Worksheet10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.MADERACOUNTY\Desktop\MHSA%20Plan\Crisis%20and%20Hospitaliz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.MADERACOUNTY\Desktop\MHSA%20Plan\Crisis%20and%20Hospitaliz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.MADERACOUNTY\Desktop\MHSA%20Plan\FSP%20data%20for%20FY%2017-18\FSP%20Data%2017-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Ages 0 -15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1302</c:v>
                </c:pt>
                <c:pt idx="1">
                  <c:v>1169</c:v>
                </c:pt>
                <c:pt idx="2" formatCode="General">
                  <c:v>422</c:v>
                </c:pt>
                <c:pt idx="3">
                  <c:v>1429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Ages 16-25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880</c:v>
                </c:pt>
                <c:pt idx="1">
                  <c:v>774</c:v>
                </c:pt>
                <c:pt idx="2">
                  <c:v>353</c:v>
                </c:pt>
                <c:pt idx="3">
                  <c:v>980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Ages 26-59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1903</c:v>
                </c:pt>
                <c:pt idx="1">
                  <c:v>1664</c:v>
                </c:pt>
                <c:pt idx="2" formatCode="General">
                  <c:v>798</c:v>
                </c:pt>
                <c:pt idx="3">
                  <c:v>1874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Ages 60+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14/15</c:v>
                </c:pt>
                <c:pt idx="1">
                  <c:v>FY 15/16</c:v>
                </c:pt>
                <c:pt idx="2">
                  <c:v>FY 16/17</c:v>
                </c:pt>
                <c:pt idx="3">
                  <c:v>FY 17/18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228</c:v>
                </c:pt>
                <c:pt idx="1">
                  <c:v>224</c:v>
                </c:pt>
                <c:pt idx="2">
                  <c:v>159</c:v>
                </c:pt>
                <c:pt idx="3">
                  <c:v>335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4009160"/>
        <c:axId val="244015824"/>
      </c:barChart>
      <c:catAx>
        <c:axId val="244009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15824"/>
        <c:crosses val="autoZero"/>
        <c:auto val="1"/>
        <c:lblAlgn val="ctr"/>
        <c:lblOffset val="100"/>
        <c:noMultiLvlLbl val="0"/>
      </c:catAx>
      <c:valAx>
        <c:axId val="2440158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44009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512081210436931"/>
          <c:y val="8.6206896551724137E-3"/>
          <c:w val="0.57629432350367971"/>
          <c:h val="5.55468820707756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'FSP Child'!$G$17</c:f>
              <c:strCache>
                <c:ptCount val="1"/>
                <c:pt idx="0">
                  <c:v>1st Quarter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'FSP Child'!$H$16:$M$16</c:f>
              <c:strCache>
                <c:ptCount val="6"/>
                <c:pt idx="0">
                  <c:v>Attendence Always or Most of the Time  FY 17/18</c:v>
                </c:pt>
                <c:pt idx="1">
                  <c:v>Attendence Always or Most of the Time FY 16/17</c:v>
                </c:pt>
                <c:pt idx="2">
                  <c:v>Attendence Always or Most of the Time FY 15/16</c:v>
                </c:pt>
                <c:pt idx="3">
                  <c:v>Good of Very Good Grades FY 17/18</c:v>
                </c:pt>
                <c:pt idx="4">
                  <c:v>Good of Very Good Grades FY 16/17</c:v>
                </c:pt>
                <c:pt idx="5">
                  <c:v>Good of Very Good Grades FY 15/16</c:v>
                </c:pt>
              </c:strCache>
            </c:strRef>
          </c:cat>
          <c:val>
            <c:numRef>
              <c:f>'FSP Child'!$H$17:$M$17</c:f>
              <c:numCache>
                <c:formatCode>0%</c:formatCode>
                <c:ptCount val="6"/>
                <c:pt idx="0">
                  <c:v>0.14000000000000001</c:v>
                </c:pt>
                <c:pt idx="1">
                  <c:v>0.56000000000000005</c:v>
                </c:pt>
                <c:pt idx="2">
                  <c:v>0.05</c:v>
                </c:pt>
                <c:pt idx="3">
                  <c:v>0.44</c:v>
                </c:pt>
                <c:pt idx="4">
                  <c:v>0.28000000000000003</c:v>
                </c:pt>
                <c:pt idx="5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'FSP Child'!$G$18</c:f>
              <c:strCache>
                <c:ptCount val="1"/>
                <c:pt idx="0">
                  <c:v>3rd Quarter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'FSP Child'!$H$16:$M$16</c:f>
              <c:strCache>
                <c:ptCount val="6"/>
                <c:pt idx="0">
                  <c:v>Attendence Always or Most of the Time  FY 17/18</c:v>
                </c:pt>
                <c:pt idx="1">
                  <c:v>Attendence Always or Most of the Time FY 16/17</c:v>
                </c:pt>
                <c:pt idx="2">
                  <c:v>Attendence Always or Most of the Time FY 15/16</c:v>
                </c:pt>
                <c:pt idx="3">
                  <c:v>Good of Very Good Grades FY 17/18</c:v>
                </c:pt>
                <c:pt idx="4">
                  <c:v>Good of Very Good Grades FY 16/17</c:v>
                </c:pt>
                <c:pt idx="5">
                  <c:v>Good of Very Good Grades FY 15/16</c:v>
                </c:pt>
              </c:strCache>
            </c:strRef>
          </c:cat>
          <c:val>
            <c:numRef>
              <c:f>'FSP Child'!$H$18:$M$18</c:f>
              <c:numCache>
                <c:formatCode>0%</c:formatCode>
                <c:ptCount val="6"/>
                <c:pt idx="0">
                  <c:v>0.71</c:v>
                </c:pt>
                <c:pt idx="1">
                  <c:v>0.5</c:v>
                </c:pt>
                <c:pt idx="2">
                  <c:v>0.5</c:v>
                </c:pt>
                <c:pt idx="3">
                  <c:v>0.01</c:v>
                </c:pt>
                <c:pt idx="4">
                  <c:v>0</c:v>
                </c:pt>
                <c:pt idx="5">
                  <c:v>0.44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4032288"/>
        <c:axId val="244029544"/>
      </c:barChart>
      <c:catAx>
        <c:axId val="24403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29544"/>
        <c:crosses val="autoZero"/>
        <c:auto val="1"/>
        <c:lblAlgn val="ctr"/>
        <c:lblOffset val="100"/>
        <c:noMultiLvlLbl val="0"/>
      </c:catAx>
      <c:valAx>
        <c:axId val="244029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3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Adult/Older Adult FSP Referral Sources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509023761410353E-2"/>
          <c:y val="0.16381847380842365"/>
          <c:w val="0.92326678744802915"/>
          <c:h val="0.4941104528322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Refered by FY 15/16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Acute Psychiatirc</c:v>
                </c:pt>
                <c:pt idx="1">
                  <c:v>Mental Health Facility (Internal)</c:v>
                </c:pt>
                <c:pt idx="2">
                  <c:v>Other County</c:v>
                </c:pt>
                <c:pt idx="3">
                  <c:v>Other Referred</c:v>
                </c:pt>
                <c:pt idx="4">
                  <c:v>Self</c:v>
                </c:pt>
                <c:pt idx="5">
                  <c:v>Social Services Agency</c:v>
                </c:pt>
                <c:pt idx="6">
                  <c:v>Emergency Room</c:v>
                </c:pt>
                <c:pt idx="7">
                  <c:v>Jail/Prision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25</c:v>
                </c:pt>
                <c:pt idx="2">
                  <c:v>9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Refered by FY 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8.8495575221238659E-3"/>
                  <c:y val="-2.5641020464159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Acute Psychiatirc</c:v>
                </c:pt>
                <c:pt idx="1">
                  <c:v>Mental Health Facility (Internal)</c:v>
                </c:pt>
                <c:pt idx="2">
                  <c:v>Other County</c:v>
                </c:pt>
                <c:pt idx="3">
                  <c:v>Other Referred</c:v>
                </c:pt>
                <c:pt idx="4">
                  <c:v>Self</c:v>
                </c:pt>
                <c:pt idx="5">
                  <c:v>Social Services Agency</c:v>
                </c:pt>
                <c:pt idx="6">
                  <c:v>Emergency Room</c:v>
                </c:pt>
                <c:pt idx="7">
                  <c:v>Jail/Prision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1">
                  <c:v>22</c:v>
                </c:pt>
                <c:pt idx="2">
                  <c:v>20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Refered by FY 17/18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3274336283185815E-2"/>
                  <c:y val="-2.5641020464159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Acute Psychiatirc</c:v>
                </c:pt>
                <c:pt idx="1">
                  <c:v>Mental Health Facility (Internal)</c:v>
                </c:pt>
                <c:pt idx="2">
                  <c:v>Other County</c:v>
                </c:pt>
                <c:pt idx="3">
                  <c:v>Other Referred</c:v>
                </c:pt>
                <c:pt idx="4">
                  <c:v>Self</c:v>
                </c:pt>
                <c:pt idx="5">
                  <c:v>Social Services Agency</c:v>
                </c:pt>
                <c:pt idx="6">
                  <c:v>Emergency Room</c:v>
                </c:pt>
                <c:pt idx="7">
                  <c:v>Jail/Prision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15</c:v>
                </c:pt>
                <c:pt idx="2">
                  <c:v>9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007200"/>
        <c:axId val="244025624"/>
      </c:barChart>
      <c:catAx>
        <c:axId val="24400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25624"/>
        <c:crosses val="autoZero"/>
        <c:auto val="1"/>
        <c:lblAlgn val="ctr"/>
        <c:lblOffset val="100"/>
        <c:noMultiLvlLbl val="0"/>
      </c:catAx>
      <c:valAx>
        <c:axId val="244025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07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Adult/Older Adult FSP </a:t>
            </a:r>
          </a:p>
          <a:p>
            <a:pPr>
              <a:defRPr/>
            </a:pPr>
            <a:r>
              <a:rPr lang="en-US" dirty="0"/>
              <a:t>Race/Ethnicity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Race 15/16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6000"/>
                    <a:satMod val="120000"/>
                  </a:schemeClr>
                  <a:schemeClr val="accent1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softEdge rad="1270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AM or AK Native</c:v>
                </c:pt>
                <c:pt idx="1">
                  <c:v>Black/AA</c:v>
                </c:pt>
                <c:pt idx="2">
                  <c:v>Multiple</c:v>
                </c:pt>
                <c:pt idx="3">
                  <c:v>Other</c:v>
                </c:pt>
                <c:pt idx="4">
                  <c:v>UNK/NR</c:v>
                </c:pt>
                <c:pt idx="5">
                  <c:v>White/CAU</c:v>
                </c:pt>
                <c:pt idx="6">
                  <c:v>Hispanic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18</c:v>
                </c:pt>
                <c:pt idx="4">
                  <c:v>3</c:v>
                </c:pt>
                <c:pt idx="5">
                  <c:v>18</c:v>
                </c:pt>
                <c:pt idx="6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Race 16/17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2">
                    <a:shade val="36000"/>
                    <a:satMod val="120000"/>
                  </a:schemeClr>
                  <a:schemeClr val="accent2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softEdge rad="12700"/>
            </a:effectLst>
          </c:spPr>
          <c:invertIfNegative val="0"/>
          <c:dLbls>
            <c:dLbl>
              <c:idx val="1"/>
              <c:layout>
                <c:manualLayout>
                  <c:x val="1.44927536231886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69565217391304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8985507246376812E-3"/>
                  <c:y val="-8.62068965517241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AM or AK Native</c:v>
                </c:pt>
                <c:pt idx="1">
                  <c:v>Black/AA</c:v>
                </c:pt>
                <c:pt idx="2">
                  <c:v>Multiple</c:v>
                </c:pt>
                <c:pt idx="3">
                  <c:v>Other</c:v>
                </c:pt>
                <c:pt idx="4">
                  <c:v>UNK/NR</c:v>
                </c:pt>
                <c:pt idx="5">
                  <c:v>White/CAU</c:v>
                </c:pt>
                <c:pt idx="6">
                  <c:v>Hispanic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16</c:v>
                </c:pt>
                <c:pt idx="4">
                  <c:v>1</c:v>
                </c:pt>
                <c:pt idx="5">
                  <c:v>19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Race 17/18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3">
                    <a:shade val="36000"/>
                    <a:satMod val="120000"/>
                  </a:schemeClr>
                  <a:schemeClr val="accent3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softEdge rad="12700"/>
            </a:effectLst>
          </c:spPr>
          <c:invertIfNegative val="0"/>
          <c:dLbls>
            <c:dLbl>
              <c:idx val="4"/>
              <c:layout>
                <c:manualLayout>
                  <c:x val="7.246376811594203E-3"/>
                  <c:y val="2.8735632183908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7971014492752557E-3"/>
                  <c:y val="2.8735632183908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8.6956521739129378E-3"/>
                  <c:y val="2.8735632183908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AM or AK Native</c:v>
                </c:pt>
                <c:pt idx="1">
                  <c:v>Black/AA</c:v>
                </c:pt>
                <c:pt idx="2">
                  <c:v>Multiple</c:v>
                </c:pt>
                <c:pt idx="3">
                  <c:v>Other</c:v>
                </c:pt>
                <c:pt idx="4">
                  <c:v>UNK/NR</c:v>
                </c:pt>
                <c:pt idx="5">
                  <c:v>White/CAU</c:v>
                </c:pt>
                <c:pt idx="6">
                  <c:v>Hispanic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11</c:v>
                </c:pt>
                <c:pt idx="4">
                  <c:v>0</c:v>
                </c:pt>
                <c:pt idx="5">
                  <c:v>15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012296"/>
        <c:axId val="244030720"/>
      </c:barChart>
      <c:catAx>
        <c:axId val="24401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30720"/>
        <c:crosses val="autoZero"/>
        <c:auto val="1"/>
        <c:lblAlgn val="ctr"/>
        <c:lblOffset val="100"/>
        <c:noMultiLvlLbl val="0"/>
      </c:catAx>
      <c:valAx>
        <c:axId val="24403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12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'FSP Adult'!$A$4</c:f>
              <c:strCache>
                <c:ptCount val="1"/>
                <c:pt idx="0">
                  <c:v>Rate Before FSP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'FSP Adult'!$B$3:$M$3</c:f>
              <c:strCache>
                <c:ptCount val="12"/>
                <c:pt idx="0">
                  <c:v>Mental Health Emergencies FY 17/18</c:v>
                </c:pt>
                <c:pt idx="1">
                  <c:v>Mental Health Emergencies FY 16/17</c:v>
                </c:pt>
                <c:pt idx="2">
                  <c:v>Mental Health Emergencies FY 15/16</c:v>
                </c:pt>
                <c:pt idx="3">
                  <c:v>Psych Hospital Days FY 17/18</c:v>
                </c:pt>
                <c:pt idx="4">
                  <c:v>Psych Hospital Days FY 16/17</c:v>
                </c:pt>
                <c:pt idx="5">
                  <c:v>Psych Hospital Days FY 15/16</c:v>
                </c:pt>
                <c:pt idx="6">
                  <c:v>Adult Arrests FY 17/18</c:v>
                </c:pt>
                <c:pt idx="7">
                  <c:v>Adult Arrests FY 16/17</c:v>
                </c:pt>
                <c:pt idx="8">
                  <c:v>Adult Arrests FY 15/16 </c:v>
                </c:pt>
                <c:pt idx="9">
                  <c:v>Incarceration FY 17/18</c:v>
                </c:pt>
                <c:pt idx="10">
                  <c:v>Incarceration FY 16/17</c:v>
                </c:pt>
                <c:pt idx="11">
                  <c:v>Incarceration FY 15/14</c:v>
                </c:pt>
              </c:strCache>
            </c:strRef>
          </c:cat>
          <c:val>
            <c:numRef>
              <c:f>'FSP Adult'!$B$4:$M$4</c:f>
              <c:numCache>
                <c:formatCode>0.00%</c:formatCode>
                <c:ptCount val="12"/>
                <c:pt idx="0">
                  <c:v>0.73299999999999998</c:v>
                </c:pt>
                <c:pt idx="1">
                  <c:v>0.66700000000000004</c:v>
                </c:pt>
                <c:pt idx="2">
                  <c:v>0.56799999999999995</c:v>
                </c:pt>
                <c:pt idx="3">
                  <c:v>0.28799999999999998</c:v>
                </c:pt>
                <c:pt idx="4">
                  <c:v>0.66700000000000004</c:v>
                </c:pt>
                <c:pt idx="5">
                  <c:v>0.40500000000000003</c:v>
                </c:pt>
                <c:pt idx="6">
                  <c:v>0.377</c:v>
                </c:pt>
                <c:pt idx="7">
                  <c:v>0.66700000000000004</c:v>
                </c:pt>
                <c:pt idx="8">
                  <c:v>0.108</c:v>
                </c:pt>
                <c:pt idx="9">
                  <c:v>0.39100000000000001</c:v>
                </c:pt>
                <c:pt idx="10">
                  <c:v>0.66700000000000004</c:v>
                </c:pt>
                <c:pt idx="11">
                  <c:v>8.1000000000000003E-2</c:v>
                </c:pt>
              </c:numCache>
            </c:numRef>
          </c:val>
        </c:ser>
        <c:ser>
          <c:idx val="1"/>
          <c:order val="1"/>
          <c:tx>
            <c:strRef>
              <c:f>'FSP Adult'!$A$5</c:f>
              <c:strCache>
                <c:ptCount val="1"/>
                <c:pt idx="0">
                  <c:v>Completed 1 Yr. FSP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'FSP Adult'!$B$3:$M$3</c:f>
              <c:strCache>
                <c:ptCount val="12"/>
                <c:pt idx="0">
                  <c:v>Mental Health Emergencies FY 17/18</c:v>
                </c:pt>
                <c:pt idx="1">
                  <c:v>Mental Health Emergencies FY 16/17</c:v>
                </c:pt>
                <c:pt idx="2">
                  <c:v>Mental Health Emergencies FY 15/16</c:v>
                </c:pt>
                <c:pt idx="3">
                  <c:v>Psych Hospital Days FY 17/18</c:v>
                </c:pt>
                <c:pt idx="4">
                  <c:v>Psych Hospital Days FY 16/17</c:v>
                </c:pt>
                <c:pt idx="5">
                  <c:v>Psych Hospital Days FY 15/16</c:v>
                </c:pt>
                <c:pt idx="6">
                  <c:v>Adult Arrests FY 17/18</c:v>
                </c:pt>
                <c:pt idx="7">
                  <c:v>Adult Arrests FY 16/17</c:v>
                </c:pt>
                <c:pt idx="8">
                  <c:v>Adult Arrests FY 15/16 </c:v>
                </c:pt>
                <c:pt idx="9">
                  <c:v>Incarceration FY 17/18</c:v>
                </c:pt>
                <c:pt idx="10">
                  <c:v>Incarceration FY 16/17</c:v>
                </c:pt>
                <c:pt idx="11">
                  <c:v>Incarceration FY 15/14</c:v>
                </c:pt>
              </c:strCache>
            </c:strRef>
          </c:cat>
          <c:val>
            <c:numRef>
              <c:f>'FSP Adult'!$B$5:$M$5</c:f>
              <c:numCache>
                <c:formatCode>0%</c:formatCode>
                <c:ptCount val="12"/>
                <c:pt idx="0" formatCode="0.00%">
                  <c:v>0.39100000000000001</c:v>
                </c:pt>
                <c:pt idx="1">
                  <c:v>0</c:v>
                </c:pt>
                <c:pt idx="2" formatCode="0.00%">
                  <c:v>8.1000000000000003E-2</c:v>
                </c:pt>
                <c:pt idx="3" formatCode="0.00%">
                  <c:v>4.9000000000000002E-2</c:v>
                </c:pt>
                <c:pt idx="4" formatCode="0.00%">
                  <c:v>0.33300000000000002</c:v>
                </c:pt>
                <c:pt idx="5" formatCode="0.00%">
                  <c:v>0.216</c:v>
                </c:pt>
                <c:pt idx="6" formatCode="0.00%">
                  <c:v>0</c:v>
                </c:pt>
                <c:pt idx="7" formatCode="0.00%">
                  <c:v>0.33300000000000002</c:v>
                </c:pt>
                <c:pt idx="8" formatCode="0.00%">
                  <c:v>2.7E-2</c:v>
                </c:pt>
                <c:pt idx="9" formatCode="0.00%">
                  <c:v>0</c:v>
                </c:pt>
                <c:pt idx="10" formatCode="0.00%">
                  <c:v>0.66700000000000004</c:v>
                </c:pt>
                <c:pt idx="11" formatCode="0.00%">
                  <c:v>2.7E-2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4010728"/>
        <c:axId val="244014648"/>
      </c:barChart>
      <c:catAx>
        <c:axId val="244010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44014648"/>
        <c:crosses val="autoZero"/>
        <c:auto val="1"/>
        <c:lblAlgn val="ctr"/>
        <c:lblOffset val="100"/>
        <c:noMultiLvlLbl val="0"/>
      </c:catAx>
      <c:valAx>
        <c:axId val="24401464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44010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MHSA Expansion – Age Breakdown</a:t>
            </a:r>
            <a:r>
              <a:rPr lang="en-US" sz="1800" b="1" baseline="0" dirty="0" smtClean="0">
                <a:effectLst/>
              </a:rPr>
              <a:t> </a:t>
            </a:r>
            <a:endParaRPr lang="en-US" b="1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97683397683398E-2"/>
          <c:y val="0.3396169758441212"/>
          <c:w val="0.94632957645000249"/>
          <c:h val="0.54770163263490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FY 15/16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Age 0-15</c:v>
                </c:pt>
                <c:pt idx="1">
                  <c:v>Age 16-25</c:v>
                </c:pt>
                <c:pt idx="2">
                  <c:v>Age 26-59</c:v>
                </c:pt>
                <c:pt idx="3">
                  <c:v>Age 60+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274</c:v>
                </c:pt>
                <c:pt idx="1">
                  <c:v>325</c:v>
                </c:pt>
                <c:pt idx="2">
                  <c:v>757</c:v>
                </c:pt>
                <c:pt idx="3">
                  <c:v>141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FY 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Age 0-15</c:v>
                </c:pt>
                <c:pt idx="1">
                  <c:v>Age 16-25</c:v>
                </c:pt>
                <c:pt idx="2">
                  <c:v>Age 26-59</c:v>
                </c:pt>
                <c:pt idx="3">
                  <c:v>Age 60+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369</c:v>
                </c:pt>
                <c:pt idx="1">
                  <c:v>307</c:v>
                </c:pt>
                <c:pt idx="2">
                  <c:v>713</c:v>
                </c:pt>
                <c:pt idx="3">
                  <c:v>146</c:v>
                </c:pt>
              </c:numCache>
            </c:numRef>
          </c:val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Age 0-15</c:v>
                </c:pt>
                <c:pt idx="1">
                  <c:v>Age 16-25</c:v>
                </c:pt>
                <c:pt idx="2">
                  <c:v>Age 26-59</c:v>
                </c:pt>
                <c:pt idx="3">
                  <c:v>Age 60+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592</c:v>
                </c:pt>
                <c:pt idx="1">
                  <c:v>486</c:v>
                </c:pt>
                <c:pt idx="2">
                  <c:v>935</c:v>
                </c:pt>
                <c:pt idx="3">
                  <c:v>173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4011904"/>
        <c:axId val="244006024"/>
      </c:barChart>
      <c:catAx>
        <c:axId val="244011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06024"/>
        <c:crosses val="autoZero"/>
        <c:auto val="1"/>
        <c:lblAlgn val="ctr"/>
        <c:lblOffset val="100"/>
        <c:noMultiLvlLbl val="0"/>
      </c:catAx>
      <c:valAx>
        <c:axId val="244006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9487931655601862E-2"/>
          <c:y val="0.18714689265536724"/>
          <c:w val="0.74349504736221605"/>
          <c:h val="5.4605409493304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MHSA Expansion FY </a:t>
            </a:r>
            <a:r>
              <a:rPr lang="en-US" sz="1800" dirty="0" smtClean="0"/>
              <a:t>17/18  </a:t>
            </a:r>
            <a:r>
              <a:rPr lang="en-US" sz="1800" dirty="0"/>
              <a:t>Race/Ethnicity</a:t>
            </a:r>
          </a:p>
        </c:rich>
      </c:tx>
      <c:layout>
        <c:manualLayout>
          <c:xMode val="edge"/>
          <c:yMode val="edge"/>
          <c:x val="0.12516666666666668"/>
          <c:y val="5.93493366110898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305555555555555"/>
          <c:y val="0.35566497839490002"/>
          <c:w val="0.48333333333333334"/>
          <c:h val="0.45529112000336863"/>
        </c:manualLayout>
      </c:layout>
      <c:pie3DChart>
        <c:varyColors val="1"/>
        <c:ser>
          <c:idx val="0"/>
          <c:order val="0"/>
          <c:tx>
            <c:strRef>
              <c:f>Sheet1!$F$1</c:f>
              <c:strCache>
                <c:ptCount val="1"/>
                <c:pt idx="0">
                  <c:v>FY 17/18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4.1666666666666664E-2"/>
                  <c:y val="-3.67397593947550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888888888888785E-2"/>
                  <c:y val="-0.134712451114101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3.2657563906449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444444444444342E-2"/>
                  <c:y val="8.1643909766122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555555555555558E-3"/>
                  <c:y val="0.20002757892699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222222222222222"/>
                  <c:y val="6.12329323245917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D74E35-4D4B-48AF-955C-6C7D7CC26812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/>
                      <a:t> 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11B1BE1C-3D0E-41DF-9433-CE83078A1EFB}" type="VALUE">
                      <a:rPr lang="en-US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2053587051618549E-2"/>
                  <c:y val="8.5726105254428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333333333333333E-2"/>
                  <c:y val="-0.1020548872076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222222222222223E-2"/>
                  <c:y val="-6.1232932324591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Hispanic/Latino</c:v>
                </c:pt>
                <c:pt idx="1">
                  <c:v>AM or Ak Native</c:v>
                </c:pt>
                <c:pt idx="2">
                  <c:v>Asian</c:v>
                </c:pt>
                <c:pt idx="3">
                  <c:v>Black/AA</c:v>
                </c:pt>
                <c:pt idx="4">
                  <c:v>Nat. Haw or OPI</c:v>
                </c:pt>
                <c:pt idx="5">
                  <c:v>Other</c:v>
                </c:pt>
                <c:pt idx="6">
                  <c:v>Multiple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868</c:v>
                </c:pt>
                <c:pt idx="1">
                  <c:v>1</c:v>
                </c:pt>
                <c:pt idx="2">
                  <c:v>28</c:v>
                </c:pt>
                <c:pt idx="3">
                  <c:v>80</c:v>
                </c:pt>
                <c:pt idx="4">
                  <c:v>2</c:v>
                </c:pt>
                <c:pt idx="5">
                  <c:v>728</c:v>
                </c:pt>
                <c:pt idx="6">
                  <c:v>14</c:v>
                </c:pt>
                <c:pt idx="7">
                  <c:v>14</c:v>
                </c:pt>
                <c:pt idx="8" formatCode="#,##0">
                  <c:v>1072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Unduplicated Client 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 </a:t>
            </a:r>
          </a:p>
          <a:p>
            <a: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= 4,454 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758165645960922E-2"/>
          <c:y val="0.19400009209375144"/>
          <c:w val="0.91126652571206379"/>
          <c:h val="0.55603559423493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Hope House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1">
                    <a:shade val="36000"/>
                    <a:satMod val="120000"/>
                  </a:schemeClr>
                  <a:schemeClr val="accent1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Mountian Wellness Center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2">
                    <a:shade val="36000"/>
                    <a:satMod val="120000"/>
                  </a:schemeClr>
                  <a:schemeClr val="accent2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Youth Empowerment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3">
                    <a:shade val="36000"/>
                    <a:satMod val="120000"/>
                  </a:schemeClr>
                  <a:schemeClr val="accent3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Mental Health Educators</c:v>
                </c:pt>
              </c:strCache>
            </c:strRef>
          </c:tx>
          <c:spPr>
            <a:blipFill rotWithShape="1">
              <a:blip xmlns:r="http://schemas.openxmlformats.org/officeDocument/2006/relationships" r:embed="rId3">
                <a:duotone>
                  <a:schemeClr val="accent4">
                    <a:shade val="36000"/>
                    <a:satMod val="120000"/>
                  </a:schemeClr>
                  <a:schemeClr val="accent4">
                    <a:tint val="40000"/>
                  </a:schemeClr>
                </a:duotone>
              </a:blip>
              <a:tile tx="0" ty="0" sx="60000" sy="59000" flip="none" algn="tl"/>
            </a:blipFill>
            <a:ln>
              <a:noFill/>
            </a:ln>
            <a:effectLst>
              <a:outerShdw blurRad="50800" dist="19050" dir="5400000" algn="tl" rotWithShape="0">
                <a:srgbClr val="000000">
                  <a:alpha val="60000"/>
                </a:srgbClr>
              </a:outerShdw>
              <a:softEdge rad="12700"/>
            </a:effectLst>
            <a:sp3d/>
          </c:spPr>
          <c:invertIfNegative val="0"/>
          <c:dLbls>
            <c:dLbl>
              <c:idx val="0"/>
              <c:layout>
                <c:manualLayout>
                  <c:x val="1.8518518518518406E-2"/>
                  <c:y val="-2.9761904761905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Unduplicated Count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3816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1219320"/>
        <c:axId val="321198544"/>
        <c:axId val="0"/>
      </c:bar3DChart>
      <c:catAx>
        <c:axId val="32121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198544"/>
        <c:crosses val="autoZero"/>
        <c:auto val="1"/>
        <c:lblAlgn val="ctr"/>
        <c:lblOffset val="100"/>
        <c:noMultiLvlLbl val="0"/>
      </c:catAx>
      <c:valAx>
        <c:axId val="32119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219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50622144454162E-2"/>
          <c:y val="0.85808023997000371"/>
          <c:w val="0.86054073101973361"/>
          <c:h val="0.1240626171728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 Comparison of Collaborative Strengths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Collaborative Environment</c:v>
                </c:pt>
                <c:pt idx="1">
                  <c:v>Collaborative Communication</c:v>
                </c:pt>
                <c:pt idx="2">
                  <c:v>Member Characteristic</c:v>
                </c:pt>
                <c:pt idx="3">
                  <c:v>Collaborative Purpose</c:v>
                </c:pt>
                <c:pt idx="4">
                  <c:v>Resource Available</c:v>
                </c:pt>
                <c:pt idx="5">
                  <c:v>Collaborative Process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50</c:v>
                </c:pt>
                <c:pt idx="1">
                  <c:v>21</c:v>
                </c:pt>
                <c:pt idx="2">
                  <c:v>29</c:v>
                </c:pt>
                <c:pt idx="3">
                  <c:v>36</c:v>
                </c:pt>
                <c:pt idx="4">
                  <c:v>21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Collaborative Environment</c:v>
                </c:pt>
                <c:pt idx="1">
                  <c:v>Collaborative Communication</c:v>
                </c:pt>
                <c:pt idx="2">
                  <c:v>Member Characteristic</c:v>
                </c:pt>
                <c:pt idx="3">
                  <c:v>Collaborative Purpose</c:v>
                </c:pt>
                <c:pt idx="4">
                  <c:v>Resource Available</c:v>
                </c:pt>
                <c:pt idx="5">
                  <c:v>Collaborative Process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80</c:v>
                </c:pt>
                <c:pt idx="1">
                  <c:v>60</c:v>
                </c:pt>
                <c:pt idx="2">
                  <c:v>60</c:v>
                </c:pt>
                <c:pt idx="3">
                  <c:v>100</c:v>
                </c:pt>
                <c:pt idx="4">
                  <c:v>40</c:v>
                </c:pt>
                <c:pt idx="5">
                  <c:v>80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Sheet1!$A$3:$A$8</c:f>
              <c:strCache>
                <c:ptCount val="6"/>
                <c:pt idx="0">
                  <c:v>Collaborative Environment</c:v>
                </c:pt>
                <c:pt idx="1">
                  <c:v>Collaborative Communication</c:v>
                </c:pt>
                <c:pt idx="2">
                  <c:v>Member Characteristic</c:v>
                </c:pt>
                <c:pt idx="3">
                  <c:v>Collaborative Purpose</c:v>
                </c:pt>
                <c:pt idx="4">
                  <c:v>Resource Available</c:v>
                </c:pt>
                <c:pt idx="5">
                  <c:v>Collaborative Process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44</c:v>
                </c:pt>
                <c:pt idx="1">
                  <c:v>78</c:v>
                </c:pt>
                <c:pt idx="2">
                  <c:v>56</c:v>
                </c:pt>
                <c:pt idx="3">
                  <c:v>44</c:v>
                </c:pt>
                <c:pt idx="4">
                  <c:v>33</c:v>
                </c:pt>
                <c:pt idx="5">
                  <c:v>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224808"/>
        <c:axId val="321201680"/>
      </c:barChart>
      <c:catAx>
        <c:axId val="32122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21201680"/>
        <c:crosses val="autoZero"/>
        <c:auto val="1"/>
        <c:lblAlgn val="ctr"/>
        <c:lblOffset val="100"/>
        <c:noMultiLvlLbl val="0"/>
      </c:catAx>
      <c:valAx>
        <c:axId val="32120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21224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Mental Health Budget Breakdown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852012272153042E-2"/>
          <c:y val="0.24096334185848253"/>
          <c:w val="0.79106318396719089"/>
          <c:h val="0.66806593229554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Sheet5!$A$21</c:f>
              <c:strCache>
                <c:ptCount val="1"/>
                <c:pt idx="0">
                  <c:v>Federal Block Grant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Sheet5!$B$21:$C$21</c:f>
              <c:numCache>
                <c:formatCode>"$"#,##0_);[Red]\("$"#,##0\)</c:formatCode>
                <c:ptCount val="2"/>
                <c:pt idx="0" formatCode="&quot;$&quot;#,##0">
                  <c:v>327052</c:v>
                </c:pt>
                <c:pt idx="1">
                  <c:v>342278</c:v>
                </c:pt>
              </c:numCache>
            </c:numRef>
          </c:val>
        </c:ser>
        <c:ser>
          <c:idx val="1"/>
          <c:order val="1"/>
          <c:tx>
            <c:strRef>
              <c:f>Sheet5!$A$22</c:f>
              <c:strCache>
                <c:ptCount val="1"/>
                <c:pt idx="0">
                  <c:v>Katie 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Sheet5!$B$22:$C$22</c:f>
              <c:numCache>
                <c:formatCode>"$"#,##0_);[Red]\("$"#,##0\)</c:formatCode>
                <c:ptCount val="2"/>
                <c:pt idx="0" formatCode="&quot;$&quot;#,##0">
                  <c:v>35660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Sheet5!$A$23</c:f>
              <c:strCache>
                <c:ptCount val="1"/>
                <c:pt idx="0">
                  <c:v>Healthy Families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Sheet5!$B$23:$C$23</c:f>
              <c:numCache>
                <c:formatCode>"$"#,##0_);[Red]\("$"#,##0\)</c:formatCode>
                <c:ptCount val="2"/>
                <c:pt idx="0" formatCode="&quot;$&quot;#,##0">
                  <c:v>79589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Sheet5!$A$24</c:f>
              <c:strCache>
                <c:ptCount val="1"/>
                <c:pt idx="0">
                  <c:v>Medi-Cal FFP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Sheet5!$B$24:$C$24</c:f>
              <c:numCache>
                <c:formatCode>"$"#,##0_);[Red]\("$"#,##0\)</c:formatCode>
                <c:ptCount val="2"/>
                <c:pt idx="0" formatCode="&quot;$&quot;#,##0">
                  <c:v>3317639</c:v>
                </c:pt>
                <c:pt idx="1">
                  <c:v>3611559</c:v>
                </c:pt>
              </c:numCache>
            </c:numRef>
          </c:val>
        </c:ser>
        <c:ser>
          <c:idx val="4"/>
          <c:order val="4"/>
          <c:tx>
            <c:strRef>
              <c:f>Sheet5!$A$25</c:f>
              <c:strCache>
                <c:ptCount val="1"/>
                <c:pt idx="0">
                  <c:v>MHSA Reserve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Sheet5!$B$25:$C$25</c:f>
              <c:numCache>
                <c:formatCode>"$"#,##0_);[Red]\("$"#,##0\)</c:formatCode>
                <c:ptCount val="2"/>
                <c:pt idx="0" formatCode="&quot;$&quot;#,##0">
                  <c:v>0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Sheet5!$A$26</c:f>
              <c:strCache>
                <c:ptCount val="1"/>
                <c:pt idx="0">
                  <c:v>MHSA Funds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Sheet5!$B$26:$C$26</c:f>
              <c:numCache>
                <c:formatCode>"$"#,##0_);[Red]\("$"#,##0\)</c:formatCode>
                <c:ptCount val="2"/>
                <c:pt idx="0" formatCode="&quot;$&quot;#,##0">
                  <c:v>7234509</c:v>
                </c:pt>
                <c:pt idx="1">
                  <c:v>8597854</c:v>
                </c:pt>
              </c:numCache>
            </c:numRef>
          </c:val>
        </c:ser>
        <c:ser>
          <c:idx val="6"/>
          <c:order val="6"/>
          <c:tx>
            <c:strRef>
              <c:f>Sheet5!$A$27</c:f>
              <c:strCache>
                <c:ptCount val="1"/>
                <c:pt idx="0">
                  <c:v>Client Fees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Sheet5!$B$27:$C$27</c:f>
              <c:numCache>
                <c:formatCode>"$"#,##0_);[Red]\("$"#,##0\)</c:formatCode>
                <c:ptCount val="2"/>
                <c:pt idx="0" formatCode="&quot;$&quot;#,##0">
                  <c:v>57900</c:v>
                </c:pt>
                <c:pt idx="1">
                  <c:v>47900</c:v>
                </c:pt>
              </c:numCache>
            </c:numRef>
          </c:val>
        </c:ser>
        <c:ser>
          <c:idx val="7"/>
          <c:order val="7"/>
          <c:tx>
            <c:strRef>
              <c:f>Sheet5!$A$28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Sheet5!$B$28:$C$28</c:f>
              <c:numCache>
                <c:formatCode>"$"#,##0_);[Red]\("$"#,##0\)</c:formatCode>
                <c:ptCount val="2"/>
                <c:pt idx="0" formatCode="&quot;$&quot;#,##0">
                  <c:v>45855</c:v>
                </c:pt>
                <c:pt idx="1">
                  <c:v>809267</c:v>
                </c:pt>
              </c:numCache>
            </c:numRef>
          </c:val>
        </c:ser>
        <c:ser>
          <c:idx val="8"/>
          <c:order val="8"/>
          <c:tx>
            <c:strRef>
              <c:f>Sheet5!$A$29</c:f>
              <c:strCache>
                <c:ptCount val="1"/>
                <c:pt idx="0">
                  <c:v>Realignment Base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Sheet5!$B$29:$C$29</c:f>
              <c:numCache>
                <c:formatCode>"$"#,##0_);[Red]\("$"#,##0\)</c:formatCode>
                <c:ptCount val="2"/>
                <c:pt idx="0" formatCode="&quot;$&quot;#,##0">
                  <c:v>5392669</c:v>
                </c:pt>
                <c:pt idx="1">
                  <c:v>6932888</c:v>
                </c:pt>
              </c:numCache>
            </c:numRef>
          </c:val>
        </c:ser>
        <c:ser>
          <c:idx val="9"/>
          <c:order val="9"/>
          <c:tx>
            <c:strRef>
              <c:f>Sheet5!$A$30</c:f>
              <c:strCache>
                <c:ptCount val="1"/>
                <c:pt idx="0">
                  <c:v>EPSDT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Sheet5!$B$30:$C$30</c:f>
              <c:numCache>
                <c:formatCode>"$"#,##0_);[Red]\("$"#,##0\)</c:formatCode>
                <c:ptCount val="2"/>
                <c:pt idx="0" formatCode="&quot;$&quot;#,##0">
                  <c:v>1637557</c:v>
                </c:pt>
                <c:pt idx="1">
                  <c:v>1637557</c:v>
                </c:pt>
              </c:numCache>
            </c:numRef>
          </c:val>
        </c:ser>
        <c:ser>
          <c:idx val="10"/>
          <c:order val="10"/>
          <c:tx>
            <c:strRef>
              <c:f>Sheet5!$A$31</c:f>
              <c:strCache>
                <c:ptCount val="1"/>
                <c:pt idx="0">
                  <c:v>County Match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Sheet5!$B$31:$C$31</c:f>
              <c:numCache>
                <c:formatCode>"$"#,##0_);[Red]\("$"#,##0\)</c:formatCode>
                <c:ptCount val="2"/>
                <c:pt idx="0" formatCode="&quot;$&quot;#,##0">
                  <c:v>8429</c:v>
                </c:pt>
                <c:pt idx="1">
                  <c:v>8429</c:v>
                </c:pt>
              </c:numCache>
            </c:numRef>
          </c:val>
        </c:ser>
        <c:ser>
          <c:idx val="11"/>
          <c:order val="11"/>
          <c:tx>
            <c:strRef>
              <c:f>Sheet5!$A$32</c:f>
              <c:strCache>
                <c:ptCount val="1"/>
                <c:pt idx="0">
                  <c:v>Intrafund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Sheet5!$B$32:$C$32</c:f>
              <c:numCache>
                <c:formatCode>"$"#,##0_);[Red]\("$"#,##0\)</c:formatCode>
                <c:ptCount val="2"/>
                <c:pt idx="0" formatCode="&quot;$&quot;#,##0">
                  <c:v>143412</c:v>
                </c:pt>
                <c:pt idx="1">
                  <c:v>0</c:v>
                </c:pt>
              </c:numCache>
            </c:numRef>
          </c:val>
        </c:ser>
        <c:ser>
          <c:idx val="12"/>
          <c:order val="12"/>
          <c:tx>
            <c:strRef>
              <c:f>Sheet5!$A$33</c:f>
              <c:strCache>
                <c:ptCount val="1"/>
                <c:pt idx="0">
                  <c:v>AB 109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Sheet5!$B$20:$C$20</c:f>
              <c:strCache>
                <c:ptCount val="2"/>
                <c:pt idx="0">
                  <c:v>FY 15/16</c:v>
                </c:pt>
                <c:pt idx="1">
                  <c:v>FY 16/17 </c:v>
                </c:pt>
              </c:strCache>
            </c:strRef>
          </c:cat>
          <c:val>
            <c:numRef>
              <c:f>Sheet5!$B$33:$C$33</c:f>
              <c:numCache>
                <c:formatCode>"$"#,##0_);[Red]\("$"#,##0\)</c:formatCode>
                <c:ptCount val="2"/>
                <c:pt idx="0" formatCode="&quot;$&quot;#,##0">
                  <c:v>110000</c:v>
                </c:pt>
                <c:pt idx="1">
                  <c:v>110000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1226376"/>
        <c:axId val="321195016"/>
      </c:barChart>
      <c:catAx>
        <c:axId val="321226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195016"/>
        <c:crosses val="autoZero"/>
        <c:auto val="1"/>
        <c:lblAlgn val="ctr"/>
        <c:lblOffset val="100"/>
        <c:noMultiLvlLbl val="0"/>
      </c:catAx>
      <c:valAx>
        <c:axId val="321195016"/>
        <c:scaling>
          <c:orientation val="minMax"/>
        </c:scaling>
        <c:delete val="1"/>
        <c:axPos val="l"/>
        <c:numFmt formatCode="&quot;$&quot;#,##0" sourceLinked="1"/>
        <c:majorTickMark val="none"/>
        <c:minorTickMark val="none"/>
        <c:tickLblPos val="nextTo"/>
        <c:crossAx val="32122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128" b="1" i="0" u="none" strike="noStrike" cap="all" normalizeH="0" baseline="0" dirty="0" smtClean="0">
                <a:effectLst/>
              </a:rPr>
              <a:t>Race/Ethnicity Served </a:t>
            </a:r>
          </a:p>
          <a:p>
            <a:pPr>
              <a:defRPr/>
            </a:pPr>
            <a:r>
              <a:rPr lang="en-US" sz="2128" b="1" i="0" u="none" strike="noStrike" cap="all" normalizeH="0" baseline="0" dirty="0" smtClean="0">
                <a:effectLst/>
              </a:rPr>
              <a:t>Outpatient Treatment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270875862739374E-2"/>
          <c:y val="0.22714641948094738"/>
          <c:w val="0.89975381549528533"/>
          <c:h val="0.43338255917788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15/16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AM or AK Native</c:v>
                </c:pt>
                <c:pt idx="1">
                  <c:v>Asian</c:v>
                </c:pt>
                <c:pt idx="2">
                  <c:v>Black/AA</c:v>
                </c:pt>
                <c:pt idx="3">
                  <c:v>Hispanic</c:v>
                </c:pt>
                <c:pt idx="4">
                  <c:v>Multiple</c:v>
                </c:pt>
                <c:pt idx="5">
                  <c:v>Native HAW/OAPI</c:v>
                </c:pt>
                <c:pt idx="6">
                  <c:v>Non-White Other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59</c:v>
                </c:pt>
                <c:pt idx="1">
                  <c:v>25</c:v>
                </c:pt>
                <c:pt idx="2">
                  <c:v>176</c:v>
                </c:pt>
                <c:pt idx="3" formatCode="#,##0">
                  <c:v>1836</c:v>
                </c:pt>
                <c:pt idx="4">
                  <c:v>9</c:v>
                </c:pt>
                <c:pt idx="5">
                  <c:v>10</c:v>
                </c:pt>
                <c:pt idx="6" formatCode="#,##0">
                  <c:v>1661</c:v>
                </c:pt>
                <c:pt idx="7">
                  <c:v>39</c:v>
                </c:pt>
                <c:pt idx="8" formatCode="#,##0">
                  <c:v>1518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AM or AK Native</c:v>
                </c:pt>
                <c:pt idx="1">
                  <c:v>Asian</c:v>
                </c:pt>
                <c:pt idx="2">
                  <c:v>Black/AA</c:v>
                </c:pt>
                <c:pt idx="3">
                  <c:v>Hispanic</c:v>
                </c:pt>
                <c:pt idx="4">
                  <c:v>Multiple</c:v>
                </c:pt>
                <c:pt idx="5">
                  <c:v>Native HAW/OAPI</c:v>
                </c:pt>
                <c:pt idx="6">
                  <c:v>Non-White Other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34</c:v>
                </c:pt>
                <c:pt idx="1">
                  <c:v>6</c:v>
                </c:pt>
                <c:pt idx="2">
                  <c:v>62</c:v>
                </c:pt>
                <c:pt idx="3" formatCode="#,##0">
                  <c:v>1960</c:v>
                </c:pt>
                <c:pt idx="4">
                  <c:v>6</c:v>
                </c:pt>
                <c:pt idx="5">
                  <c:v>8</c:v>
                </c:pt>
                <c:pt idx="6">
                  <c:v>434</c:v>
                </c:pt>
                <c:pt idx="7">
                  <c:v>11</c:v>
                </c:pt>
                <c:pt idx="8">
                  <c:v>788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AM or AK Native</c:v>
                </c:pt>
                <c:pt idx="1">
                  <c:v>Asian</c:v>
                </c:pt>
                <c:pt idx="2">
                  <c:v>Black/AA</c:v>
                </c:pt>
                <c:pt idx="3">
                  <c:v>Hispanic</c:v>
                </c:pt>
                <c:pt idx="4">
                  <c:v>Multiple</c:v>
                </c:pt>
                <c:pt idx="5">
                  <c:v>Native HAW/OAPI</c:v>
                </c:pt>
                <c:pt idx="6">
                  <c:v>Non-White Other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47</c:v>
                </c:pt>
                <c:pt idx="1">
                  <c:v>41</c:v>
                </c:pt>
                <c:pt idx="2">
                  <c:v>192</c:v>
                </c:pt>
                <c:pt idx="3" formatCode="#,##0">
                  <c:v>2490</c:v>
                </c:pt>
                <c:pt idx="4">
                  <c:v>21</c:v>
                </c:pt>
                <c:pt idx="5">
                  <c:v>10</c:v>
                </c:pt>
                <c:pt idx="6" formatCode="#,##0">
                  <c:v>2143</c:v>
                </c:pt>
                <c:pt idx="7">
                  <c:v>31</c:v>
                </c:pt>
                <c:pt idx="8" formatCode="#,##0">
                  <c:v>1689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4036208"/>
        <c:axId val="244031504"/>
      </c:barChart>
      <c:catAx>
        <c:axId val="244036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31504"/>
        <c:crosses val="autoZero"/>
        <c:auto val="1"/>
        <c:lblAlgn val="ctr"/>
        <c:lblOffset val="100"/>
        <c:noMultiLvlLbl val="0"/>
      </c:catAx>
      <c:valAx>
        <c:axId val="244031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403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Crisis Calls</a:t>
            </a:r>
            <a:r>
              <a:rPr lang="en-US" sz="16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and Hospitalizations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9045986439195098"/>
          <c:y val="2.234636871508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122703412073491E-2"/>
          <c:y val="0.36701443569553804"/>
          <c:w val="0.87232174103237092"/>
          <c:h val="0.5255861767279089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Crisis Calls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FY 16/17</c:v>
                </c:pt>
                <c:pt idx="1">
                  <c:v>FY 17/18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3398</c:v>
                </c:pt>
                <c:pt idx="1">
                  <c:v>3123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Percent Hospitalized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FY 16/17</c:v>
                </c:pt>
                <c:pt idx="1">
                  <c:v>FY 17/18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0.12</c:v>
                </c:pt>
                <c:pt idx="1">
                  <c:v>0.1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4014256"/>
        <c:axId val="244031112"/>
      </c:barChart>
      <c:catAx>
        <c:axId val="24401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4031112"/>
        <c:crosses val="autoZero"/>
        <c:auto val="1"/>
        <c:lblAlgn val="ctr"/>
        <c:lblOffset val="100"/>
        <c:noMultiLvlLbl val="0"/>
      </c:catAx>
      <c:valAx>
        <c:axId val="24403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1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83333333333334"/>
          <c:y val="0.33151312335958005"/>
          <c:w val="0.69722222222222219"/>
          <c:h val="0.56331627296587927"/>
        </c:manualLayout>
      </c:layout>
      <c:pie3DChart>
        <c:varyColors val="1"/>
        <c:ser>
          <c:idx val="0"/>
          <c:order val="0"/>
          <c:tx>
            <c:strRef>
              <c:f>Sheet1!$J$10</c:f>
              <c:strCache>
                <c:ptCount val="1"/>
                <c:pt idx="0">
                  <c:v>Crisis Services Outcomes FY 17/18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Sheet1!$I$11:$I$16</c:f>
              <c:strCache>
                <c:ptCount val="6"/>
                <c:pt idx="0">
                  <c:v>Hospital Placement</c:v>
                </c:pt>
                <c:pt idx="1">
                  <c:v>Community Client Contact</c:v>
                </c:pt>
                <c:pt idx="2">
                  <c:v>Information Note</c:v>
                </c:pt>
                <c:pt idx="3">
                  <c:v>Opened to Outpatient</c:v>
                </c:pt>
                <c:pt idx="4">
                  <c:v>Risk Assessment</c:v>
                </c:pt>
                <c:pt idx="5">
                  <c:v>Board and Care</c:v>
                </c:pt>
              </c:strCache>
            </c:strRef>
          </c:cat>
          <c:val>
            <c:numRef>
              <c:f>Sheet1!$J$11:$J$16</c:f>
              <c:numCache>
                <c:formatCode>General</c:formatCode>
                <c:ptCount val="6"/>
                <c:pt idx="0">
                  <c:v>385</c:v>
                </c:pt>
                <c:pt idx="1">
                  <c:v>470</c:v>
                </c:pt>
                <c:pt idx="2">
                  <c:v>45</c:v>
                </c:pt>
                <c:pt idx="3">
                  <c:v>819</c:v>
                </c:pt>
                <c:pt idx="4" formatCode="#,##0">
                  <c:v>1360</c:v>
                </c:pt>
                <c:pt idx="5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9715743079285"/>
          <c:y val="0.38103869619590225"/>
          <c:w val="0.72405685138414311"/>
          <c:h val="0.5717595439320556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Mental Health Treatment Services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2.411120772469948E-2"/>
                  <c:y val="-2.5447312916540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865751833021343E-7"/>
                  <c:y val="0.154274334556524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54231042325603"/>
                      <c:h val="0.1811212496834740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5069504827937105E-2"/>
                  <c:y val="9.54274234370247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MHSA FSP</c:v>
                </c:pt>
                <c:pt idx="1">
                  <c:v>MHSA Expansion</c:v>
                </c:pt>
                <c:pt idx="2">
                  <c:v>Non-MHSA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240</c:v>
                </c:pt>
                <c:pt idx="1">
                  <c:v>1540</c:v>
                </c:pt>
                <c:pt idx="2" formatCode="#,##0">
                  <c:v>1686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FSP and </a:t>
            </a:r>
            <a:r>
              <a:rPr lang="en-US" dirty="0" smtClean="0"/>
              <a:t>Expansion/GD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FSP FY 16-17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0-15</c:v>
                </c:pt>
                <c:pt idx="1">
                  <c:v>16-25</c:v>
                </c:pt>
                <c:pt idx="2">
                  <c:v>26-59+</c:v>
                </c:pt>
                <c:pt idx="3">
                  <c:v>60+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58</c:v>
                </c:pt>
                <c:pt idx="2">
                  <c:v>110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FSP FY 17-18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0-15</c:v>
                </c:pt>
                <c:pt idx="1">
                  <c:v>16-25</c:v>
                </c:pt>
                <c:pt idx="2">
                  <c:v>26-59+</c:v>
                </c:pt>
                <c:pt idx="3">
                  <c:v>60+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28</c:v>
                </c:pt>
                <c:pt idx="1">
                  <c:v>15</c:v>
                </c:pt>
                <c:pt idx="2">
                  <c:v>27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FY 16-17 Expansion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0-15</c:v>
                </c:pt>
                <c:pt idx="1">
                  <c:v>16-25</c:v>
                </c:pt>
                <c:pt idx="2">
                  <c:v>26-59+</c:v>
                </c:pt>
                <c:pt idx="3">
                  <c:v>60+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369</c:v>
                </c:pt>
                <c:pt idx="1">
                  <c:v>307</c:v>
                </c:pt>
                <c:pt idx="2">
                  <c:v>713</c:v>
                </c:pt>
                <c:pt idx="3">
                  <c:v>146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FY 17-18 Expansion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0-15</c:v>
                </c:pt>
                <c:pt idx="1">
                  <c:v>16-25</c:v>
                </c:pt>
                <c:pt idx="2">
                  <c:v>26-59+</c:v>
                </c:pt>
                <c:pt idx="3">
                  <c:v>60+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592</c:v>
                </c:pt>
                <c:pt idx="1">
                  <c:v>486</c:v>
                </c:pt>
                <c:pt idx="2">
                  <c:v>935</c:v>
                </c:pt>
                <c:pt idx="3">
                  <c:v>173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shape val="box"/>
        <c:axId val="244029152"/>
        <c:axId val="244018568"/>
        <c:axId val="0"/>
      </c:bar3DChart>
      <c:catAx>
        <c:axId val="244029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18568"/>
        <c:crosses val="autoZero"/>
        <c:auto val="1"/>
        <c:lblAlgn val="ctr"/>
        <c:lblOffset val="100"/>
        <c:noMultiLvlLbl val="0"/>
      </c:catAx>
      <c:valAx>
        <c:axId val="244018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402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Child/TAY FSP Referral Sources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FY 15/16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Emergency Room</c:v>
                </c:pt>
                <c:pt idx="1">
                  <c:v>Family</c:v>
                </c:pt>
                <c:pt idx="2">
                  <c:v>Homeless Shelter</c:v>
                </c:pt>
                <c:pt idx="3">
                  <c:v>Jail/Prison</c:v>
                </c:pt>
                <c:pt idx="4">
                  <c:v>Juvenile Hall</c:v>
                </c:pt>
                <c:pt idx="5">
                  <c:v>Mental Health (BHS)</c:v>
                </c:pt>
                <c:pt idx="6">
                  <c:v>Primary Care</c:v>
                </c:pt>
                <c:pt idx="7">
                  <c:v>School</c:v>
                </c:pt>
                <c:pt idx="8">
                  <c:v>Self</c:v>
                </c:pt>
                <c:pt idx="9">
                  <c:v>Social Services Agency</c:v>
                </c:pt>
                <c:pt idx="10">
                  <c:v>Substance Abuse  (BHS)</c:v>
                </c:pt>
                <c:pt idx="11">
                  <c:v>Other Referred</c:v>
                </c:pt>
                <c:pt idx="12">
                  <c:v>Othe County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34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16/17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Emergency Room</c:v>
                </c:pt>
                <c:pt idx="1">
                  <c:v>Family</c:v>
                </c:pt>
                <c:pt idx="2">
                  <c:v>Homeless Shelter</c:v>
                </c:pt>
                <c:pt idx="3">
                  <c:v>Jail/Prison</c:v>
                </c:pt>
                <c:pt idx="4">
                  <c:v>Juvenile Hall</c:v>
                </c:pt>
                <c:pt idx="5">
                  <c:v>Mental Health (BHS)</c:v>
                </c:pt>
                <c:pt idx="6">
                  <c:v>Primary Care</c:v>
                </c:pt>
                <c:pt idx="7">
                  <c:v>School</c:v>
                </c:pt>
                <c:pt idx="8">
                  <c:v>Self</c:v>
                </c:pt>
                <c:pt idx="9">
                  <c:v>Social Services Agency</c:v>
                </c:pt>
                <c:pt idx="10">
                  <c:v>Substance Abuse  (BHS)</c:v>
                </c:pt>
                <c:pt idx="11">
                  <c:v>Other Referred</c:v>
                </c:pt>
                <c:pt idx="12">
                  <c:v>Othe County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25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Emergency Room</c:v>
                </c:pt>
                <c:pt idx="1">
                  <c:v>Family</c:v>
                </c:pt>
                <c:pt idx="2">
                  <c:v>Homeless Shelter</c:v>
                </c:pt>
                <c:pt idx="3">
                  <c:v>Jail/Prison</c:v>
                </c:pt>
                <c:pt idx="4">
                  <c:v>Juvenile Hall</c:v>
                </c:pt>
                <c:pt idx="5">
                  <c:v>Mental Health (BHS)</c:v>
                </c:pt>
                <c:pt idx="6">
                  <c:v>Primary Care</c:v>
                </c:pt>
                <c:pt idx="7">
                  <c:v>School</c:v>
                </c:pt>
                <c:pt idx="8">
                  <c:v>Self</c:v>
                </c:pt>
                <c:pt idx="9">
                  <c:v>Social Services Agency</c:v>
                </c:pt>
                <c:pt idx="10">
                  <c:v>Substance Abuse  (BHS)</c:v>
                </c:pt>
                <c:pt idx="11">
                  <c:v>Other Referred</c:v>
                </c:pt>
                <c:pt idx="12">
                  <c:v>Othe County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  <c:pt idx="12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44035424"/>
        <c:axId val="244034248"/>
      </c:barChart>
      <c:catAx>
        <c:axId val="24403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34248"/>
        <c:crosses val="autoZero"/>
        <c:auto val="1"/>
        <c:lblAlgn val="ctr"/>
        <c:lblOffset val="100"/>
        <c:noMultiLvlLbl val="0"/>
      </c:catAx>
      <c:valAx>
        <c:axId val="24403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3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Child/TAY FSP Race/Ethnicity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15/16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AM or AK Native</c:v>
                </c:pt>
                <c:pt idx="1">
                  <c:v>Black/AA </c:v>
                </c:pt>
                <c:pt idx="2">
                  <c:v>Multiple</c:v>
                </c:pt>
                <c:pt idx="3">
                  <c:v>Other</c:v>
                </c:pt>
                <c:pt idx="4">
                  <c:v>Other Asian</c:v>
                </c:pt>
                <c:pt idx="5">
                  <c:v>UNK/NR</c:v>
                </c:pt>
                <c:pt idx="6">
                  <c:v>White/CAU</c:v>
                </c:pt>
                <c:pt idx="7">
                  <c:v>Hispanic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30</c:v>
                </c:pt>
                <c:pt idx="4">
                  <c:v>0</c:v>
                </c:pt>
                <c:pt idx="5">
                  <c:v>1</c:v>
                </c:pt>
                <c:pt idx="6">
                  <c:v>20</c:v>
                </c:pt>
                <c:pt idx="7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5015015015015015E-3"/>
                  <c:y val="-8.3044982698962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5135135135135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AM or AK Native</c:v>
                </c:pt>
                <c:pt idx="1">
                  <c:v>Black/AA </c:v>
                </c:pt>
                <c:pt idx="2">
                  <c:v>Multiple</c:v>
                </c:pt>
                <c:pt idx="3">
                  <c:v>Other</c:v>
                </c:pt>
                <c:pt idx="4">
                  <c:v>Other Asian</c:v>
                </c:pt>
                <c:pt idx="5">
                  <c:v>UNK/NR</c:v>
                </c:pt>
                <c:pt idx="6">
                  <c:v>White/CAU</c:v>
                </c:pt>
                <c:pt idx="7">
                  <c:v>Hispanic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1">
                  <c:v>2</c:v>
                </c:pt>
                <c:pt idx="2">
                  <c:v>2</c:v>
                </c:pt>
                <c:pt idx="3">
                  <c:v>21</c:v>
                </c:pt>
                <c:pt idx="4">
                  <c:v>0</c:v>
                </c:pt>
                <c:pt idx="5">
                  <c:v>1</c:v>
                </c:pt>
                <c:pt idx="6">
                  <c:v>15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0030030030030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5045045045045045E-3"/>
                  <c:y val="-2.76816608996544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AM or AK Native</c:v>
                </c:pt>
                <c:pt idx="1">
                  <c:v>Black/AA </c:v>
                </c:pt>
                <c:pt idx="2">
                  <c:v>Multiple</c:v>
                </c:pt>
                <c:pt idx="3">
                  <c:v>Other</c:v>
                </c:pt>
                <c:pt idx="4">
                  <c:v>Other Asian</c:v>
                </c:pt>
                <c:pt idx="5">
                  <c:v>UNK/NR</c:v>
                </c:pt>
                <c:pt idx="6">
                  <c:v>White/CAU</c:v>
                </c:pt>
                <c:pt idx="7">
                  <c:v>Hispanic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23</c:v>
                </c:pt>
                <c:pt idx="4">
                  <c:v>1</c:v>
                </c:pt>
                <c:pt idx="5">
                  <c:v>1</c:v>
                </c:pt>
                <c:pt idx="6">
                  <c:v>15</c:v>
                </c:pt>
                <c:pt idx="7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008768"/>
        <c:axId val="244031896"/>
      </c:barChart>
      <c:catAx>
        <c:axId val="24400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31896"/>
        <c:crosses val="autoZero"/>
        <c:auto val="1"/>
        <c:lblAlgn val="ctr"/>
        <c:lblOffset val="100"/>
        <c:noMultiLvlLbl val="0"/>
      </c:catAx>
      <c:valAx>
        <c:axId val="24403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0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effectLst/>
                <a:latin typeface="Arial Narrow" panose="020B0606020202030204" pitchFamily="34" charset="0"/>
              </a:rPr>
              <a:t>FY 15/16 - 17/18 – Frequencies Before </a:t>
            </a:r>
            <a:r>
              <a:rPr lang="en-US" dirty="0">
                <a:effectLst/>
                <a:latin typeface="Arial Narrow" panose="020B0606020202030204" pitchFamily="34" charset="0"/>
              </a:rPr>
              <a:t>FSP and 1 </a:t>
            </a:r>
            <a:r>
              <a:rPr lang="en-US" dirty="0" smtClean="0">
                <a:effectLst/>
                <a:latin typeface="Arial Narrow" panose="020B0606020202030204" pitchFamily="34" charset="0"/>
              </a:rPr>
              <a:t>Year</a:t>
            </a:r>
            <a:endParaRPr lang="en-US" dirty="0">
              <a:effectLst/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071859254753406"/>
          <c:y val="0.2217895158938466"/>
          <c:w val="0.87826657781984574"/>
          <c:h val="0.32639526829979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'FSP Child'!$A$7</c:f>
              <c:strCache>
                <c:ptCount val="1"/>
                <c:pt idx="0">
                  <c:v>Rate Before FSP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'FSP Child'!$B$6:$M$6</c:f>
              <c:strCache>
                <c:ptCount val="12"/>
                <c:pt idx="0">
                  <c:v> Child Arrests FY 17/18</c:v>
                </c:pt>
                <c:pt idx="1">
                  <c:v>Child Arrests FY 16/17</c:v>
                </c:pt>
                <c:pt idx="2">
                  <c:v>Child Arrest FY 15/16</c:v>
                </c:pt>
                <c:pt idx="3">
                  <c:v>Mental Health Emergency Events FY 17/18</c:v>
                </c:pt>
                <c:pt idx="4">
                  <c:v>Mental Health Emergency Events FY 16/17</c:v>
                </c:pt>
                <c:pt idx="5">
                  <c:v>Mental Health Emergency Events FY 15/16</c:v>
                </c:pt>
                <c:pt idx="6">
                  <c:v>Psych. Hospital Days FY 17/18</c:v>
                </c:pt>
                <c:pt idx="7">
                  <c:v>Psych. Hospital Days FY 16/17</c:v>
                </c:pt>
                <c:pt idx="8">
                  <c:v>Psych. Hospital Days FY 15/16</c:v>
                </c:pt>
                <c:pt idx="9">
                  <c:v>Incarceration FY 17/18</c:v>
                </c:pt>
                <c:pt idx="10">
                  <c:v>Incarceration FY 16/17</c:v>
                </c:pt>
                <c:pt idx="11">
                  <c:v>Incarceration FY 15/16</c:v>
                </c:pt>
              </c:strCache>
            </c:strRef>
          </c:cat>
          <c:val>
            <c:numRef>
              <c:f>'FSP Child'!$B$7:$M$7</c:f>
              <c:numCache>
                <c:formatCode>0%</c:formatCode>
                <c:ptCount val="12"/>
                <c:pt idx="0">
                  <c:v>0.14000000000000001</c:v>
                </c:pt>
                <c:pt idx="1">
                  <c:v>0.28999999999999998</c:v>
                </c:pt>
                <c:pt idx="2">
                  <c:v>0.28999999999999998</c:v>
                </c:pt>
                <c:pt idx="3" formatCode="0.00%">
                  <c:v>0.51600000000000001</c:v>
                </c:pt>
                <c:pt idx="4" formatCode="0.00%">
                  <c:v>0.56999999999999995</c:v>
                </c:pt>
                <c:pt idx="5" formatCode="0.00%">
                  <c:v>0.3</c:v>
                </c:pt>
                <c:pt idx="6" formatCode="0.00%">
                  <c:v>0.28000000000000003</c:v>
                </c:pt>
                <c:pt idx="7" formatCode="0.00%">
                  <c:v>0.28599999999999998</c:v>
                </c:pt>
                <c:pt idx="8" formatCode="0.00%">
                  <c:v>0.3</c:v>
                </c:pt>
                <c:pt idx="9" formatCode="0.00%">
                  <c:v>0.14000000000000001</c:v>
                </c:pt>
                <c:pt idx="10" formatCode="0.00%">
                  <c:v>0.14000000000000001</c:v>
                </c:pt>
                <c:pt idx="11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'FSP Child'!$A$8</c:f>
              <c:strCache>
                <c:ptCount val="1"/>
                <c:pt idx="0">
                  <c:v>Completed 1 Yr. FSP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'FSP Child'!$B$6:$M$6</c:f>
              <c:strCache>
                <c:ptCount val="12"/>
                <c:pt idx="0">
                  <c:v> Child Arrests FY 17/18</c:v>
                </c:pt>
                <c:pt idx="1">
                  <c:v>Child Arrests FY 16/17</c:v>
                </c:pt>
                <c:pt idx="2">
                  <c:v>Child Arrest FY 15/16</c:v>
                </c:pt>
                <c:pt idx="3">
                  <c:v>Mental Health Emergency Events FY 17/18</c:v>
                </c:pt>
                <c:pt idx="4">
                  <c:v>Mental Health Emergency Events FY 16/17</c:v>
                </c:pt>
                <c:pt idx="5">
                  <c:v>Mental Health Emergency Events FY 15/16</c:v>
                </c:pt>
                <c:pt idx="6">
                  <c:v>Psych. Hospital Days FY 17/18</c:v>
                </c:pt>
                <c:pt idx="7">
                  <c:v>Psych. Hospital Days FY 16/17</c:v>
                </c:pt>
                <c:pt idx="8">
                  <c:v>Psych. Hospital Days FY 15/16</c:v>
                </c:pt>
                <c:pt idx="9">
                  <c:v>Incarceration FY 17/18</c:v>
                </c:pt>
                <c:pt idx="10">
                  <c:v>Incarceration FY 16/17</c:v>
                </c:pt>
                <c:pt idx="11">
                  <c:v>Incarceration FY 15/16</c:v>
                </c:pt>
              </c:strCache>
            </c:strRef>
          </c:cat>
          <c:val>
            <c:numRef>
              <c:f>'FSP Child'!$B$8:$M$8</c:f>
              <c:numCache>
                <c:formatCode>0.00%</c:formatCode>
                <c:ptCount val="12"/>
                <c:pt idx="0">
                  <c:v>4.9000000000000002E-2</c:v>
                </c:pt>
                <c:pt idx="1">
                  <c:v>0</c:v>
                </c:pt>
                <c:pt idx="2">
                  <c:v>0</c:v>
                </c:pt>
                <c:pt idx="3">
                  <c:v>0.29299999999999998</c:v>
                </c:pt>
                <c:pt idx="4">
                  <c:v>0.14299999999999999</c:v>
                </c:pt>
                <c:pt idx="5">
                  <c:v>0.3</c:v>
                </c:pt>
                <c:pt idx="6">
                  <c:v>4.9000000000000002E-2</c:v>
                </c:pt>
                <c:pt idx="7">
                  <c:v>0.28599999999999998</c:v>
                </c:pt>
                <c:pt idx="8">
                  <c:v>0.3</c:v>
                </c:pt>
                <c:pt idx="9">
                  <c:v>4.9000000000000002E-2</c:v>
                </c:pt>
                <c:pt idx="10">
                  <c:v>0</c:v>
                </c:pt>
                <c:pt idx="11">
                  <c:v>0.04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44033072"/>
        <c:axId val="244009552"/>
      </c:barChart>
      <c:catAx>
        <c:axId val="24403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009552"/>
        <c:crosses val="autoZero"/>
        <c:auto val="1"/>
        <c:lblAlgn val="ctr"/>
        <c:lblOffset val="100"/>
        <c:noMultiLvlLbl val="0"/>
      </c:catAx>
      <c:valAx>
        <c:axId val="244009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403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9A827-36CF-483E-81F5-7D99747FF3C4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6944B3-2FBF-4946-B066-833592F8513B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85212D57-BE53-4A1F-B162-9395FAF9E4CB}" type="parTrans" cxnId="{D4C31972-F5E3-40E3-BC8C-4DABDD9E77BF}">
      <dgm:prSet/>
      <dgm:spPr/>
      <dgm:t>
        <a:bodyPr/>
        <a:lstStyle/>
        <a:p>
          <a:endParaRPr lang="en-US"/>
        </a:p>
      </dgm:t>
    </dgm:pt>
    <dgm:pt modelId="{40FFEFA4-E48A-4E90-8020-A8C25639BF3A}" type="sibTrans" cxnId="{D4C31972-F5E3-40E3-BC8C-4DABDD9E77BF}">
      <dgm:prSet/>
      <dgm:spPr/>
      <dgm:t>
        <a:bodyPr/>
        <a:lstStyle/>
        <a:p>
          <a:endParaRPr lang="en-US"/>
        </a:p>
      </dgm:t>
    </dgm:pt>
    <dgm:pt modelId="{27958A02-6D48-489D-B403-041EA247E48E}">
      <dgm:prSet phldrT="[Text]"/>
      <dgm:spPr/>
      <dgm:t>
        <a:bodyPr/>
        <a:lstStyle/>
        <a:p>
          <a:r>
            <a:rPr lang="en-US" dirty="0" smtClean="0"/>
            <a:t>Organizations</a:t>
          </a:r>
          <a:endParaRPr lang="en-US" dirty="0"/>
        </a:p>
      </dgm:t>
    </dgm:pt>
    <dgm:pt modelId="{40EABD6A-3943-4850-B2E1-8D31E9C43850}" type="parTrans" cxnId="{5768650C-D836-4BAB-B031-A9862515F77F}">
      <dgm:prSet/>
      <dgm:spPr/>
      <dgm:t>
        <a:bodyPr/>
        <a:lstStyle/>
        <a:p>
          <a:endParaRPr lang="en-US"/>
        </a:p>
      </dgm:t>
    </dgm:pt>
    <dgm:pt modelId="{AF3FF735-831C-4AA5-ABBF-5A9DB997DA61}" type="sibTrans" cxnId="{5768650C-D836-4BAB-B031-A9862515F77F}">
      <dgm:prSet/>
      <dgm:spPr/>
      <dgm:t>
        <a:bodyPr/>
        <a:lstStyle/>
        <a:p>
          <a:endParaRPr lang="en-US"/>
        </a:p>
      </dgm:t>
    </dgm:pt>
    <dgm:pt modelId="{F66CA4BE-C54F-4BD4-AB7D-EA4C77B02837}">
      <dgm:prSet phldrT="[Text]"/>
      <dgm:spPr/>
      <dgm:t>
        <a:bodyPr/>
        <a:lstStyle/>
        <a:p>
          <a:r>
            <a:rPr lang="en-US" dirty="0" smtClean="0"/>
            <a:t>Interpersonal</a:t>
          </a:r>
          <a:endParaRPr lang="en-US" dirty="0"/>
        </a:p>
      </dgm:t>
    </dgm:pt>
    <dgm:pt modelId="{0565AA90-3F0E-4997-ACD1-61C6D1B00DBA}" type="parTrans" cxnId="{3E9D12E5-5FC0-4FC8-97EC-B5338F3F68B3}">
      <dgm:prSet/>
      <dgm:spPr/>
      <dgm:t>
        <a:bodyPr/>
        <a:lstStyle/>
        <a:p>
          <a:endParaRPr lang="en-US"/>
        </a:p>
      </dgm:t>
    </dgm:pt>
    <dgm:pt modelId="{2C6D5066-1041-49C0-B1DC-F60B6F803172}" type="sibTrans" cxnId="{3E9D12E5-5FC0-4FC8-97EC-B5338F3F68B3}">
      <dgm:prSet/>
      <dgm:spPr/>
      <dgm:t>
        <a:bodyPr/>
        <a:lstStyle/>
        <a:p>
          <a:endParaRPr lang="en-US"/>
        </a:p>
      </dgm:t>
    </dgm:pt>
    <dgm:pt modelId="{0A9BBE37-C4F6-4C3E-800D-E59D84C44377}">
      <dgm:prSet phldrT="[Text]"/>
      <dgm:spPr/>
      <dgm:t>
        <a:bodyPr/>
        <a:lstStyle/>
        <a:p>
          <a:r>
            <a:rPr lang="en-US" dirty="0" smtClean="0"/>
            <a:t>Individual</a:t>
          </a:r>
          <a:endParaRPr lang="en-US" dirty="0"/>
        </a:p>
      </dgm:t>
    </dgm:pt>
    <dgm:pt modelId="{70EEF250-C521-48A6-956D-DDFEC577AFA0}" type="parTrans" cxnId="{018A539B-0D7D-43FC-B789-8BF805C3AE46}">
      <dgm:prSet/>
      <dgm:spPr/>
      <dgm:t>
        <a:bodyPr/>
        <a:lstStyle/>
        <a:p>
          <a:endParaRPr lang="en-US"/>
        </a:p>
      </dgm:t>
    </dgm:pt>
    <dgm:pt modelId="{F2D6EDBF-4273-4F1D-899E-485F4E7CD23F}" type="sibTrans" cxnId="{018A539B-0D7D-43FC-B789-8BF805C3AE46}">
      <dgm:prSet/>
      <dgm:spPr/>
      <dgm:t>
        <a:bodyPr/>
        <a:lstStyle/>
        <a:p>
          <a:endParaRPr lang="en-US"/>
        </a:p>
      </dgm:t>
    </dgm:pt>
    <dgm:pt modelId="{AC376CC5-F9EF-4CB6-A098-66F19FF33B24}">
      <dgm:prSet phldrT="[Text]"/>
      <dgm:spPr/>
      <dgm:t>
        <a:bodyPr/>
        <a:lstStyle/>
        <a:p>
          <a:r>
            <a:rPr lang="en-US" dirty="0" smtClean="0"/>
            <a:t>Society/Culture </a:t>
          </a:r>
          <a:endParaRPr lang="en-US" dirty="0"/>
        </a:p>
      </dgm:t>
    </dgm:pt>
    <dgm:pt modelId="{22BD8D62-37CB-49EE-9E73-FBECB68A3128}" type="parTrans" cxnId="{7508CE9D-3830-4408-A8FE-727B9589B812}">
      <dgm:prSet/>
      <dgm:spPr/>
      <dgm:t>
        <a:bodyPr/>
        <a:lstStyle/>
        <a:p>
          <a:endParaRPr lang="en-US"/>
        </a:p>
      </dgm:t>
    </dgm:pt>
    <dgm:pt modelId="{0969FA04-C6F2-4A81-BF1E-0435BBA6B2A0}" type="sibTrans" cxnId="{7508CE9D-3830-4408-A8FE-727B9589B812}">
      <dgm:prSet/>
      <dgm:spPr/>
      <dgm:t>
        <a:bodyPr/>
        <a:lstStyle/>
        <a:p>
          <a:endParaRPr lang="en-US"/>
        </a:p>
      </dgm:t>
    </dgm:pt>
    <dgm:pt modelId="{CAD7572C-46AC-4ED0-9992-1F769E9A74BB}" type="pres">
      <dgm:prSet presAssocID="{6949A827-36CF-483E-81F5-7D99747FF3C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1EC52-C535-4926-B872-2770C6B110AA}" type="pres">
      <dgm:prSet presAssocID="{6949A827-36CF-483E-81F5-7D99747FF3C4}" presName="comp1" presStyleCnt="0"/>
      <dgm:spPr/>
      <dgm:t>
        <a:bodyPr/>
        <a:lstStyle/>
        <a:p>
          <a:endParaRPr lang="en-US"/>
        </a:p>
      </dgm:t>
    </dgm:pt>
    <dgm:pt modelId="{276FAB9A-4C15-4CE8-81ED-772E11F5DAC7}" type="pres">
      <dgm:prSet presAssocID="{6949A827-36CF-483E-81F5-7D99747FF3C4}" presName="circle1" presStyleLbl="node1" presStyleIdx="0" presStyleCnt="5"/>
      <dgm:spPr/>
      <dgm:t>
        <a:bodyPr/>
        <a:lstStyle/>
        <a:p>
          <a:endParaRPr lang="en-US"/>
        </a:p>
      </dgm:t>
    </dgm:pt>
    <dgm:pt modelId="{D22DB50E-608B-41F0-8DCC-086843A65FFD}" type="pres">
      <dgm:prSet presAssocID="{6949A827-36CF-483E-81F5-7D99747FF3C4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1CAD6-E881-4CAC-B8FD-379A622378CB}" type="pres">
      <dgm:prSet presAssocID="{6949A827-36CF-483E-81F5-7D99747FF3C4}" presName="comp2" presStyleCnt="0"/>
      <dgm:spPr/>
      <dgm:t>
        <a:bodyPr/>
        <a:lstStyle/>
        <a:p>
          <a:endParaRPr lang="en-US"/>
        </a:p>
      </dgm:t>
    </dgm:pt>
    <dgm:pt modelId="{BC1C72FB-F32F-4AE3-92C8-E821241EDFA1}" type="pres">
      <dgm:prSet presAssocID="{6949A827-36CF-483E-81F5-7D99747FF3C4}" presName="circle2" presStyleLbl="node1" presStyleIdx="1" presStyleCnt="5"/>
      <dgm:spPr/>
      <dgm:t>
        <a:bodyPr/>
        <a:lstStyle/>
        <a:p>
          <a:endParaRPr lang="en-US"/>
        </a:p>
      </dgm:t>
    </dgm:pt>
    <dgm:pt modelId="{9C1E1541-3DC7-4F92-BED9-82D82ED28040}" type="pres">
      <dgm:prSet presAssocID="{6949A827-36CF-483E-81F5-7D99747FF3C4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CC790-1E49-473F-A857-9E59E498520D}" type="pres">
      <dgm:prSet presAssocID="{6949A827-36CF-483E-81F5-7D99747FF3C4}" presName="comp3" presStyleCnt="0"/>
      <dgm:spPr/>
      <dgm:t>
        <a:bodyPr/>
        <a:lstStyle/>
        <a:p>
          <a:endParaRPr lang="en-US"/>
        </a:p>
      </dgm:t>
    </dgm:pt>
    <dgm:pt modelId="{64609524-449F-4DDC-AA8F-8CF3042064B4}" type="pres">
      <dgm:prSet presAssocID="{6949A827-36CF-483E-81F5-7D99747FF3C4}" presName="circle3" presStyleLbl="node1" presStyleIdx="2" presStyleCnt="5"/>
      <dgm:spPr/>
      <dgm:t>
        <a:bodyPr/>
        <a:lstStyle/>
        <a:p>
          <a:endParaRPr lang="en-US"/>
        </a:p>
      </dgm:t>
    </dgm:pt>
    <dgm:pt modelId="{CCE18DC8-095A-4B6B-88B8-5F0E0067092A}" type="pres">
      <dgm:prSet presAssocID="{6949A827-36CF-483E-81F5-7D99747FF3C4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57F90-1410-4641-B116-56B7EF21F71B}" type="pres">
      <dgm:prSet presAssocID="{6949A827-36CF-483E-81F5-7D99747FF3C4}" presName="comp4" presStyleCnt="0"/>
      <dgm:spPr/>
      <dgm:t>
        <a:bodyPr/>
        <a:lstStyle/>
        <a:p>
          <a:endParaRPr lang="en-US"/>
        </a:p>
      </dgm:t>
    </dgm:pt>
    <dgm:pt modelId="{A8617927-B9E1-4BC2-86A3-2630024A9F41}" type="pres">
      <dgm:prSet presAssocID="{6949A827-36CF-483E-81F5-7D99747FF3C4}" presName="circle4" presStyleLbl="node1" presStyleIdx="3" presStyleCnt="5"/>
      <dgm:spPr/>
      <dgm:t>
        <a:bodyPr/>
        <a:lstStyle/>
        <a:p>
          <a:endParaRPr lang="en-US"/>
        </a:p>
      </dgm:t>
    </dgm:pt>
    <dgm:pt modelId="{2B154560-7D5F-4199-88B1-1245A6D34E7A}" type="pres">
      <dgm:prSet presAssocID="{6949A827-36CF-483E-81F5-7D99747FF3C4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CAE1C-478A-4B57-8C45-112F29A978BA}" type="pres">
      <dgm:prSet presAssocID="{6949A827-36CF-483E-81F5-7D99747FF3C4}" presName="comp5" presStyleCnt="0"/>
      <dgm:spPr/>
      <dgm:t>
        <a:bodyPr/>
        <a:lstStyle/>
        <a:p>
          <a:endParaRPr lang="en-US"/>
        </a:p>
      </dgm:t>
    </dgm:pt>
    <dgm:pt modelId="{14F8D33D-E736-48BD-8F3A-DB679E888A10}" type="pres">
      <dgm:prSet presAssocID="{6949A827-36CF-483E-81F5-7D99747FF3C4}" presName="circle5" presStyleLbl="node1" presStyleIdx="4" presStyleCnt="5"/>
      <dgm:spPr/>
      <dgm:t>
        <a:bodyPr/>
        <a:lstStyle/>
        <a:p>
          <a:endParaRPr lang="en-US"/>
        </a:p>
      </dgm:t>
    </dgm:pt>
    <dgm:pt modelId="{7ABE711F-AA11-447E-93A7-B9883FB483D2}" type="pres">
      <dgm:prSet presAssocID="{6949A827-36CF-483E-81F5-7D99747FF3C4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08CE9D-3830-4408-A8FE-727B9589B812}" srcId="{6949A827-36CF-483E-81F5-7D99747FF3C4}" destId="{AC376CC5-F9EF-4CB6-A098-66F19FF33B24}" srcOrd="0" destOrd="0" parTransId="{22BD8D62-37CB-49EE-9E73-FBECB68A3128}" sibTransId="{0969FA04-C6F2-4A81-BF1E-0435BBA6B2A0}"/>
    <dgm:cxn modelId="{8D819408-AA6D-4192-B720-95F823126D88}" type="presOf" srcId="{27958A02-6D48-489D-B403-041EA247E48E}" destId="{CCE18DC8-095A-4B6B-88B8-5F0E0067092A}" srcOrd="1" destOrd="0" presId="urn:microsoft.com/office/officeart/2005/8/layout/venn2"/>
    <dgm:cxn modelId="{5768650C-D836-4BAB-B031-A9862515F77F}" srcId="{6949A827-36CF-483E-81F5-7D99747FF3C4}" destId="{27958A02-6D48-489D-B403-041EA247E48E}" srcOrd="2" destOrd="0" parTransId="{40EABD6A-3943-4850-B2E1-8D31E9C43850}" sibTransId="{AF3FF735-831C-4AA5-ABBF-5A9DB997DA61}"/>
    <dgm:cxn modelId="{D4C31972-F5E3-40E3-BC8C-4DABDD9E77BF}" srcId="{6949A827-36CF-483E-81F5-7D99747FF3C4}" destId="{006944B3-2FBF-4946-B066-833592F8513B}" srcOrd="1" destOrd="0" parTransId="{85212D57-BE53-4A1F-B162-9395FAF9E4CB}" sibTransId="{40FFEFA4-E48A-4E90-8020-A8C25639BF3A}"/>
    <dgm:cxn modelId="{81DDCF90-5B25-4811-9E0D-01F1EE1AF935}" type="presOf" srcId="{006944B3-2FBF-4946-B066-833592F8513B}" destId="{BC1C72FB-F32F-4AE3-92C8-E821241EDFA1}" srcOrd="0" destOrd="0" presId="urn:microsoft.com/office/officeart/2005/8/layout/venn2"/>
    <dgm:cxn modelId="{31B5D369-7F59-495A-AE39-22DE55CAD6B5}" type="presOf" srcId="{AC376CC5-F9EF-4CB6-A098-66F19FF33B24}" destId="{276FAB9A-4C15-4CE8-81ED-772E11F5DAC7}" srcOrd="0" destOrd="0" presId="urn:microsoft.com/office/officeart/2005/8/layout/venn2"/>
    <dgm:cxn modelId="{018A539B-0D7D-43FC-B789-8BF805C3AE46}" srcId="{6949A827-36CF-483E-81F5-7D99747FF3C4}" destId="{0A9BBE37-C4F6-4C3E-800D-E59D84C44377}" srcOrd="4" destOrd="0" parTransId="{70EEF250-C521-48A6-956D-DDFEC577AFA0}" sibTransId="{F2D6EDBF-4273-4F1D-899E-485F4E7CD23F}"/>
    <dgm:cxn modelId="{E347EBDA-2F4F-493B-99A3-2786E2829B68}" type="presOf" srcId="{F66CA4BE-C54F-4BD4-AB7D-EA4C77B02837}" destId="{A8617927-B9E1-4BC2-86A3-2630024A9F41}" srcOrd="0" destOrd="0" presId="urn:microsoft.com/office/officeart/2005/8/layout/venn2"/>
    <dgm:cxn modelId="{DD059A3A-B77A-48C4-B3E7-97D60677B033}" type="presOf" srcId="{6949A827-36CF-483E-81F5-7D99747FF3C4}" destId="{CAD7572C-46AC-4ED0-9992-1F769E9A74BB}" srcOrd="0" destOrd="0" presId="urn:microsoft.com/office/officeart/2005/8/layout/venn2"/>
    <dgm:cxn modelId="{E8C5301A-EEA3-4EB4-9FC4-379E9514B4E4}" type="presOf" srcId="{0A9BBE37-C4F6-4C3E-800D-E59D84C44377}" destId="{14F8D33D-E736-48BD-8F3A-DB679E888A10}" srcOrd="0" destOrd="0" presId="urn:microsoft.com/office/officeart/2005/8/layout/venn2"/>
    <dgm:cxn modelId="{3E9D12E5-5FC0-4FC8-97EC-B5338F3F68B3}" srcId="{6949A827-36CF-483E-81F5-7D99747FF3C4}" destId="{F66CA4BE-C54F-4BD4-AB7D-EA4C77B02837}" srcOrd="3" destOrd="0" parTransId="{0565AA90-3F0E-4997-ACD1-61C6D1B00DBA}" sibTransId="{2C6D5066-1041-49C0-B1DC-F60B6F803172}"/>
    <dgm:cxn modelId="{583D502B-A122-4CC2-A338-87F644867E6E}" type="presOf" srcId="{AC376CC5-F9EF-4CB6-A098-66F19FF33B24}" destId="{D22DB50E-608B-41F0-8DCC-086843A65FFD}" srcOrd="1" destOrd="0" presId="urn:microsoft.com/office/officeart/2005/8/layout/venn2"/>
    <dgm:cxn modelId="{A1350CB5-5BAB-4B09-98B3-B5FFDC96C66F}" type="presOf" srcId="{0A9BBE37-C4F6-4C3E-800D-E59D84C44377}" destId="{7ABE711F-AA11-447E-93A7-B9883FB483D2}" srcOrd="1" destOrd="0" presId="urn:microsoft.com/office/officeart/2005/8/layout/venn2"/>
    <dgm:cxn modelId="{25F4C80A-3E7A-485C-9B5A-DAF5214A5F82}" type="presOf" srcId="{006944B3-2FBF-4946-B066-833592F8513B}" destId="{9C1E1541-3DC7-4F92-BED9-82D82ED28040}" srcOrd="1" destOrd="0" presId="urn:microsoft.com/office/officeart/2005/8/layout/venn2"/>
    <dgm:cxn modelId="{3F7B41B4-0C3D-46D0-A73F-A3D53889C3E1}" type="presOf" srcId="{F66CA4BE-C54F-4BD4-AB7D-EA4C77B02837}" destId="{2B154560-7D5F-4199-88B1-1245A6D34E7A}" srcOrd="1" destOrd="0" presId="urn:microsoft.com/office/officeart/2005/8/layout/venn2"/>
    <dgm:cxn modelId="{4E55D413-3FC3-4604-B6BE-69DFBED6E6A7}" type="presOf" srcId="{27958A02-6D48-489D-B403-041EA247E48E}" destId="{64609524-449F-4DDC-AA8F-8CF3042064B4}" srcOrd="0" destOrd="0" presId="urn:microsoft.com/office/officeart/2005/8/layout/venn2"/>
    <dgm:cxn modelId="{3D801088-01FB-43C7-BA24-67EB57FF61B2}" type="presParOf" srcId="{CAD7572C-46AC-4ED0-9992-1F769E9A74BB}" destId="{38A1EC52-C535-4926-B872-2770C6B110AA}" srcOrd="0" destOrd="0" presId="urn:microsoft.com/office/officeart/2005/8/layout/venn2"/>
    <dgm:cxn modelId="{345CCADD-5CEF-4952-B3F9-EBB73636F824}" type="presParOf" srcId="{38A1EC52-C535-4926-B872-2770C6B110AA}" destId="{276FAB9A-4C15-4CE8-81ED-772E11F5DAC7}" srcOrd="0" destOrd="0" presId="urn:microsoft.com/office/officeart/2005/8/layout/venn2"/>
    <dgm:cxn modelId="{39144696-E369-4FE7-9939-CDB35DE79EEE}" type="presParOf" srcId="{38A1EC52-C535-4926-B872-2770C6B110AA}" destId="{D22DB50E-608B-41F0-8DCC-086843A65FFD}" srcOrd="1" destOrd="0" presId="urn:microsoft.com/office/officeart/2005/8/layout/venn2"/>
    <dgm:cxn modelId="{DAB6664D-2CC6-4A3C-842D-C427D8488F7B}" type="presParOf" srcId="{CAD7572C-46AC-4ED0-9992-1F769E9A74BB}" destId="{61F1CAD6-E881-4CAC-B8FD-379A622378CB}" srcOrd="1" destOrd="0" presId="urn:microsoft.com/office/officeart/2005/8/layout/venn2"/>
    <dgm:cxn modelId="{E680706E-D1BB-4F34-9A44-D53827F924AA}" type="presParOf" srcId="{61F1CAD6-E881-4CAC-B8FD-379A622378CB}" destId="{BC1C72FB-F32F-4AE3-92C8-E821241EDFA1}" srcOrd="0" destOrd="0" presId="urn:microsoft.com/office/officeart/2005/8/layout/venn2"/>
    <dgm:cxn modelId="{6FEA3D0C-F046-4FA5-AB16-8B4C68D2A9A4}" type="presParOf" srcId="{61F1CAD6-E881-4CAC-B8FD-379A622378CB}" destId="{9C1E1541-3DC7-4F92-BED9-82D82ED28040}" srcOrd="1" destOrd="0" presId="urn:microsoft.com/office/officeart/2005/8/layout/venn2"/>
    <dgm:cxn modelId="{80C7C61C-E3EF-48F9-B9E6-BC353A0F4812}" type="presParOf" srcId="{CAD7572C-46AC-4ED0-9992-1F769E9A74BB}" destId="{EDECC790-1E49-473F-A857-9E59E498520D}" srcOrd="2" destOrd="0" presId="urn:microsoft.com/office/officeart/2005/8/layout/venn2"/>
    <dgm:cxn modelId="{2CA1F71B-405D-4289-9EF6-64C217EEEC12}" type="presParOf" srcId="{EDECC790-1E49-473F-A857-9E59E498520D}" destId="{64609524-449F-4DDC-AA8F-8CF3042064B4}" srcOrd="0" destOrd="0" presId="urn:microsoft.com/office/officeart/2005/8/layout/venn2"/>
    <dgm:cxn modelId="{AF6B90D6-D631-4FCC-AE15-0D3AF85FE4A2}" type="presParOf" srcId="{EDECC790-1E49-473F-A857-9E59E498520D}" destId="{CCE18DC8-095A-4B6B-88B8-5F0E0067092A}" srcOrd="1" destOrd="0" presId="urn:microsoft.com/office/officeart/2005/8/layout/venn2"/>
    <dgm:cxn modelId="{64631B3A-4A79-48DC-AB88-3512324C71F0}" type="presParOf" srcId="{CAD7572C-46AC-4ED0-9992-1F769E9A74BB}" destId="{CF957F90-1410-4641-B116-56B7EF21F71B}" srcOrd="3" destOrd="0" presId="urn:microsoft.com/office/officeart/2005/8/layout/venn2"/>
    <dgm:cxn modelId="{4EE72531-6278-40E8-B825-E63D3702CB27}" type="presParOf" srcId="{CF957F90-1410-4641-B116-56B7EF21F71B}" destId="{A8617927-B9E1-4BC2-86A3-2630024A9F41}" srcOrd="0" destOrd="0" presId="urn:microsoft.com/office/officeart/2005/8/layout/venn2"/>
    <dgm:cxn modelId="{4BBCC5C9-778C-496D-8CC8-0DCEEF611936}" type="presParOf" srcId="{CF957F90-1410-4641-B116-56B7EF21F71B}" destId="{2B154560-7D5F-4199-88B1-1245A6D34E7A}" srcOrd="1" destOrd="0" presId="urn:microsoft.com/office/officeart/2005/8/layout/venn2"/>
    <dgm:cxn modelId="{6CD12299-1AEF-4BC7-9747-CE7FB1703D9F}" type="presParOf" srcId="{CAD7572C-46AC-4ED0-9992-1F769E9A74BB}" destId="{DCBCAE1C-478A-4B57-8C45-112F29A978BA}" srcOrd="4" destOrd="0" presId="urn:microsoft.com/office/officeart/2005/8/layout/venn2"/>
    <dgm:cxn modelId="{6E65A75A-44B4-41EF-8073-8FCFAD03AF0B}" type="presParOf" srcId="{DCBCAE1C-478A-4B57-8C45-112F29A978BA}" destId="{14F8D33D-E736-48BD-8F3A-DB679E888A10}" srcOrd="0" destOrd="0" presId="urn:microsoft.com/office/officeart/2005/8/layout/venn2"/>
    <dgm:cxn modelId="{F9159D9B-7225-4E95-816A-0D4B0912F5E0}" type="presParOf" srcId="{DCBCAE1C-478A-4B57-8C45-112F29A978BA}" destId="{7ABE711F-AA11-447E-93A7-B9883FB483D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FAB9A-4C15-4CE8-81ED-772E11F5DAC7}">
      <dsp:nvSpPr>
        <dsp:cNvPr id="0" name=""/>
        <dsp:cNvSpPr/>
      </dsp:nvSpPr>
      <dsp:spPr>
        <a:xfrm>
          <a:off x="0" y="160337"/>
          <a:ext cx="3657600" cy="3657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Society/Culture </a:t>
          </a:r>
          <a:endParaRPr lang="en-US" sz="1100" kern="1200" dirty="0"/>
        </a:p>
      </dsp:txBody>
      <dsp:txXfrm>
        <a:off x="1142999" y="343217"/>
        <a:ext cx="1371600" cy="365760"/>
      </dsp:txXfrm>
    </dsp:sp>
    <dsp:sp modelId="{BC1C72FB-F32F-4AE3-92C8-E821241EDFA1}">
      <dsp:nvSpPr>
        <dsp:cNvPr id="0" name=""/>
        <dsp:cNvSpPr/>
      </dsp:nvSpPr>
      <dsp:spPr>
        <a:xfrm>
          <a:off x="274319" y="708977"/>
          <a:ext cx="3108960" cy="31089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Community</a:t>
          </a:r>
          <a:endParaRPr lang="en-US" sz="1100" kern="1200" dirty="0"/>
        </a:p>
      </dsp:txBody>
      <dsp:txXfrm>
        <a:off x="1158430" y="887742"/>
        <a:ext cx="1340739" cy="357530"/>
      </dsp:txXfrm>
    </dsp:sp>
    <dsp:sp modelId="{64609524-449F-4DDC-AA8F-8CF3042064B4}">
      <dsp:nvSpPr>
        <dsp:cNvPr id="0" name=""/>
        <dsp:cNvSpPr/>
      </dsp:nvSpPr>
      <dsp:spPr>
        <a:xfrm>
          <a:off x="548639" y="1257617"/>
          <a:ext cx="2560320" cy="25603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Organizations</a:t>
          </a:r>
          <a:endParaRPr lang="en-US" sz="1100" kern="1200" dirty="0"/>
        </a:p>
      </dsp:txBody>
      <dsp:txXfrm>
        <a:off x="1166317" y="1434279"/>
        <a:ext cx="1324965" cy="353324"/>
      </dsp:txXfrm>
    </dsp:sp>
    <dsp:sp modelId="{A8617927-B9E1-4BC2-86A3-2630024A9F41}">
      <dsp:nvSpPr>
        <dsp:cNvPr id="0" name=""/>
        <dsp:cNvSpPr/>
      </dsp:nvSpPr>
      <dsp:spPr>
        <a:xfrm>
          <a:off x="822959" y="1806257"/>
          <a:ext cx="2011680" cy="20116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Interpersonal</a:t>
          </a:r>
          <a:endParaRPr lang="en-US" sz="1100" kern="1200" dirty="0"/>
        </a:p>
      </dsp:txBody>
      <dsp:txXfrm>
        <a:off x="1285646" y="1987308"/>
        <a:ext cx="1086307" cy="362102"/>
      </dsp:txXfrm>
    </dsp:sp>
    <dsp:sp modelId="{14F8D33D-E736-48BD-8F3A-DB679E888A10}">
      <dsp:nvSpPr>
        <dsp:cNvPr id="0" name=""/>
        <dsp:cNvSpPr/>
      </dsp:nvSpPr>
      <dsp:spPr>
        <a:xfrm>
          <a:off x="1097279" y="2354897"/>
          <a:ext cx="1463040" cy="146304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Individual</a:t>
          </a:r>
          <a:endParaRPr lang="en-US" sz="1100" kern="1200" dirty="0"/>
        </a:p>
      </dsp:txBody>
      <dsp:txXfrm>
        <a:off x="1311537" y="2720657"/>
        <a:ext cx="1034525" cy="731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49889-039E-4F52-AA43-73EE87B0AB99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2968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8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0085F-4865-460A-9E07-98146B748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5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7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024AC2E-2662-4107-9240-09DDED3E7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30318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7" y="8830318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17A5A7E8-4B75-4D59-98CE-A00ED1E7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5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8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0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93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3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34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2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7E-9C7B-4489-82C3-73D024ED3F16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35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E018-2B65-48DA-9F13-2AAE9278BF1A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508F-7CB9-441D-A99B-38D348B0F48C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796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223D-B94C-4151-A6E7-A6D9E6642392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6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08D872F0-866C-48CC-8D86-8248FD6AA4E4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DEF-CC8E-4503-A74B-4CAEFF9CD9E4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33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88F-612E-47ED-9F59-BD941C9ED355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63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6A1B-A9F1-4759-9B43-470A7F40C5A6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3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8100-61F8-4E45-9D9C-F8A14F5845C0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35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5F04-2D8A-4520-958F-F4B520B71912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64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152678F-6991-4556-A466-5BB06F35CD37}" type="datetime1">
              <a:rPr lang="en-US" smtClean="0"/>
              <a:pPr/>
              <a:t>5/21/2019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9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7D1B61F1-CFD5-4018-90D8-BB486993BC41}" type="datetime1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1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YMN68G8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Behavioral Health Services</a:t>
            </a:r>
            <a:endParaRPr lang="en-US" sz="5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Non-MHSA </a:t>
            </a:r>
            <a:r>
              <a:rPr lang="en-US" sz="2400" dirty="0" smtClean="0"/>
              <a:t>Mental Health Services</a:t>
            </a:r>
            <a:endParaRPr lang="en-US" sz="2400" dirty="0"/>
          </a:p>
          <a:p>
            <a:r>
              <a:rPr lang="en-US" sz="2400" dirty="0"/>
              <a:t>MHSA </a:t>
            </a:r>
            <a:r>
              <a:rPr lang="en-US" sz="2400" dirty="0" smtClean="0"/>
              <a:t>Services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393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Service Partnerships Service Outcomes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16/17 &amp; 17/18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548448"/>
              </p:ext>
            </p:extLst>
          </p:nvPr>
        </p:nvGraphicFramePr>
        <p:xfrm>
          <a:off x="152400" y="1676400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Service Partnerships Service Outcomes </a:t>
            </a:r>
            <a:b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15/16, 16/17 &amp; FY 17/18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797891"/>
              </p:ext>
            </p:extLst>
          </p:nvPr>
        </p:nvGraphicFramePr>
        <p:xfrm>
          <a:off x="244151" y="2158482"/>
          <a:ext cx="84582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381000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Child/Youth/TAY - Full </a:t>
            </a:r>
            <a:r>
              <a:rPr lang="en-US" sz="28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Service Partnerships Service Outcomes 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534519"/>
              </p:ext>
            </p:extLst>
          </p:nvPr>
        </p:nvGraphicFramePr>
        <p:xfrm>
          <a:off x="0" y="1066800"/>
          <a:ext cx="9134856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646B86"/>
                </a:solidFill>
                <a:latin typeface="Arial Narrow" pitchFamily="34" charset="0"/>
              </a:rPr>
              <a:t>Full Service Partnerships Service Outcomes </a:t>
            </a:r>
            <a:br>
              <a:rPr lang="en-US" sz="3200" b="1" dirty="0">
                <a:solidFill>
                  <a:srgbClr val="646B86"/>
                </a:solidFill>
                <a:latin typeface="Arial Narrow" pitchFamily="34" charset="0"/>
              </a:rPr>
            </a:br>
            <a:r>
              <a:rPr lang="en-US" sz="3200" b="1" dirty="0" smtClean="0">
                <a:latin typeface="Arial Narrow" pitchFamily="34" charset="0"/>
              </a:rPr>
              <a:t>FY 16/17 and FY </a:t>
            </a:r>
            <a:r>
              <a:rPr lang="en-US" sz="3200" dirty="0" smtClean="0">
                <a:latin typeface="Arial Narrow" pitchFamily="34" charset="0"/>
              </a:rPr>
              <a:t>17</a:t>
            </a:r>
            <a:r>
              <a:rPr lang="en-US" sz="3200" b="1" dirty="0" smtClean="0">
                <a:latin typeface="Arial Narrow" pitchFamily="34" charset="0"/>
              </a:rPr>
              <a:t>/18</a:t>
            </a:r>
            <a:br>
              <a:rPr lang="en-US" sz="3200" b="1" dirty="0" smtClean="0">
                <a:latin typeface="Arial Narrow" pitchFamily="34" charset="0"/>
              </a:rPr>
            </a:br>
            <a:r>
              <a:rPr lang="en-US" sz="1400" dirty="0" smtClean="0">
                <a:latin typeface="Arial Narrow" pitchFamily="34" charset="0"/>
              </a:rPr>
              <a:t>(Time Frames Changed to Quarters and Not Years)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617996"/>
              </p:ext>
            </p:extLst>
          </p:nvPr>
        </p:nvGraphicFramePr>
        <p:xfrm>
          <a:off x="0" y="2209800"/>
          <a:ext cx="8963406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2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86" y="6858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646B86"/>
                </a:solidFill>
                <a:latin typeface="Arial Narrow" pitchFamily="34" charset="0"/>
              </a:rPr>
              <a:t>Full Service Partnerships Service Outcomes </a:t>
            </a:r>
            <a:r>
              <a:rPr lang="en-US" sz="2400" b="1" dirty="0" smtClean="0">
                <a:solidFill>
                  <a:srgbClr val="646B86"/>
                </a:solidFill>
                <a:latin typeface="Arial Narrow" pitchFamily="34" charset="0"/>
              </a:rPr>
              <a:t>-FY 15/16, 16/17, 17/18</a:t>
            </a:r>
            <a:endParaRPr lang="en-US" sz="2400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974639"/>
              </p:ext>
            </p:extLst>
          </p:nvPr>
        </p:nvGraphicFramePr>
        <p:xfrm>
          <a:off x="304800" y="1524000"/>
          <a:ext cx="8610600" cy="510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Service Partnerships Service Outcomes </a:t>
            </a:r>
            <a:b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3200" b="1" dirty="0" smtClean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15-16, FY 16-17 &amp; FY 17/18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515169"/>
              </p:ext>
            </p:extLst>
          </p:nvPr>
        </p:nvGraphicFramePr>
        <p:xfrm>
          <a:off x="152400" y="21336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304800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646B86"/>
                </a:solidFill>
                <a:latin typeface="Arial Narrow" pitchFamily="34" charset="0"/>
              </a:rPr>
              <a:t>Full Service Partnerships Service Outcomes </a:t>
            </a:r>
            <a:br>
              <a:rPr lang="en-US" sz="3200" b="1" dirty="0">
                <a:solidFill>
                  <a:srgbClr val="646B86"/>
                </a:solidFill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646B86"/>
                </a:solidFill>
                <a:latin typeface="Arial Narrow" pitchFamily="34" charset="0"/>
              </a:rPr>
              <a:t>FY 15/16, FY 16/17 &amp; FY 17/18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28747"/>
              </p:ext>
            </p:extLst>
          </p:nvPr>
        </p:nvGraphicFramePr>
        <p:xfrm>
          <a:off x="352806" y="1332294"/>
          <a:ext cx="8610600" cy="530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1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22257"/>
            <a:ext cx="2209801" cy="17948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319">
            <a:off x="3267639" y="1231828"/>
            <a:ext cx="5107229" cy="3784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606553" y="2941320"/>
            <a:ext cx="2212847" cy="31085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 prst="artDeco"/>
            </a:sp3d>
          </a:bodyPr>
          <a:lstStyle/>
          <a:p>
            <a:pPr algn="ctr"/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Please rank and rate survey options.</a:t>
            </a:r>
          </a:p>
          <a:p>
            <a:pPr algn="ctr"/>
            <a:endParaRPr lang="en-US" sz="2800" cap="none" spc="0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1, 2, 3 … or </a:t>
            </a:r>
            <a:endParaRPr lang="en-US" sz="2800" cap="none" spc="0" dirty="0" smtClean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cap="none" spc="0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b, c</a:t>
            </a:r>
          </a:p>
        </p:txBody>
      </p:sp>
    </p:spTree>
    <p:extLst>
      <p:ext uri="{BB962C8B-B14F-4D97-AF65-F5344CB8AC3E}">
        <p14:creationId xmlns:p14="http://schemas.microsoft.com/office/powerpoint/2010/main" val="19585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MHSA - System </a:t>
            </a:r>
            <a: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Development </a:t>
            </a:r>
            <a:r>
              <a:rPr lang="en-US" sz="3200" b="1" dirty="0" smtClean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Service </a:t>
            </a:r>
            <a: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Outcomes </a:t>
            </a:r>
            <a:br>
              <a:rPr lang="en-US" sz="3200" b="1" dirty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3200" b="1" dirty="0" smtClean="0">
                <a:solidFill>
                  <a:srgbClr val="646B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FY 15/16, FY 16/17 &amp; FY 17/18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7483624"/>
              </p:ext>
            </p:extLst>
          </p:nvPr>
        </p:nvGraphicFramePr>
        <p:xfrm>
          <a:off x="152400" y="2057400"/>
          <a:ext cx="4190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343400" y="5334000"/>
            <a:ext cx="4422775" cy="1082675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Supportive </a:t>
            </a:r>
            <a:r>
              <a:rPr lang="en-US" b="1" dirty="0">
                <a:latin typeface="Arial Narrow" panose="020B0606020202030204" pitchFamily="34" charset="0"/>
              </a:rPr>
              <a:t>Services &amp; Structure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Adds Administrative Support for Direct Services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1977" y="2817447"/>
            <a:ext cx="3892423" cy="190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15568791"/>
              </p:ext>
            </p:extLst>
          </p:nvPr>
        </p:nvGraphicFramePr>
        <p:xfrm>
          <a:off x="4263711" y="2057400"/>
          <a:ext cx="4572000" cy="311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71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8076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Mental Health Services Act </a:t>
            </a:r>
            <a:br>
              <a:rPr lang="en-US" sz="3600" b="1" dirty="0" smtClean="0"/>
            </a:br>
            <a:r>
              <a:rPr lang="en-US" sz="3600" b="1" dirty="0" smtClean="0"/>
              <a:t>Prevention &amp; Early Intervention (PEI)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016" y="1806178"/>
            <a:ext cx="2743200" cy="475997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2371598"/>
            <a:ext cx="3810000" cy="42663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latin typeface="Arial Narrow" pitchFamily="34" charset="0"/>
              </a:rPr>
              <a:t>Mental Health Promotion &amp; Disability Prevention</a:t>
            </a:r>
            <a:endParaRPr lang="en-US" dirty="0" smtClean="0">
              <a:latin typeface="Arial Narrow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 Narrow" pitchFamily="34" charset="0"/>
              </a:rPr>
              <a:t>Promote </a:t>
            </a:r>
            <a:r>
              <a:rPr lang="en-US" dirty="0">
                <a:latin typeface="Arial Narrow" pitchFamily="34" charset="0"/>
              </a:rPr>
              <a:t>Protective </a:t>
            </a:r>
            <a:r>
              <a:rPr lang="en-US" dirty="0" smtClean="0">
                <a:latin typeface="Arial Narrow" pitchFamily="34" charset="0"/>
              </a:rPr>
              <a:t>Factors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 Narrow" pitchFamily="34" charset="0"/>
              </a:rPr>
              <a:t>Reduce Risk Factors 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Arial Narrow" pitchFamily="34" charset="0"/>
              </a:rPr>
              <a:t>Programs</a:t>
            </a:r>
            <a:endParaRPr lang="en-US" dirty="0" smtClean="0">
              <a:latin typeface="Arial Narrow" pitchFamily="34" charset="0"/>
            </a:endParaRP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Community Outreach &amp; Wellness Centers</a:t>
            </a: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Community &amp; Family Education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494212" y="1806178"/>
            <a:ext cx="4041775" cy="56542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Categories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8435" y="2406427"/>
            <a:ext cx="4800600" cy="4231483"/>
          </a:xfrm>
        </p:spPr>
        <p:txBody>
          <a:bodyPr>
            <a:normAutofit/>
          </a:bodyPr>
          <a:lstStyle/>
          <a:p>
            <a:pPr marL="850392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Early Intervention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Prevention 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Outreach for Increasing Recognition of Early of Mental Illness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Stigma and Discrimination  Reduction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Suicide Prevention</a:t>
            </a:r>
          </a:p>
          <a:p>
            <a:pPr marL="850392" lvl="1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Access and Linkage to Treatment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10600" cy="79000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646B86"/>
                </a:solidFill>
              </a:rPr>
              <a:t>Need for Mental Health Services FY 16/17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43075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646B86"/>
                </a:solidFill>
              </a:rPr>
              <a:t>Mental Illness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599" y="2500086"/>
            <a:ext cx="4495801" cy="384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 Narrow" pitchFamily="34" charset="0"/>
              </a:rPr>
              <a:t>People with </a:t>
            </a:r>
            <a:r>
              <a:rPr lang="en-US" b="1" i="1" u="sng" dirty="0" smtClean="0">
                <a:latin typeface="Arial Narrow" pitchFamily="34" charset="0"/>
              </a:rPr>
              <a:t>Any</a:t>
            </a:r>
            <a:r>
              <a:rPr lang="en-US" b="1" dirty="0" smtClean="0">
                <a:latin typeface="Arial Narrow" pitchFamily="34" charset="0"/>
              </a:rPr>
              <a:t> Diagnosable </a:t>
            </a:r>
            <a:r>
              <a:rPr lang="en-US" b="1" dirty="0">
                <a:latin typeface="Arial Narrow" pitchFamily="34" charset="0"/>
              </a:rPr>
              <a:t>Mental </a:t>
            </a:r>
            <a:r>
              <a:rPr lang="en-US" b="1" dirty="0" smtClean="0">
                <a:latin typeface="Arial Narrow" pitchFamily="34" charset="0"/>
              </a:rPr>
              <a:t>Illness = 11,714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Narrow" pitchFamily="34" charset="0"/>
              </a:rPr>
              <a:t>Adults (18+) = 7,918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 Narrow" pitchFamily="34" charset="0"/>
              </a:rPr>
              <a:t>Children (0-17) </a:t>
            </a:r>
            <a:r>
              <a:rPr lang="en-US" dirty="0">
                <a:latin typeface="Arial Narrow" pitchFamily="34" charset="0"/>
              </a:rPr>
              <a:t>= 3797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1" y="1859757"/>
            <a:ext cx="4419600" cy="426243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>
                <a:solidFill>
                  <a:srgbClr val="646B86"/>
                </a:solidFill>
              </a:rPr>
              <a:t>County Mental Health Eligibility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76800" y="2514600"/>
            <a:ext cx="3962400" cy="384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i="1" dirty="0" smtClean="0">
                <a:latin typeface="Arial Narrow" pitchFamily="34" charset="0"/>
              </a:rPr>
              <a:t>Adult Eligible </a:t>
            </a:r>
            <a:r>
              <a:rPr lang="en-US" dirty="0" smtClean="0">
                <a:latin typeface="Arial Narrow" pitchFamily="34" charset="0"/>
              </a:rPr>
              <a:t>= 3,719</a:t>
            </a:r>
          </a:p>
          <a:p>
            <a:pPr>
              <a:lnSpc>
                <a:spcPct val="150000"/>
              </a:lnSpc>
            </a:pPr>
            <a:r>
              <a:rPr lang="en-US" b="1" i="1" dirty="0" smtClean="0">
                <a:latin typeface="Arial Narrow" pitchFamily="34" charset="0"/>
              </a:rPr>
              <a:t>Children Eligible </a:t>
            </a:r>
            <a:r>
              <a:rPr lang="en-US" dirty="0" smtClean="0">
                <a:latin typeface="Arial Narrow" pitchFamily="34" charset="0"/>
              </a:rPr>
              <a:t>= 2,642</a:t>
            </a:r>
          </a:p>
          <a:p>
            <a:pPr>
              <a:lnSpc>
                <a:spcPct val="150000"/>
              </a:lnSpc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Served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Adult (18+)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2,709 (60%)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(0-18)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1,799 (40%)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latin typeface="Arial Narrow" panose="020B0606020202030204" pitchFamily="34" charset="0"/>
              </a:rPr>
              <a:t>Social Ecological Model &amp; Behavioral Health Services</a:t>
            </a:r>
            <a:endParaRPr lang="en-US" sz="3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6955842"/>
              </p:ext>
            </p:extLst>
          </p:nvPr>
        </p:nvGraphicFramePr>
        <p:xfrm>
          <a:off x="685800" y="2193925"/>
          <a:ext cx="3657600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267200" cy="48767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 – personal attitudes, beliefs, and skills/behavior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Interpersonal Relationships </a:t>
            </a:r>
            <a:r>
              <a:rPr lang="en-US" dirty="0" smtClean="0"/>
              <a:t>– people closest to individuals who influence their behavior (e.g. family, friends, close friends)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Organizations</a:t>
            </a:r>
            <a:r>
              <a:rPr lang="en-US" dirty="0" smtClean="0"/>
              <a:t> – Common organizational rules and polices that direct people’s behavior which provide social identity and role definition</a:t>
            </a:r>
          </a:p>
          <a:p>
            <a:endParaRPr lang="en-US" dirty="0" smtClean="0"/>
          </a:p>
          <a:p>
            <a:r>
              <a:rPr lang="en-US" b="1" dirty="0" smtClean="0"/>
              <a:t>Community</a:t>
            </a:r>
            <a:r>
              <a:rPr lang="en-US" dirty="0" smtClean="0"/>
              <a:t> – Areas of individual’s community that reinforce social norms/culture that affect an individual’s behavior (e.g. schools, worksites, religious groups)</a:t>
            </a:r>
          </a:p>
          <a:p>
            <a:endParaRPr lang="en-US" dirty="0" smtClean="0"/>
          </a:p>
          <a:p>
            <a:r>
              <a:rPr lang="en-US" b="1" dirty="0" smtClean="0"/>
              <a:t>Social Structure </a:t>
            </a:r>
            <a:r>
              <a:rPr lang="en-US" dirty="0" smtClean="0"/>
              <a:t>– Local, state and national laws that affect personal  behavior through organizations and other groups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6096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and Early Intervention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60517504"/>
              </p:ext>
            </p:extLst>
          </p:nvPr>
        </p:nvGraphicFramePr>
        <p:xfrm>
          <a:off x="457200" y="1752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2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46" y="228600"/>
            <a:ext cx="7772400" cy="685800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House FY 17/18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7113400"/>
              </p:ext>
            </p:extLst>
          </p:nvPr>
        </p:nvGraphicFramePr>
        <p:xfrm>
          <a:off x="701653" y="1828800"/>
          <a:ext cx="236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76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Ages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Adults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430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26 to 59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1,909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60+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High School Age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23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Ages 16-25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239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96220"/>
              </p:ext>
            </p:extLst>
          </p:nvPr>
        </p:nvGraphicFramePr>
        <p:xfrm>
          <a:off x="4191000" y="1600200"/>
          <a:ext cx="454685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854"/>
                <a:gridCol w="76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Race/Ethnicity - Services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White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1,802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Black/African American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610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American Indian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&amp; Alaskan Native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103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Asian or Asian Indian/South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Asian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149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Native Hawaiian and Other Pacific Islander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Unknown/Decline to Answer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Hispanic/Latino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5,062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777602"/>
              </p:ext>
            </p:extLst>
          </p:nvPr>
        </p:nvGraphicFramePr>
        <p:xfrm>
          <a:off x="457200" y="4419600"/>
          <a:ext cx="2819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393"/>
                <a:gridCol w="56800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Sexual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Orientation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Heterosexual of Straight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House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8068952"/>
              </p:ext>
            </p:extLst>
          </p:nvPr>
        </p:nvGraphicFramePr>
        <p:xfrm>
          <a:off x="4859478" y="1524000"/>
          <a:ext cx="41039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466"/>
                <a:gridCol w="1007462"/>
              </a:tblGrid>
              <a:tr h="3251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Service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Activity Locations </a:t>
                      </a:r>
                    </a:p>
                    <a:p>
                      <a:pPr algn="ctr"/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(Other than Hope House)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b="0" dirty="0" smtClean="0">
                          <a:effectLst/>
                          <a:latin typeface="Arial Narrow" panose="020B0606020202030204" pitchFamily="34" charset="0"/>
                        </a:rPr>
                        <a:t>Community</a:t>
                      </a:r>
                      <a:r>
                        <a:rPr lang="en-US" b="0" baseline="0" dirty="0" smtClean="0">
                          <a:effectLst/>
                          <a:latin typeface="Arial Narrow" panose="020B0606020202030204" pitchFamily="34" charset="0"/>
                        </a:rPr>
                        <a:t> at Large</a:t>
                      </a:r>
                      <a:endParaRPr lang="en-US" b="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5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Arial Narrow" panose="020B0606020202030204" pitchFamily="34" charset="0"/>
                        </a:rPr>
                        <a:t>Community</a:t>
                      </a:r>
                      <a:r>
                        <a:rPr lang="en-US" sz="1800" baseline="0" dirty="0" smtClean="0">
                          <a:effectLst/>
                          <a:latin typeface="Arial Narrow" panose="020B0606020202030204" pitchFamily="34" charset="0"/>
                        </a:rPr>
                        <a:t> Drop in Center  </a:t>
                      </a:r>
                    </a:p>
                    <a:p>
                      <a:r>
                        <a:rPr lang="en-US" sz="1600" baseline="0" dirty="0" smtClean="0">
                          <a:effectLst/>
                          <a:latin typeface="Arial Narrow" panose="020B0606020202030204" pitchFamily="34" charset="0"/>
                        </a:rPr>
                        <a:t>(other than HH)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2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Entertainment Venue (sports, etc.)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Faith Based</a:t>
                      </a:r>
                      <a:r>
                        <a:rPr lang="en-US" baseline="0" dirty="0" smtClean="0">
                          <a:effectLst/>
                          <a:latin typeface="Arial Narrow" panose="020B0606020202030204" pitchFamily="34" charset="0"/>
                        </a:rPr>
                        <a:t> Organization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Fair Grounds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10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Local Park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Mall/Shopping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Other Events away from Hope House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25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2512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Recreational Activities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340501"/>
              </p:ext>
            </p:extLst>
          </p:nvPr>
        </p:nvGraphicFramePr>
        <p:xfrm>
          <a:off x="304800" y="1524000"/>
          <a:ext cx="441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948"/>
                <a:gridCol w="555652"/>
              </a:tblGrid>
              <a:tr h="3149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Hope House  Services Provided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Peer Groups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625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1496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Basic Needs (e.g. bathing, washing clothes)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504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1496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Community Outreach Services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1496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Community Events and Trips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1496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Other Types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of Services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331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4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821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Mountain Wellness Center FY 17/18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415885"/>
              </p:ext>
            </p:extLst>
          </p:nvPr>
        </p:nvGraphicFramePr>
        <p:xfrm>
          <a:off x="228600" y="1600200"/>
          <a:ext cx="3886200" cy="160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444"/>
                <a:gridCol w="2783756"/>
              </a:tblGrid>
              <a:tr h="50894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Mountain Wellness Center </a:t>
                      </a:r>
                      <a:r>
                        <a:rPr lang="en-US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Services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Ages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Ages 16-25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32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1,296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Ages 25-59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32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346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Ages 60+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22223"/>
              </p:ext>
            </p:extLst>
          </p:nvPr>
        </p:nvGraphicFramePr>
        <p:xfrm>
          <a:off x="4312158" y="3886200"/>
          <a:ext cx="4651248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91"/>
                <a:gridCol w="3610457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Services/Activities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at Mountain Wellness Center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371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Groups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Transportation Services &amp; Other Activities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56190"/>
              </p:ext>
            </p:extLst>
          </p:nvPr>
        </p:nvGraphicFramePr>
        <p:xfrm>
          <a:off x="4675762" y="1600200"/>
          <a:ext cx="4267200" cy="185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778"/>
                <a:gridCol w="3761422"/>
              </a:tblGrid>
              <a:tr h="31468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Race/Ethnicity Participant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Services</a:t>
                      </a:r>
                      <a:endParaRPr lang="en-US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46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569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White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146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Native Hawaiian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and Other Pacific Islander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146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554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Unknown/Decline to Answer (Race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922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190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Hispanic/Latino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63921"/>
              </p:ext>
            </p:extLst>
          </p:nvPr>
        </p:nvGraphicFramePr>
        <p:xfrm>
          <a:off x="685800" y="3581400"/>
          <a:ext cx="2553629" cy="157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829"/>
                <a:gridCol w="1828800"/>
              </a:tblGrid>
              <a:tr h="47508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Mountain Wellness - </a:t>
                      </a:r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Ages</a:t>
                      </a:r>
                      <a:endParaRPr lang="en-US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16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16-25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367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26-59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367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47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60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05968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 Empowerment Program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39039"/>
              </p:ext>
            </p:extLst>
          </p:nvPr>
        </p:nvGraphicFramePr>
        <p:xfrm>
          <a:off x="76200" y="1219200"/>
          <a:ext cx="4495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477"/>
                <a:gridCol w="37663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 Program Services Count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924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Services to Youth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Ages 0 - 15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1,248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Services to Youth Ages 16-24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Services Youth Older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Than Sges18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50524"/>
              </p:ext>
            </p:extLst>
          </p:nvPr>
        </p:nvGraphicFramePr>
        <p:xfrm>
          <a:off x="76200" y="3124200"/>
          <a:ext cx="4572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383"/>
                <a:gridCol w="379261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Program Services Provided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926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Total Services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136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Support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Groups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 to 1 Education/Support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Services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50347"/>
              </p:ext>
            </p:extLst>
          </p:nvPr>
        </p:nvGraphicFramePr>
        <p:xfrm>
          <a:off x="4953001" y="2667000"/>
          <a:ext cx="4010406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06"/>
                <a:gridCol w="3352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</a:t>
                      </a:r>
                      <a:r>
                        <a:rPr lang="en-US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Program Race/Ethnicity of Participants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Asian or Asian Indian/South Asian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Black/African American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431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Hispanic/Latino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Native Hawaiian or Other</a:t>
                      </a:r>
                      <a:r>
                        <a:rPr lang="en-US" baseline="0" dirty="0" smtClean="0">
                          <a:effectLst/>
                          <a:latin typeface="Arial Narrow" panose="020B0606020202030204" pitchFamily="34" charset="0"/>
                        </a:rPr>
                        <a:t> Pacifica Islander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Two or More Races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White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70431"/>
              </p:ext>
            </p:extLst>
          </p:nvPr>
        </p:nvGraphicFramePr>
        <p:xfrm>
          <a:off x="5181600" y="1143000"/>
          <a:ext cx="3581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075"/>
                <a:gridCol w="251032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 Program - Ages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62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0-15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84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16-24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582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Youth Empowerment Program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503380"/>
              </p:ext>
            </p:extLst>
          </p:nvPr>
        </p:nvGraphicFramePr>
        <p:xfrm>
          <a:off x="228600" y="1219200"/>
          <a:ext cx="46482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038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 Program </a:t>
                      </a:r>
                    </a:p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Sexual</a:t>
                      </a:r>
                      <a:r>
                        <a:rPr lang="en-US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Orientation</a:t>
                      </a:r>
                      <a:endParaRPr lang="en-US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Gay or Lesbian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109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Heterosexual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Bisexual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Questioning of Unsure or Sexual Orientation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Another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Sexual Orientation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Decline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to Answer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68466"/>
              </p:ext>
            </p:extLst>
          </p:nvPr>
        </p:nvGraphicFramePr>
        <p:xfrm>
          <a:off x="457200" y="4614707"/>
          <a:ext cx="38862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505"/>
                <a:gridCol w="29316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 Program </a:t>
                      </a:r>
                    </a:p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Gender Assigned at Birth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55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Male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Female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 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Decline to Answer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26226"/>
              </p:ext>
            </p:extLst>
          </p:nvPr>
        </p:nvGraphicFramePr>
        <p:xfrm>
          <a:off x="5270494" y="1295400"/>
          <a:ext cx="365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 Program 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Current Identity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Questioning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29263"/>
              </p:ext>
            </p:extLst>
          </p:nvPr>
        </p:nvGraphicFramePr>
        <p:xfrm>
          <a:off x="5201728" y="4343400"/>
          <a:ext cx="37338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1371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</a:t>
                      </a:r>
                    </a:p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Youth Empowerment Program </a:t>
                      </a:r>
                    </a:p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Outreach</a:t>
                      </a:r>
                      <a:r>
                        <a:rPr lang="en-U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for Increasing Recognition of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Early Signs of Mental Illness</a:t>
                      </a:r>
                      <a:endParaRPr lang="en-U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Arial Narrow" panose="020B0606020202030204" pitchFamily="34" charset="0"/>
                        </a:rPr>
                        <a:t>Outreach Services</a:t>
                      </a:r>
                      <a:endParaRPr lang="en-US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3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4297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Mental Health Educators FY 17/18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09265"/>
              </p:ext>
            </p:extLst>
          </p:nvPr>
        </p:nvGraphicFramePr>
        <p:xfrm>
          <a:off x="228600" y="990600"/>
          <a:ext cx="4572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91"/>
                <a:gridCol w="3294309"/>
              </a:tblGrid>
              <a:tr h="7837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Mental</a:t>
                      </a:r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Health Educators Participant Counts by  - Age</a:t>
                      </a:r>
                    </a:p>
                    <a:p>
                      <a:pPr algn="ctr"/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1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Mental Health Educator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0-15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709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16-25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1,271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26-59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1,454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60+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679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1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Community Health Worker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16-25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709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26-59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53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1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60+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887766"/>
              </p:ext>
            </p:extLst>
          </p:nvPr>
        </p:nvGraphicFramePr>
        <p:xfrm>
          <a:off x="228601" y="5173135"/>
          <a:ext cx="4800599" cy="15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225"/>
                <a:gridCol w="431037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 Health</a:t>
                      </a:r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Educators Services Categories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62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Mental Health Education Groups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1 to 1 Mental</a:t>
                      </a:r>
                      <a:r>
                        <a:rPr lang="en-US" sz="1600" b="1" baseline="0" dirty="0" smtClean="0">
                          <a:effectLst/>
                          <a:latin typeface="Arial Narrow" panose="020B0606020202030204" pitchFamily="34" charset="0"/>
                        </a:rPr>
                        <a:t> Health or Physical Education Sessions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Outreach Events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37931"/>
              </p:ext>
            </p:extLst>
          </p:nvPr>
        </p:nvGraphicFramePr>
        <p:xfrm>
          <a:off x="5282946" y="990600"/>
          <a:ext cx="320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Unduplicated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Participants Served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3,816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01931"/>
              </p:ext>
            </p:extLst>
          </p:nvPr>
        </p:nvGraphicFramePr>
        <p:xfrm>
          <a:off x="5257800" y="1905000"/>
          <a:ext cx="3705606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70"/>
                <a:gridCol w="1553630"/>
                <a:gridCol w="1724406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Mental Health Coordinator Training/Classes Participants – FY 17/18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ASIST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36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MHFA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103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MHFA - Youth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21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MHFA - Spanish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13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safeTALK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55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</a:rPr>
                        <a:t>Mental Health</a:t>
                      </a:r>
                      <a:r>
                        <a:rPr lang="en-US" sz="1600" b="1" baseline="0" dirty="0" smtClean="0">
                          <a:effectLst/>
                          <a:latin typeface="Arial Narrow" panose="020B0606020202030204" pitchFamily="34" charset="0"/>
                        </a:rPr>
                        <a:t> Education (customized)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1,468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4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914400"/>
            <a:ext cx="4477215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Mental Health Educators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FY 17/18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16070"/>
              </p:ext>
            </p:extLst>
          </p:nvPr>
        </p:nvGraphicFramePr>
        <p:xfrm>
          <a:off x="152400" y="1981200"/>
          <a:ext cx="32004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2819400"/>
              </a:tblGrid>
              <a:tr h="579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Organizations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and individuals Represented at Trainings – FY 17/18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54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Community Members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87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Behavioral Health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Clients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Behavioral Health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Staff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Social Services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Faith Based Organizations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CBO’s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Family Member of Behavioral Health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Client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Education/Schools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Corrections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198902"/>
              </p:ext>
            </p:extLst>
          </p:nvPr>
        </p:nvGraphicFramePr>
        <p:xfrm>
          <a:off x="3886200" y="76200"/>
          <a:ext cx="4978146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99"/>
                <a:gridCol w="472274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Outreach Events FY 17/18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Autism Event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Back to School Night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BHS Family Festival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Camarena Health Fairs (FQHC)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Child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Support Services Event (Professionals &amp; Community)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First 5 Madera and Chowchilla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Homeless Awareness Event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Madera County Coalition for Justice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National Night Out (Professionals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and Community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Oakhurst Health Fair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Parent and Community Engagement Conference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Sierra Vista Back to School Event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Spooktacular – (Professionals &amp; Community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Tribal TANF Health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Fair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Teen Parenting Conference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Walk Against Meth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Trinity Lutheran Church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3535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Mental Health Educators FY 17/18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46373"/>
              </p:ext>
            </p:extLst>
          </p:nvPr>
        </p:nvGraphicFramePr>
        <p:xfrm>
          <a:off x="304800" y="1354873"/>
          <a:ext cx="37338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200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Outreach 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Race/Ethnicity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Participants Contacted  </a:t>
                      </a:r>
                    </a:p>
                    <a:p>
                      <a:pPr algn="ctr"/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346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Hispanic/Latino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Other Hispanic Latino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Other Race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Non-Hispanic or Non-Latino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120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Unknown/Decline (Ethnicity)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Unknown/Decline (Race)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White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56279"/>
              </p:ext>
            </p:extLst>
          </p:nvPr>
        </p:nvGraphicFramePr>
        <p:xfrm>
          <a:off x="304800" y="5039360"/>
          <a:ext cx="37338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/>
                <a:gridCol w="2738120"/>
              </a:tblGrid>
              <a:tr h="79304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Outreach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Language Spoken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100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English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172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125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Spanish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40728"/>
              </p:ext>
            </p:extLst>
          </p:nvPr>
        </p:nvGraphicFramePr>
        <p:xfrm>
          <a:off x="4800600" y="1143000"/>
          <a:ext cx="28194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393"/>
                <a:gridCol w="1840007"/>
              </a:tblGrid>
              <a:tr h="87178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Outreach Participants 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Ages </a:t>
                      </a: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FY 17/18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3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0-15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66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16-24</a:t>
                      </a:r>
                    </a:p>
                  </a:txBody>
                  <a:tcPr/>
                </a:tc>
              </a:tr>
              <a:tr h="353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130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25-59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35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60+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58648"/>
              </p:ext>
            </p:extLst>
          </p:nvPr>
        </p:nvGraphicFramePr>
        <p:xfrm>
          <a:off x="4252332" y="3834385"/>
          <a:ext cx="4191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/>
                <a:gridCol w="954414"/>
                <a:gridCol w="381000"/>
                <a:gridCol w="1143000"/>
                <a:gridCol w="304800"/>
                <a:gridCol w="975732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Sexual Orientation for Participants of Outreach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Services – FY 17/18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Sexual Orientation</a:t>
                      </a:r>
                      <a:endPara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Gender at Birth</a:t>
                      </a:r>
                      <a:endPara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Current Identity</a:t>
                      </a:r>
                      <a:endPara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86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Declined to Answer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85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Female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Female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0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Decline to Answer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85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Decline to Answer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3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67030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BHS Services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943" y="1447801"/>
            <a:ext cx="4040188" cy="6593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Outpatient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07153"/>
            <a:ext cx="4040188" cy="46143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 smtClean="0">
                <a:latin typeface="Arial Narrow" pitchFamily="34" charset="0"/>
              </a:rPr>
              <a:t>Service Eligibility Screening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 smtClean="0">
                <a:latin typeface="Arial Narrow" pitchFamily="34" charset="0"/>
              </a:rPr>
              <a:t>Clinical Assessment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 smtClean="0">
                <a:latin typeface="Arial Narrow" pitchFamily="34" charset="0"/>
              </a:rPr>
              <a:t>Counseling/Therapy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624"/>
              </a:spcBef>
            </a:pPr>
            <a:r>
              <a:rPr lang="en-US" dirty="0" smtClean="0">
                <a:latin typeface="Arial Narrow" pitchFamily="34" charset="0"/>
              </a:rPr>
              <a:t>Individual and Group</a:t>
            </a:r>
          </a:p>
          <a:p>
            <a:pPr lvl="1">
              <a:lnSpc>
                <a:spcPct val="150000"/>
              </a:lnSpc>
              <a:spcBef>
                <a:spcPts val="624"/>
              </a:spcBef>
            </a:pPr>
            <a:r>
              <a:rPr lang="en-US" dirty="0" smtClean="0">
                <a:latin typeface="Arial Narrow" pitchFamily="34" charset="0"/>
              </a:rPr>
              <a:t>MH &amp; SUD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 smtClean="0">
                <a:latin typeface="Arial Narrow" pitchFamily="34" charset="0"/>
              </a:rPr>
              <a:t>Psychiatric/Medication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 smtClean="0">
                <a:latin typeface="Arial Narrow" pitchFamily="34" charset="0"/>
              </a:rPr>
              <a:t>Crisis Services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n-US" b="1" dirty="0" smtClean="0">
                <a:latin typeface="Arial Narrow" pitchFamily="34" charset="0"/>
              </a:rPr>
              <a:t>Case Management /Rehab</a:t>
            </a:r>
            <a:endParaRPr lang="en-US" dirty="0" smtClean="0">
              <a:latin typeface="Arial Narrow" pitchFamily="34" charset="0"/>
            </a:endParaRPr>
          </a:p>
          <a:p>
            <a:endParaRPr lang="en-US" dirty="0" smtClean="0">
              <a:latin typeface="Arial Narrow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542667"/>
            <a:ext cx="4041775" cy="654843"/>
          </a:xfrm>
          <a:noFill/>
        </p:spPr>
        <p:txBody>
          <a:bodyPr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MHSA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43400" y="2107153"/>
            <a:ext cx="4571999" cy="4446047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Community Services &amp; Supports</a:t>
            </a:r>
          </a:p>
          <a:p>
            <a:pPr marL="822960" lvl="1" indent="-45720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Full Service Partnerships</a:t>
            </a:r>
          </a:p>
          <a:p>
            <a:pPr marL="1097280" lvl="2" indent="-45720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Child/TAY</a:t>
            </a:r>
          </a:p>
          <a:p>
            <a:pPr marL="1097280" lvl="2" indent="-45720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Adult/Older Adult </a:t>
            </a:r>
          </a:p>
          <a:p>
            <a:pPr marL="822960" lvl="1" indent="-45720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System Development</a:t>
            </a:r>
          </a:p>
          <a:p>
            <a:pPr marL="1097280" lvl="2" indent="-45720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Expansion</a:t>
            </a:r>
          </a:p>
          <a:p>
            <a:pPr marL="1097280" lvl="2" indent="-45720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Supportive Services and Structure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Prevention &amp; Early Intervention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Housing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</a:rPr>
              <a:t>(for specific groups</a:t>
            </a:r>
            <a:r>
              <a:rPr lang="en-US" sz="2400" dirty="0" smtClean="0">
                <a:latin typeface="Arial Narrow" pitchFamily="34" charset="0"/>
              </a:rPr>
              <a:t>)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Statewide Projects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Workforce Education and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609600"/>
            <a:ext cx="3528376" cy="6583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Educators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54979"/>
              </p:ext>
            </p:extLst>
          </p:nvPr>
        </p:nvGraphicFramePr>
        <p:xfrm>
          <a:off x="27878" y="221870"/>
          <a:ext cx="4191000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56"/>
                <a:gridCol w="3675644"/>
              </a:tblGrid>
              <a:tr h="29962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Type of Service Activity/Location</a:t>
                      </a:r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FY 17/18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Behavioral</a:t>
                      </a:r>
                      <a:r>
                        <a:rPr lang="en-US" sz="1300" baseline="0" dirty="0" smtClean="0">
                          <a:effectLst/>
                          <a:latin typeface="Arial Narrow" panose="020B0606020202030204" pitchFamily="34" charset="0"/>
                        </a:rPr>
                        <a:t> Health Services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Church/Faith based Center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Community At Large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Drop in Center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Conference/Conventions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Correctional Facility - Youth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County/Provider Office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Fair</a:t>
                      </a:r>
                      <a:r>
                        <a:rPr lang="en-US" sz="1300" baseline="0" dirty="0" smtClean="0">
                          <a:effectLst/>
                          <a:latin typeface="Arial Narrow" panose="020B0606020202030204" pitchFamily="34" charset="0"/>
                        </a:rPr>
                        <a:t> Ground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Health Center/Clinic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Hospital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Mall/Shopping Center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Park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Recreational Activity – Family Festivals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School Site - Elementary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School Site – High School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School Site – Middle School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School - Preschool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Tribal Office/Site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University/College Campus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First 5 Madera County Resource Center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7238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effectLst/>
                          <a:latin typeface="Arial Narrow" panose="020B0606020202030204" pitchFamily="34" charset="0"/>
                        </a:rPr>
                        <a:t>Department of Social Services</a:t>
                      </a:r>
                      <a:endParaRPr lang="en-US" sz="13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618318"/>
              </p:ext>
            </p:extLst>
          </p:nvPr>
        </p:nvGraphicFramePr>
        <p:xfrm>
          <a:off x="4419600" y="1676400"/>
          <a:ext cx="4572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88"/>
                <a:gridCol w="397181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Prevention Specialty Services (MHCOAC)</a:t>
                      </a:r>
                    </a:p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FY 17/18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52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Outreach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for Increasing Recognition of Early Signs of Mental Illness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Stigma and Discrimination Reduction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Suicide Prevention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0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22257"/>
            <a:ext cx="2209801" cy="17948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319">
            <a:off x="3267639" y="1231828"/>
            <a:ext cx="5107229" cy="3784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606553" y="2941320"/>
            <a:ext cx="2212847" cy="31085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 prst="artDeco"/>
            </a:sp3d>
          </a:bodyPr>
          <a:lstStyle/>
          <a:p>
            <a:pPr algn="ctr"/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Please rank and rate survey options.</a:t>
            </a:r>
          </a:p>
          <a:p>
            <a:pPr algn="ctr"/>
            <a:endParaRPr lang="en-US" sz="2800" cap="none" spc="0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1, 2, 3 … or </a:t>
            </a:r>
            <a:endParaRPr lang="en-US" sz="2800" cap="none" spc="0" dirty="0" smtClean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cap="none" spc="0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b, c</a:t>
            </a:r>
          </a:p>
        </p:txBody>
      </p:sp>
    </p:spTree>
    <p:extLst>
      <p:ext uri="{BB962C8B-B14F-4D97-AF65-F5344CB8AC3E}">
        <p14:creationId xmlns:p14="http://schemas.microsoft.com/office/powerpoint/2010/main" val="19277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97" y="610165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MHSA Innovation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0332" y="1668574"/>
            <a:ext cx="4040188" cy="430752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76200" y="2285999"/>
            <a:ext cx="4114800" cy="434340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Pilot new projects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Primary Purpose Options: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Increase access to </a:t>
            </a:r>
            <a:r>
              <a:rPr lang="en-US" dirty="0" smtClean="0">
                <a:latin typeface="Arial Narrow" panose="020B0606020202030204" pitchFamily="34" charset="0"/>
              </a:rPr>
              <a:t>MH services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Increase </a:t>
            </a:r>
            <a:r>
              <a:rPr lang="en-US" dirty="0">
                <a:latin typeface="Arial Narrow" panose="020B0606020202030204" pitchFamily="34" charset="0"/>
              </a:rPr>
              <a:t>access to </a:t>
            </a:r>
            <a:r>
              <a:rPr lang="en-US" dirty="0" smtClean="0">
                <a:latin typeface="Arial Narrow" panose="020B0606020202030204" pitchFamily="34" charset="0"/>
              </a:rPr>
              <a:t>MH services </a:t>
            </a:r>
            <a:r>
              <a:rPr lang="en-US" dirty="0">
                <a:latin typeface="Arial Narrow" panose="020B0606020202030204" pitchFamily="34" charset="0"/>
              </a:rPr>
              <a:t>to underserved groups 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Increase </a:t>
            </a:r>
            <a:r>
              <a:rPr lang="en-US" dirty="0">
                <a:latin typeface="Arial Narrow" panose="020B0606020202030204" pitchFamily="34" charset="0"/>
              </a:rPr>
              <a:t>the quality of mental health </a:t>
            </a:r>
            <a:r>
              <a:rPr lang="en-US" dirty="0" smtClean="0">
                <a:latin typeface="Arial Narrow" panose="020B0606020202030204" pitchFamily="34" charset="0"/>
              </a:rPr>
              <a:t>services (measurable outcomes)</a:t>
            </a:r>
            <a:endParaRPr lang="en-US" dirty="0">
              <a:latin typeface="Arial Narrow" panose="020B0606020202030204" pitchFamily="34" charset="0"/>
            </a:endParaRPr>
          </a:p>
          <a:p>
            <a:pPr marL="1124712" lvl="2" indent="-4572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</a:rPr>
              <a:t>Promote interagency and community collaboration related to mental health </a:t>
            </a:r>
            <a:r>
              <a:rPr lang="en-US" dirty="0" smtClean="0">
                <a:latin typeface="Arial Narrow" panose="020B0606020202030204" pitchFamily="34" charset="0"/>
              </a:rPr>
              <a:t>services or supports or outcomes</a:t>
            </a:r>
            <a:endParaRPr lang="en-US" sz="1000" b="1" dirty="0" smtClean="0">
              <a:latin typeface="Arial Narrow" panose="020B0606020202030204" pitchFamily="34" charset="0"/>
            </a:endParaRPr>
          </a:p>
          <a:p>
            <a:pPr lvl="1"/>
            <a:endParaRPr lang="en-US" sz="1400" b="1" dirty="0" smtClean="0">
              <a:latin typeface="Arial Narrow" panose="020B0606020202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670829"/>
            <a:ext cx="4041775" cy="42624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038600" y="2285999"/>
            <a:ext cx="4953001" cy="44362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Narrow" panose="020B0606020202030204" pitchFamily="34" charset="0"/>
              </a:rPr>
              <a:t>Current Initiatives Successfully  Completed our Goal!!</a:t>
            </a:r>
          </a:p>
          <a:p>
            <a:pPr lvl="1"/>
            <a:r>
              <a:rPr lang="en-US" sz="2200" dirty="0" smtClean="0">
                <a:latin typeface="Arial Narrow" panose="020B0606020202030204" pitchFamily="34" charset="0"/>
              </a:rPr>
              <a:t>It successfully Promoted </a:t>
            </a:r>
            <a:r>
              <a:rPr lang="en-US" sz="2200" dirty="0">
                <a:latin typeface="Arial Narrow" panose="020B0606020202030204" pitchFamily="34" charset="0"/>
              </a:rPr>
              <a:t>Interagency &amp; Community </a:t>
            </a:r>
            <a:r>
              <a:rPr lang="en-US" sz="2200" dirty="0" smtClean="0">
                <a:latin typeface="Arial Narrow" panose="020B0606020202030204" pitchFamily="34" charset="0"/>
              </a:rPr>
              <a:t>Collaboration, that included a wide range of organizations </a:t>
            </a:r>
            <a:endParaRPr lang="en-US" sz="2200" b="1" dirty="0" smtClean="0">
              <a:latin typeface="Arial Narrow" panose="020B0606020202030204" pitchFamily="34" charset="0"/>
            </a:endParaRP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The first project provided maternal wellness services (Nurture 2 Nurture Madera). 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The next step is to develop other types services, using the coalition framework </a:t>
            </a:r>
          </a:p>
          <a:p>
            <a:pPr marL="274320" lvl="1" indent="0">
              <a:buNone/>
            </a:pPr>
            <a:endParaRPr lang="en-US" b="1" i="1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896112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MHSA Innovation Ideas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1. Increasing Access to Mental Health Services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769648"/>
            <a:ext cx="4040188" cy="35906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Partnering with CSUF Nursing School Mobile Clinic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Rational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Integrating mental health services would help to reach hard to reach populations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Increasing access reducing to distance between home and services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 Reducing stigma related to mental illness by delivering services in a health setting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ACEs Screener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2. </a:t>
            </a:r>
            <a:r>
              <a:rPr lang="en-US" dirty="0"/>
              <a:t>Increasing Access to Mental Health Services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769648"/>
            <a:ext cx="4041775" cy="37181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Addressing barriers to accessing daily living needs related to cognitive trauma.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Screening Adverse Childhood Experiences (ACEs)that compromise people’s ability to meet their needs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Educate Impact of ACEs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Facilitate to needed daily living needs (e.g. Prevention Education, Treatment, Basic Living Needs)</a:t>
            </a:r>
          </a:p>
          <a:p>
            <a:pPr lvl="1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42" y="272217"/>
            <a:ext cx="7772400" cy="1115568"/>
          </a:xfrm>
        </p:spPr>
        <p:txBody>
          <a:bodyPr/>
          <a:lstStyle/>
          <a:p>
            <a:r>
              <a:rPr lang="en-US" dirty="0" smtClean="0"/>
              <a:t>Innovation Ideas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4011" y="1375130"/>
            <a:ext cx="3657600" cy="462303"/>
          </a:xfrm>
        </p:spPr>
        <p:txBody>
          <a:bodyPr/>
          <a:lstStyle/>
          <a:p>
            <a:r>
              <a:rPr lang="en-US" dirty="0"/>
              <a:t>Innovation Idea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1950039"/>
            <a:ext cx="3048000" cy="329184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Increasing Access to Mental Health </a:t>
            </a:r>
            <a:r>
              <a:rPr lang="en-US" b="1" dirty="0" smtClean="0">
                <a:latin typeface="Arial Narrow" panose="020B0606020202030204" pitchFamily="34" charset="0"/>
              </a:rPr>
              <a:t>Services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Technology based mental health services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Identify and Engage Individually More Frequently Through Technology</a:t>
            </a:r>
          </a:p>
          <a:p>
            <a:pPr lvl="3"/>
            <a:r>
              <a:rPr lang="en-US" dirty="0" smtClean="0">
                <a:latin typeface="Arial Narrow" panose="020B0606020202030204" pitchFamily="34" charset="0"/>
              </a:rPr>
              <a:t>Assessments/Screenings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Supportive Services</a:t>
            </a:r>
          </a:p>
          <a:p>
            <a:pPr lvl="3"/>
            <a:r>
              <a:rPr lang="en-US" dirty="0" smtClean="0">
                <a:latin typeface="Arial Narrow" panose="020B0606020202030204" pitchFamily="34" charset="0"/>
              </a:rPr>
              <a:t>Prevention and Early Intervention</a:t>
            </a:r>
          </a:p>
          <a:p>
            <a:pPr lvl="3"/>
            <a:r>
              <a:rPr lang="en-US" dirty="0" smtClean="0">
                <a:latin typeface="Arial Narrow" panose="020B0606020202030204" pitchFamily="34" charset="0"/>
              </a:rPr>
              <a:t>Family and Client Support</a:t>
            </a:r>
          </a:p>
          <a:p>
            <a:pPr lvl="3"/>
            <a:r>
              <a:rPr lang="en-US" dirty="0" smtClean="0">
                <a:latin typeface="Arial Narrow" panose="020B0606020202030204" pitchFamily="34" charset="0"/>
              </a:rPr>
              <a:t>Peer Support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Decrease </a:t>
            </a:r>
            <a:r>
              <a:rPr lang="en-US" dirty="0">
                <a:latin typeface="Arial Narrow" panose="020B0606020202030204" pitchFamily="34" charset="0"/>
              </a:rPr>
              <a:t>P</a:t>
            </a:r>
            <a:r>
              <a:rPr lang="en-US" dirty="0" smtClean="0">
                <a:latin typeface="Arial Narrow" panose="020B0606020202030204" pitchFamily="34" charset="0"/>
              </a:rPr>
              <a:t>sychiatric Hospitalization and Emergency </a:t>
            </a:r>
            <a:r>
              <a:rPr lang="en-US" dirty="0">
                <a:latin typeface="Arial Narrow" panose="020B0606020202030204" pitchFamily="34" charset="0"/>
              </a:rPr>
              <a:t>S</a:t>
            </a:r>
            <a:r>
              <a:rPr lang="en-US" dirty="0" smtClean="0">
                <a:latin typeface="Arial Narrow" panose="020B0606020202030204" pitchFamily="34" charset="0"/>
              </a:rPr>
              <a:t>ervices</a:t>
            </a:r>
          </a:p>
          <a:p>
            <a:pPr lvl="2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34308" y="1375130"/>
            <a:ext cx="3657600" cy="462303"/>
          </a:xfrm>
        </p:spPr>
        <p:txBody>
          <a:bodyPr>
            <a:normAutofit/>
          </a:bodyPr>
          <a:lstStyle/>
          <a:p>
            <a:r>
              <a:rPr lang="en-US" dirty="0" smtClean="0"/>
              <a:t>Innovation Idea 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429000" y="1904999"/>
            <a:ext cx="5534405" cy="47329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Arial Narrow" panose="020B0606020202030204" pitchFamily="34" charset="0"/>
              </a:rPr>
              <a:t>Increasing Access to Mental Health Services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Arial Narrow" panose="020B0606020202030204" pitchFamily="34" charset="0"/>
              </a:rPr>
              <a:t>Addressing the low public mental heath access rate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Arial Narrow" panose="020B0606020202030204" pitchFamily="34" charset="0"/>
              </a:rPr>
              <a:t>Barriers Include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Belief (MH will be helpful)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Stigma (especially in rural areas)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Attitude (people believe they can impairment) 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Family Poverty 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Lack  of Appropriate School Support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Lack of needed services (e.g. mental health/transportation)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Awareness (</a:t>
            </a:r>
            <a:r>
              <a:rPr lang="en-US" sz="1500" dirty="0">
                <a:latin typeface="Arial Narrow" panose="020B0606020202030204" pitchFamily="34" charset="0"/>
              </a:rPr>
              <a:t>p</a:t>
            </a:r>
            <a:r>
              <a:rPr lang="en-US" sz="1500" dirty="0" smtClean="0">
                <a:latin typeface="Arial Narrow" panose="020B0606020202030204" pitchFamily="34" charset="0"/>
              </a:rPr>
              <a:t>arents cannot identify symptoms of mental illness - only 22.7%  of parents can Id these symptoms)</a:t>
            </a:r>
          </a:p>
          <a:p>
            <a:pPr lvl="1">
              <a:lnSpc>
                <a:spcPct val="120000"/>
              </a:lnSpc>
            </a:pPr>
            <a:r>
              <a:rPr lang="en-US" sz="1700" b="1" dirty="0" smtClean="0">
                <a:latin typeface="Arial Narrow" panose="020B0606020202030204" pitchFamily="34" charset="0"/>
              </a:rPr>
              <a:t>3 Principles to improve outcomes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Stress Reduction Resources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Life Skills (resource access, navigating systems, etc.)</a:t>
            </a:r>
          </a:p>
          <a:p>
            <a:pPr lvl="2">
              <a:lnSpc>
                <a:spcPct val="120000"/>
              </a:lnSpc>
            </a:pPr>
            <a:r>
              <a:rPr lang="en-US" sz="1500" dirty="0" smtClean="0">
                <a:latin typeface="Arial Narrow" panose="020B0606020202030204" pitchFamily="34" charset="0"/>
              </a:rPr>
              <a:t>Changing </a:t>
            </a:r>
            <a:r>
              <a:rPr lang="en-US" sz="1500" dirty="0">
                <a:latin typeface="Arial Narrow" panose="020B0606020202030204" pitchFamily="34" charset="0"/>
              </a:rPr>
              <a:t>Social </a:t>
            </a:r>
            <a:r>
              <a:rPr lang="en-US" sz="1500" dirty="0" smtClean="0">
                <a:latin typeface="Arial Narrow" panose="020B0606020202030204" pitchFamily="34" charset="0"/>
              </a:rPr>
              <a:t>Spaces to  Build Positive Relationships/Social &amp;Connectedness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urrent Intervention Project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Arial Narrow" panose="020B0606020202030204" pitchFamily="34" charset="0"/>
              </a:rPr>
              <a:t>Why a Coalition?</a:t>
            </a:r>
            <a:endParaRPr lang="en-US" sz="3200" b="1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Individuals in rural counties and living at the poverty line have many unmet needs; including access to mental health services, medical care (low or no literacy in mental illness), basic needs, transportation, employment, etc.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Although there are resources to meet their many needs; they are challenged to access all these need from many organizations.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Due to low income, low ability to access needed services, and the knowledge of what is troubling them, individuals and families do not needed resources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The Conceptual Challenge is a Coalition/Collaboration that are made of  Organizations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Coalitions are a Process and not an Organization, even though they are made up of organizations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11556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Innovation Project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10" y="1848783"/>
            <a:ext cx="3657600" cy="2848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Primary 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82183"/>
            <a:ext cx="3657600" cy="329184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Innovation Projects are Pilot Projects That Introduces New Practice or Approach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Can Last Up to 5yrs</a:t>
            </a:r>
          </a:p>
          <a:p>
            <a:pPr marL="182880" lvl="2">
              <a:spcBef>
                <a:spcPts val="1200"/>
              </a:spcBef>
              <a:spcAft>
                <a:spcPts val="0"/>
              </a:spcAft>
            </a:pPr>
            <a:r>
              <a:rPr lang="en-US" sz="2000" dirty="0" smtClean="0">
                <a:latin typeface="Arial Narrow" panose="020B0606020202030204" pitchFamily="34" charset="0"/>
              </a:rPr>
              <a:t>Current Project Focused on:</a:t>
            </a:r>
          </a:p>
          <a:p>
            <a:pPr marL="457200" lvl="3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Arial Narrow" panose="020B0606020202030204" pitchFamily="34" charset="0"/>
              </a:rPr>
              <a:t>Promote </a:t>
            </a:r>
            <a:r>
              <a:rPr lang="en-US" dirty="0">
                <a:latin typeface="Arial Narrow" panose="020B0606020202030204" pitchFamily="34" charset="0"/>
              </a:rPr>
              <a:t>interagency and community collaboration related to mental health services or supports or outcomes</a:t>
            </a:r>
            <a:endParaRPr lang="en-US" sz="1000" b="1" dirty="0">
              <a:latin typeface="Arial Narrow" panose="020B0606020202030204" pitchFamily="34" charset="0"/>
            </a:endParaRPr>
          </a:p>
          <a:p>
            <a:pPr lvl="1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This project will end in June 30, 2019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97736"/>
            <a:ext cx="3657600" cy="391411"/>
          </a:xfrm>
        </p:spPr>
        <p:txBody>
          <a:bodyPr/>
          <a:lstStyle/>
          <a:p>
            <a:r>
              <a:rPr lang="en-US" dirty="0" smtClean="0"/>
              <a:t>Coalition Developed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0594" y="2133600"/>
            <a:ext cx="4467606" cy="44098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Main purpose </a:t>
            </a:r>
            <a:r>
              <a:rPr lang="en-US" dirty="0">
                <a:latin typeface="Arial Narrow" panose="020B0606020202030204" pitchFamily="34" charset="0"/>
              </a:rPr>
              <a:t>- develop ability/ capacity to help people access many </a:t>
            </a:r>
            <a:r>
              <a:rPr lang="en-US" dirty="0" smtClean="0">
                <a:latin typeface="Arial Narrow" panose="020B0606020202030204" pitchFamily="34" charset="0"/>
              </a:rPr>
              <a:t>resources </a:t>
            </a:r>
            <a:r>
              <a:rPr lang="en-US" dirty="0">
                <a:latin typeface="Arial Narrow" panose="020B0606020202030204" pitchFamily="34" charset="0"/>
              </a:rPr>
              <a:t>all at once, in a timely </a:t>
            </a:r>
            <a:r>
              <a:rPr lang="en-US" dirty="0" smtClean="0">
                <a:latin typeface="Arial Narrow" panose="020B0606020202030204" pitchFamily="34" charset="0"/>
              </a:rPr>
              <a:t>manner.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Created a working </a:t>
            </a:r>
            <a:r>
              <a:rPr lang="en-US" b="1" dirty="0" smtClean="0">
                <a:latin typeface="Arial Narrow" panose="020B0606020202030204" pitchFamily="34" charset="0"/>
              </a:rPr>
              <a:t>coalition </a:t>
            </a:r>
            <a:r>
              <a:rPr lang="en-US" dirty="0" smtClean="0">
                <a:latin typeface="Arial Narrow" panose="020B0606020202030204" pitchFamily="34" charset="0"/>
              </a:rPr>
              <a:t>consisting of many of organizations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First services developed the coalition was </a:t>
            </a:r>
            <a:r>
              <a:rPr lang="en-US" i="1" u="sng" dirty="0" smtClean="0">
                <a:latin typeface="Arial Narrow" panose="020B0606020202030204" pitchFamily="34" charset="0"/>
              </a:rPr>
              <a:t>perinatal services </a:t>
            </a:r>
          </a:p>
          <a:p>
            <a:pPr marL="274320" lvl="1" indent="0">
              <a:buNone/>
            </a:pPr>
            <a:endParaRPr lang="en-US" i="1" u="sng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The </a:t>
            </a:r>
            <a:r>
              <a:rPr lang="en-US" b="1" u="sng" dirty="0" smtClean="0">
                <a:latin typeface="Arial Narrow" panose="020B0606020202030204" pitchFamily="34" charset="0"/>
              </a:rPr>
              <a:t>Hub </a:t>
            </a:r>
            <a:r>
              <a:rPr lang="en-US" b="1" u="sng" dirty="0">
                <a:latin typeface="Arial Narrow" panose="020B0606020202030204" pitchFamily="34" charset="0"/>
              </a:rPr>
              <a:t>O</a:t>
            </a:r>
            <a:r>
              <a:rPr lang="en-US" b="1" u="sng" dirty="0" smtClean="0">
                <a:latin typeface="Arial Narrow" panose="020B0606020202030204" pitchFamily="34" charset="0"/>
              </a:rPr>
              <a:t>rganization </a:t>
            </a:r>
            <a:r>
              <a:rPr lang="en-US" dirty="0" smtClean="0">
                <a:latin typeface="Arial Narrow" panose="020B0606020202030204" pitchFamily="34" charset="0"/>
              </a:rPr>
              <a:t>was </a:t>
            </a:r>
            <a:r>
              <a:rPr lang="en-US" b="1" dirty="0" smtClean="0">
                <a:latin typeface="Arial Narrow" panose="020B0606020202030204" pitchFamily="34" charset="0"/>
              </a:rPr>
              <a:t>Nurture2Nurture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274320" lvl="1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Next step for Coalition is: </a:t>
            </a:r>
          </a:p>
          <a:p>
            <a:pPr lvl="2"/>
            <a:r>
              <a:rPr lang="en-US" dirty="0">
                <a:latin typeface="Arial Narrow" panose="020B0606020202030204" pitchFamily="34" charset="0"/>
              </a:rPr>
              <a:t>S</a:t>
            </a:r>
            <a:r>
              <a:rPr lang="en-US" dirty="0" smtClean="0">
                <a:latin typeface="Arial Narrow" panose="020B0606020202030204" pitchFamily="34" charset="0"/>
              </a:rPr>
              <a:t>ustainable funding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</a:rPr>
              <a:t>Develop services for deferent types of needs </a:t>
            </a:r>
            <a:r>
              <a:rPr lang="en-US" dirty="0" smtClean="0">
                <a:latin typeface="Arial Narrow" panose="020B0606020202030204" pitchFamily="34" charset="0"/>
              </a:rPr>
              <a:t>(e.g. Youth Involved Juvenile Justice, Quality of Life for Older Adults, Homelessness Individuals)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339852"/>
          </a:xfrm>
        </p:spPr>
        <p:txBody>
          <a:bodyPr>
            <a:normAutofit/>
          </a:bodyPr>
          <a:lstStyle/>
          <a:p>
            <a:r>
              <a:rPr lang="en-US" dirty="0" smtClean="0"/>
              <a:t>Innovation 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062229"/>
            <a:ext cx="3962400" cy="64008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Hub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Organization Clients - FY 17/18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743200"/>
            <a:ext cx="4191000" cy="37338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Client Outcomes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170.9</a:t>
            </a:r>
            <a:r>
              <a:rPr lang="en-US" dirty="0">
                <a:latin typeface="Arial Narrow" panose="020B0606020202030204" pitchFamily="34" charset="0"/>
              </a:rPr>
              <a:t>% Increase of Referrals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25% Increase Participant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96% Members Gave Highest Satisfaction Mark for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85.7% to 100% Participants Would Refer people to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Client Services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81 Information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3,866+ Outreach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43 Training Workshops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37.8% Increase in Knowledge of Mood and Anxiety (related to perinatal challenges</a:t>
            </a:r>
            <a:r>
              <a:rPr lang="en-US" dirty="0" smtClean="0">
                <a:latin typeface="Arial Narrow" panose="020B0606020202030204" pitchFamily="34" charset="0"/>
              </a:rPr>
              <a:t>)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Coalition/System  – FY 17/18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2702309"/>
            <a:ext cx="4953000" cy="3469891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40% Coalition Members Increase from FY 16/17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Collaborative Strength Survey</a:t>
            </a:r>
          </a:p>
          <a:p>
            <a:pPr lvl="2"/>
            <a:endParaRPr lang="en-US" dirty="0" smtClean="0">
              <a:latin typeface="Arial Narrow" panose="020B0606020202030204" pitchFamily="34" charset="0"/>
            </a:endParaRP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Stakeholder Satisfaction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Key Semi-Structured Informant Interview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Arial Narrow" panose="020B0606020202030204" pitchFamily="34" charset="0"/>
              </a:rPr>
              <a:t>Nurture 2 Nurture </a:t>
            </a:r>
            <a:r>
              <a:rPr lang="en-US" sz="5400" b="1" dirty="0" smtClean="0">
                <a:latin typeface="Arial Narrow" panose="020B0606020202030204" pitchFamily="34" charset="0"/>
              </a:rPr>
              <a:t>Measures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8423683"/>
              </p:ext>
            </p:extLst>
          </p:nvPr>
        </p:nvGraphicFramePr>
        <p:xfrm>
          <a:off x="381000" y="2057400"/>
          <a:ext cx="3810000" cy="68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259205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16/17</a:t>
                      </a:r>
                      <a:endParaRPr lang="en-US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17/18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ctr"/>
                </a:tc>
              </a:tr>
              <a:tr h="3828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Individuals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 (duplicated)</a:t>
                      </a:r>
                      <a:endParaRPr lang="en-US" sz="14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9254886"/>
              </p:ext>
            </p:extLst>
          </p:nvPr>
        </p:nvGraphicFramePr>
        <p:xfrm>
          <a:off x="4586555" y="2057400"/>
          <a:ext cx="3810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35"/>
                <a:gridCol w="1543865"/>
                <a:gridCol w="1270000"/>
              </a:tblGrid>
              <a:tr h="13554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Outreach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49665" marR="49665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9665" marR="49665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9665" marR="4966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Total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49665" marR="496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FY 16/17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3,095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49665" marR="496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FY 17/18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3,866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49665" marR="49665" marT="0" marB="0" anchor="ctr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62200" y="1524000"/>
            <a:ext cx="380969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Measures FY 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17-18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14354"/>
              </p:ext>
            </p:extLst>
          </p:nvPr>
        </p:nvGraphicFramePr>
        <p:xfrm>
          <a:off x="838200" y="2859532"/>
          <a:ext cx="6172200" cy="3493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396"/>
                <a:gridCol w="983404"/>
                <a:gridCol w="1143000"/>
                <a:gridCol w="609600"/>
                <a:gridCol w="1143000"/>
                <a:gridCol w="685800"/>
              </a:tblGrid>
              <a:tr h="32202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Comparison of Collaborative Strengths Dimensions Between 2015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- 2018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1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2016-2017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2017-2018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7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n=9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6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Collaborative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3.77 (.30)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 (.29)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3.87 (.59)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.49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5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Collaborative Communication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3.43 (.48)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 (.41)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2.84*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4.29 (.55)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-.60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2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Characteristics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3.55 (.60)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 (.38)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-1.90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4.00 (.72)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.12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5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Collaborative Purpose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3.78 (9.38)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4.03 (.06)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-1.44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4.02 (.37)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.07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76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Available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3.40 (.49)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 (.42)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-.79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3.81 (.56)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.44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5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Collaborative Process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3.25 (.59)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4.18 (.36)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3.25**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4.34 (.43)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-.73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764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Notes: * p &lt; .05. ** p ,.001. n =14 in 2015. n = 5 in FY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FY 2017-18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9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393471"/>
              </p:ext>
            </p:extLst>
          </p:nvPr>
        </p:nvGraphicFramePr>
        <p:xfrm>
          <a:off x="4724400" y="2057400"/>
          <a:ext cx="41148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757"/>
                <a:gridCol w="833243"/>
                <a:gridCol w="914400"/>
                <a:gridCol w="9144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Stakeholder Satisfaction 2015 &amp; FY 2016-17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Survey Dimension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Average Percent Satisfied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(2015)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Average Percent Satisfied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(2016-17)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Average Percent Satisfied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</a:rPr>
                        <a:t>2017-18)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Planning &amp; Implementation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62.9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Leadership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76.3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Diversity of Perspective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Progress and Capacity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</a:rPr>
                        <a:t>67.5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79.3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7749" y="4572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Arial Narrow" panose="020B0606020202030204" pitchFamily="34" charset="0"/>
              </a:rPr>
              <a:t>Maternal </a:t>
            </a:r>
            <a:r>
              <a:rPr lang="en-US" sz="4400" dirty="0" smtClean="0">
                <a:latin typeface="Arial Narrow" panose="020B0606020202030204" pitchFamily="34" charset="0"/>
              </a:rPr>
              <a:t>Wellness Coalition Measures</a:t>
            </a:r>
            <a:r>
              <a:rPr lang="en-US" sz="5400" dirty="0" smtClean="0">
                <a:latin typeface="Arial Narrow" panose="020B0606020202030204" pitchFamily="34" charset="0"/>
              </a:rPr>
              <a:t/>
            </a:r>
            <a:br>
              <a:rPr lang="en-US" sz="5400" dirty="0" smtClean="0">
                <a:latin typeface="Arial Narrow" panose="020B0606020202030204" pitchFamily="34" charset="0"/>
              </a:rPr>
            </a:br>
            <a:r>
              <a:rPr lang="en-US" sz="1800" b="1" dirty="0" smtClean="0">
                <a:latin typeface="Arial Narrow" panose="020B0606020202030204" pitchFamily="34" charset="0"/>
              </a:rPr>
              <a:t>Nurture </a:t>
            </a:r>
            <a:r>
              <a:rPr lang="en-US" sz="1800" b="1" dirty="0">
                <a:latin typeface="Arial Narrow" panose="020B0606020202030204" pitchFamily="34" charset="0"/>
              </a:rPr>
              <a:t>2 </a:t>
            </a:r>
            <a:r>
              <a:rPr lang="en-US" sz="1800" b="1" dirty="0" smtClean="0">
                <a:latin typeface="Arial Narrow" panose="020B0606020202030204" pitchFamily="34" charset="0"/>
              </a:rPr>
              <a:t>Nurture</a:t>
            </a:r>
            <a:endParaRPr lang="en-US" sz="18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501732"/>
              </p:ext>
            </p:extLst>
          </p:nvPr>
        </p:nvGraphicFramePr>
        <p:xfrm>
          <a:off x="304800" y="1828800"/>
          <a:ext cx="411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7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533400"/>
            <a:ext cx="7772400" cy="990600"/>
          </a:xfrm>
          <a:noFill/>
        </p:spPr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Outpatient Clients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012071"/>
              </p:ext>
            </p:extLst>
          </p:nvPr>
        </p:nvGraphicFramePr>
        <p:xfrm>
          <a:off x="685800" y="1752600"/>
          <a:ext cx="7772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-152400" y="533400"/>
            <a:ext cx="9372600" cy="45720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Nurture 2 Nurture Madera (N2N-M) &amp; Maternal Wellness Coalition (MWC)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28042"/>
              </p:ext>
            </p:extLst>
          </p:nvPr>
        </p:nvGraphicFramePr>
        <p:xfrm>
          <a:off x="914400" y="1219200"/>
          <a:ext cx="3505200" cy="470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09600"/>
                <a:gridCol w="609600"/>
                <a:gridCol w="685800"/>
              </a:tblGrid>
              <a:tr h="6095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Race/Ethnicity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FY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15/16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FY 16/17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FY 17/18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9623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American Indian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or Alaska Native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Asian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Black or African America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Caucasian/White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63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Hispanic/Latino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26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234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288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Native Hawaiian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or Pacific Islander 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Two or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More Races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171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Other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Unknown/Decline to State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Unduplicated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51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492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382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73081"/>
              </p:ext>
            </p:extLst>
          </p:nvPr>
        </p:nvGraphicFramePr>
        <p:xfrm>
          <a:off x="5029200" y="1447800"/>
          <a:ext cx="2631837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3163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Participant Age FY 17/18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Gender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Number of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Responses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0-15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16-24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75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25-30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51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31-35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58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36-40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41-50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51-80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Unknown/Decline to Answer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Unduplicated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322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4875099"/>
              </p:ext>
            </p:extLst>
          </p:nvPr>
        </p:nvGraphicFramePr>
        <p:xfrm>
          <a:off x="304800" y="1491979"/>
          <a:ext cx="4876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762000"/>
                <a:gridCol w="685800"/>
                <a:gridCol w="914400"/>
              </a:tblGrid>
              <a:tr h="5007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15/16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16/17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FY 17/18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American Sign Language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English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Indigenous/Mexican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Spanish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Unknown/Decline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Answer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  <a:tr h="500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Unduplicated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085" marR="62085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152400"/>
            <a:ext cx="8734806" cy="457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Nurture 2 Nurture Madera (N2N-M) &amp; Maternal Wellness Coalition (MWC)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09952"/>
              </p:ext>
            </p:extLst>
          </p:nvPr>
        </p:nvGraphicFramePr>
        <p:xfrm>
          <a:off x="5791200" y="1618488"/>
          <a:ext cx="2438400" cy="343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09600"/>
              </a:tblGrid>
              <a:tr h="63681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Gender 17/18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527">
                <a:tc>
                  <a:txBody>
                    <a:bodyPr/>
                    <a:lstStyle/>
                    <a:p>
                      <a:pPr lvl="1"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Male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54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69030">
                <a:tc>
                  <a:txBody>
                    <a:bodyPr/>
                    <a:lstStyle/>
                    <a:p>
                      <a:pPr lvl="1"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Female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266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lvl="1"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Transgender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lvl="1"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Prefer not to Answer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49527">
                <a:tc>
                  <a:txBody>
                    <a:bodyPr/>
                    <a:lstStyle/>
                    <a:p>
                      <a:pPr lvl="1"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Unknown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603294">
                <a:tc>
                  <a:txBody>
                    <a:bodyPr/>
                    <a:lstStyle/>
                    <a:p>
                      <a:pPr lvl="1"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Unduplicated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322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5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Nurture 2 Nurture Madera (N2N) FY17/18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98276"/>
              </p:ext>
            </p:extLst>
          </p:nvPr>
        </p:nvGraphicFramePr>
        <p:xfrm>
          <a:off x="457200" y="1828800"/>
          <a:ext cx="8000999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318"/>
                <a:gridCol w="1939636"/>
                <a:gridCol w="1991591"/>
                <a:gridCol w="138545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Maternal Wellness Coalition Measures of Growth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Program Outcome Variables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Unduplicated Numbers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2016-17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Unduplicated Numbers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Percent Increase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Maternal Wellness Coalition Membership – Community Services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15(34)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21(63)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40%(85.29%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Nurture2Nurture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Referrals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141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382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170.9%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Nurture2Nurture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Client Services</a:t>
                      </a:r>
                      <a:endParaRPr lang="en-US" sz="14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64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80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25%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Education and Training Workshops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38.7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Nurtutre2Nurture</a:t>
                      </a:r>
                      <a:r>
                        <a:rPr lang="en-US" sz="1400" baseline="0" dirty="0" smtClean="0">
                          <a:latin typeface="Arial Narrow" panose="020B0606020202030204" pitchFamily="34" charset="0"/>
                        </a:rPr>
                        <a:t> Events Outreach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72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8.33%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Events (Individuals)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N=3,274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N=3,866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18.08%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5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2" y="1066800"/>
            <a:ext cx="9372600" cy="790005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latin typeface="Arial Narrow" panose="020B0606020202030204" pitchFamily="34" charset="0"/>
              </a:rPr>
              <a:t>Nurture 2 Nurture Madera (N2N-M) &amp; </a:t>
            </a:r>
            <a:br>
              <a:rPr lang="en-US" sz="3000" b="1" dirty="0" smtClean="0">
                <a:latin typeface="Arial Narrow" panose="020B0606020202030204" pitchFamily="34" charset="0"/>
              </a:rPr>
            </a:br>
            <a:r>
              <a:rPr lang="en-US" sz="3000" b="1" dirty="0" smtClean="0">
                <a:latin typeface="Arial Narrow" panose="020B0606020202030204" pitchFamily="34" charset="0"/>
              </a:rPr>
              <a:t>Maternal Wellness Coalition (MWC)</a:t>
            </a:r>
            <a:endParaRPr lang="en-US" sz="3000" b="1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157613"/>
              </p:ext>
            </p:extLst>
          </p:nvPr>
        </p:nvGraphicFramePr>
        <p:xfrm>
          <a:off x="304800" y="2037974"/>
          <a:ext cx="8430006" cy="42063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8430006"/>
              </a:tblGrid>
              <a:tr h="3264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</a:rPr>
                        <a:t>Key Finding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3739">
                <a:tc>
                  <a:txBody>
                    <a:bodyPr/>
                    <a:lstStyle/>
                    <a:p>
                      <a:pPr marL="342900" marR="508635" lvl="0" indent="-34290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7020" algn="l"/>
                        </a:tabLst>
                      </a:pPr>
                      <a:r>
                        <a:rPr lang="en-US" sz="1600" dirty="0">
                          <a:effectLst/>
                        </a:rPr>
                        <a:t>Relatively</a:t>
                      </a:r>
                      <a:r>
                        <a:rPr lang="en-US" sz="1600" spc="3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low</a:t>
                      </a:r>
                      <a:r>
                        <a:rPr lang="en-US" sz="1600" spc="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l</a:t>
                      </a:r>
                      <a:r>
                        <a:rPr lang="en-US" sz="1600" spc="5" dirty="0">
                          <a:effectLst/>
                        </a:rPr>
                        <a:t>eve</a:t>
                      </a:r>
                      <a:r>
                        <a:rPr lang="en-US" sz="1600" dirty="0">
                          <a:effectLst/>
                        </a:rPr>
                        <a:t>l</a:t>
                      </a:r>
                      <a:r>
                        <a:rPr lang="en-US" sz="1600" spc="5" dirty="0">
                          <a:effectLst/>
                        </a:rPr>
                        <a:t>s</a:t>
                      </a:r>
                      <a:r>
                        <a:rPr lang="en-US" sz="1600" spc="3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of</a:t>
                      </a:r>
                      <a:r>
                        <a:rPr lang="en-US" sz="1600" spc="4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P</a:t>
                      </a:r>
                      <a:r>
                        <a:rPr lang="en-US" sz="1600" dirty="0">
                          <a:effectLst/>
                        </a:rPr>
                        <a:t>MAD</a:t>
                      </a:r>
                      <a:r>
                        <a:rPr lang="en-US" sz="1600" spc="15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awareness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/>
                        </a:rPr>
                        <a:t>exi</a:t>
                      </a:r>
                      <a:r>
                        <a:rPr lang="en-US" sz="1600" spc="-10" dirty="0">
                          <a:effectLst/>
                        </a:rPr>
                        <a:t>s</a:t>
                      </a:r>
                      <a:r>
                        <a:rPr lang="en-US" sz="1600" spc="-5" dirty="0">
                          <a:effectLst/>
                        </a:rPr>
                        <a:t>t</a:t>
                      </a:r>
                      <a:r>
                        <a:rPr lang="en-US" sz="1600" spc="5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for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Madera</a:t>
                      </a:r>
                      <a:r>
                        <a:rPr lang="en-US" sz="1600" spc="14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residents;</a:t>
                      </a:r>
                      <a:r>
                        <a:rPr lang="en-US" sz="1600" spc="6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ffort</a:t>
                      </a:r>
                      <a:r>
                        <a:rPr lang="en-US" sz="1600" spc="5" dirty="0">
                          <a:effectLst/>
                        </a:rPr>
                        <a:t>s</a:t>
                      </a:r>
                      <a:r>
                        <a:rPr lang="en-US" sz="1600" spc="6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to</a:t>
                      </a:r>
                      <a:r>
                        <a:rPr lang="en-US" sz="1600" spc="11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increase</a:t>
                      </a:r>
                      <a:r>
                        <a:rPr lang="en-US" sz="1600" spc="1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awareness</a:t>
                      </a:r>
                      <a:r>
                        <a:rPr lang="en-US" sz="1600" spc="-5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c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spc="5" dirty="0">
                          <a:effectLst/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ti</a:t>
                      </a:r>
                      <a:r>
                        <a:rPr lang="en-US" sz="1600" spc="5" dirty="0">
                          <a:effectLst/>
                        </a:rPr>
                        <a:t>nue.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3947">
                <a:tc>
                  <a:txBody>
                    <a:bodyPr/>
                    <a:lstStyle/>
                    <a:p>
                      <a:pPr marL="342900" marR="198120" lvl="0" indent="-34290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7020" algn="l"/>
                        </a:tabLst>
                      </a:pPr>
                      <a:r>
                        <a:rPr lang="en-US" sz="1600" dirty="0">
                          <a:effectLst/>
                        </a:rPr>
                        <a:t>Estimates</a:t>
                      </a:r>
                      <a:r>
                        <a:rPr lang="en-US" sz="1600" spc="6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of</a:t>
                      </a:r>
                      <a:r>
                        <a:rPr lang="en-US" sz="1600" spc="4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Mad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r</a:t>
                      </a:r>
                      <a:r>
                        <a:rPr lang="en-US" sz="1600" spc="5" dirty="0">
                          <a:effectLst/>
                        </a:rPr>
                        <a:t>a</a:t>
                      </a:r>
                      <a:r>
                        <a:rPr lang="en-US" sz="1600" spc="4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C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spc="5" dirty="0">
                          <a:effectLst/>
                        </a:rPr>
                        <a:t>un</a:t>
                      </a: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spc="5" dirty="0">
                          <a:effectLst/>
                        </a:rPr>
                        <a:t>y</a:t>
                      </a:r>
                      <a:r>
                        <a:rPr lang="en-US" sz="1600" spc="7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P</a:t>
                      </a:r>
                      <a:r>
                        <a:rPr lang="en-US" sz="1600" dirty="0">
                          <a:effectLst/>
                        </a:rPr>
                        <a:t>MAD</a:t>
                      </a:r>
                      <a:r>
                        <a:rPr lang="en-US" sz="1600" spc="17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prevalence</a:t>
                      </a:r>
                      <a:r>
                        <a:rPr lang="en-US" sz="1600" spc="-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rates</a:t>
                      </a:r>
                      <a:r>
                        <a:rPr lang="en-US" sz="1600" spc="-2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are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/>
                        </a:rPr>
                        <a:t>at </a:t>
                      </a:r>
                      <a:r>
                        <a:rPr lang="en-US" sz="1600" dirty="0">
                          <a:effectLst/>
                        </a:rPr>
                        <a:t>least</a:t>
                      </a:r>
                      <a:r>
                        <a:rPr lang="en-US" sz="1600" spc="2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19.5%.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983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9560" algn="l"/>
                        </a:tabLst>
                      </a:pPr>
                      <a:r>
                        <a:rPr lang="en-US" sz="1600" dirty="0">
                          <a:effectLst/>
                        </a:rPr>
                        <a:t>N2N</a:t>
                      </a:r>
                      <a:r>
                        <a:rPr lang="en-US" sz="1600" spc="1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ref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rral</a:t>
                      </a:r>
                      <a:r>
                        <a:rPr lang="en-US" sz="1600" spc="5" dirty="0">
                          <a:effectLst/>
                        </a:rPr>
                        <a:t>s</a:t>
                      </a:r>
                      <a:r>
                        <a:rPr lang="en-US" sz="1600" spc="1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have</a:t>
                      </a:r>
                      <a:r>
                        <a:rPr lang="en-US" sz="1600" spc="4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increased.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3739">
                <a:tc>
                  <a:txBody>
                    <a:bodyPr/>
                    <a:lstStyle/>
                    <a:p>
                      <a:pPr marL="342900" marR="400050" lvl="0" indent="-34290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7020" algn="l"/>
                        </a:tabLst>
                      </a:pPr>
                      <a:r>
                        <a:rPr lang="en-US" sz="1600" spc="5" dirty="0">
                          <a:effectLst/>
                        </a:rPr>
                        <a:t>P</a:t>
                      </a:r>
                      <a:r>
                        <a:rPr lang="en-US" sz="1600" dirty="0">
                          <a:effectLst/>
                        </a:rPr>
                        <a:t>MH</a:t>
                      </a:r>
                      <a:r>
                        <a:rPr lang="en-US" sz="1600" spc="5" dirty="0">
                          <a:effectLst/>
                        </a:rPr>
                        <a:t>IP</a:t>
                      </a:r>
                      <a:r>
                        <a:rPr lang="en-US" sz="1600" spc="5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and</a:t>
                      </a:r>
                      <a:r>
                        <a:rPr lang="en-US" sz="1600" spc="4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th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spc="3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r>
                        <a:rPr lang="en-US" sz="1600" spc="5" dirty="0">
                          <a:effectLst/>
                        </a:rPr>
                        <a:t>WC</a:t>
                      </a:r>
                      <a:r>
                        <a:rPr lang="en-US" sz="1600" spc="5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appear</a:t>
                      </a:r>
                      <a:r>
                        <a:rPr lang="en-US" sz="1600" spc="6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to</a:t>
                      </a:r>
                      <a:r>
                        <a:rPr lang="en-US" sz="1600" spc="13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have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enhance</a:t>
                      </a:r>
                      <a:r>
                        <a:rPr lang="en-US" sz="1600" dirty="0">
                          <a:effectLst/>
                        </a:rPr>
                        <a:t>d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th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spc="2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capacity</a:t>
                      </a:r>
                      <a:r>
                        <a:rPr lang="en-US" sz="1600" spc="30" dirty="0">
                          <a:effectLst/>
                        </a:rPr>
                        <a:t> </a:t>
                      </a:r>
                      <a:r>
                        <a:rPr lang="en-US" sz="1600" spc="10" dirty="0">
                          <a:effectLst/>
                        </a:rPr>
                        <a:t>to</a:t>
                      </a:r>
                      <a:r>
                        <a:rPr lang="en-US" sz="1600" spc="1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identify</a:t>
                      </a:r>
                      <a:r>
                        <a:rPr lang="en-US" sz="1600" spc="12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and</a:t>
                      </a:r>
                      <a:r>
                        <a:rPr lang="en-US" sz="1600" spc="1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treat</a:t>
                      </a:r>
                      <a:r>
                        <a:rPr lang="en-US" sz="1600" spc="15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women</a:t>
                      </a:r>
                      <a:r>
                        <a:rPr lang="en-US" sz="1600" spc="1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with</a:t>
                      </a:r>
                      <a:r>
                        <a:rPr lang="en-US" sz="1600" spc="14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PMAD.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3068">
                <a:tc>
                  <a:txBody>
                    <a:bodyPr/>
                    <a:lstStyle/>
                    <a:p>
                      <a:pPr marL="342900" marR="304165" lvl="0" indent="-34290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9560" algn="l"/>
                        </a:tabLst>
                      </a:pPr>
                      <a:r>
                        <a:rPr lang="en-US" sz="1600" spc="5" dirty="0">
                          <a:effectLst/>
                        </a:rPr>
                        <a:t>N2</a:t>
                      </a: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en-US" sz="1600" spc="-1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support</a:t>
                      </a:r>
                      <a:r>
                        <a:rPr lang="en-US" sz="1600" spc="-8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services</a:t>
                      </a:r>
                      <a:r>
                        <a:rPr lang="en-US" sz="1600" spc="-9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and</a:t>
                      </a:r>
                      <a:r>
                        <a:rPr lang="en-US" sz="1600" spc="14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com</a:t>
                      </a:r>
                      <a:r>
                        <a:rPr lang="en-US" sz="1600" dirty="0">
                          <a:effectLst/>
                        </a:rPr>
                        <a:t>p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spc="5" dirty="0">
                          <a:effectLst/>
                        </a:rPr>
                        <a:t>ency</a:t>
                      </a:r>
                      <a:r>
                        <a:rPr lang="en-US" sz="1600" spc="-6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training</a:t>
                      </a:r>
                      <a:r>
                        <a:rPr lang="en-US" sz="1600" spc="-6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indicate</a:t>
                      </a:r>
                      <a:r>
                        <a:rPr lang="en-US" sz="1600" spc="-6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that</a:t>
                      </a:r>
                      <a:r>
                        <a:rPr lang="en-US" sz="1600" spc="15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are</a:t>
                      </a:r>
                      <a:r>
                        <a:rPr lang="en-US" sz="1600" spc="-11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effective.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3947">
                <a:tc>
                  <a:txBody>
                    <a:bodyPr/>
                    <a:lstStyle/>
                    <a:p>
                      <a:pPr marL="342900" marR="175895" lvl="0" indent="-34290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9560" algn="l"/>
                        </a:tabLst>
                      </a:pPr>
                      <a:r>
                        <a:rPr lang="en-US" sz="1600" spc="-5" dirty="0">
                          <a:effectLst/>
                        </a:rPr>
                        <a:t>Two</a:t>
                      </a:r>
                      <a:r>
                        <a:rPr lang="en-US" sz="1600" spc="-1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measu</a:t>
                      </a:r>
                      <a:r>
                        <a:rPr lang="en-US" sz="1600" dirty="0">
                          <a:effectLst/>
                        </a:rPr>
                        <a:t>r</a:t>
                      </a:r>
                      <a:r>
                        <a:rPr lang="en-US" sz="1600" spc="5" dirty="0">
                          <a:effectLst/>
                        </a:rPr>
                        <a:t>es</a:t>
                      </a:r>
                      <a:r>
                        <a:rPr lang="en-US" sz="1600" spc="-4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indicate</a:t>
                      </a:r>
                      <a:r>
                        <a:rPr lang="en-US" sz="1600" spc="-5" dirty="0">
                          <a:effectLst/>
                        </a:rPr>
                        <a:t> </a:t>
                      </a:r>
                      <a:r>
                        <a:rPr lang="en-US" sz="1600" spc="-10" dirty="0">
                          <a:effectLst/>
                        </a:rPr>
                        <a:t>a</a:t>
                      </a:r>
                      <a:r>
                        <a:rPr lang="en-US" sz="1600" spc="-5" dirty="0">
                          <a:effectLst/>
                        </a:rPr>
                        <a:t>n</a:t>
                      </a:r>
                      <a:r>
                        <a:rPr lang="en-US" sz="1600" spc="-2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enhance</a:t>
                      </a:r>
                      <a:r>
                        <a:rPr lang="en-US" sz="1600" dirty="0">
                          <a:effectLst/>
                        </a:rPr>
                        <a:t>d</a:t>
                      </a:r>
                      <a:r>
                        <a:rPr lang="en-US" sz="1600" spc="13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coalition </a:t>
                      </a:r>
                      <a:r>
                        <a:rPr lang="en-US" sz="1600" spc="50" dirty="0">
                          <a:effectLst/>
                        </a:rPr>
                        <a:t>strength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23532">
                <a:tc>
                  <a:txBody>
                    <a:bodyPr/>
                    <a:lstStyle/>
                    <a:p>
                      <a:pPr marL="342900" marR="313690" lvl="0" indent="-34290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89560" algn="l"/>
                        </a:tabLst>
                      </a:pPr>
                      <a:r>
                        <a:rPr lang="en-US" sz="1600" dirty="0">
                          <a:effectLst/>
                        </a:rPr>
                        <a:t>Key</a:t>
                      </a:r>
                      <a:r>
                        <a:rPr lang="en-US" sz="1600" spc="1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Informant</a:t>
                      </a:r>
                      <a:r>
                        <a:rPr lang="en-US" sz="1600" spc="95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In</a:t>
                      </a: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r</a:t>
                      </a:r>
                      <a:r>
                        <a:rPr lang="en-US" sz="1600" spc="5" dirty="0">
                          <a:effectLst/>
                        </a:rPr>
                        <a:t>v</a:t>
                      </a: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w</a:t>
                      </a:r>
                      <a:r>
                        <a:rPr lang="en-US" sz="1600" spc="5" dirty="0">
                          <a:effectLst/>
                        </a:rPr>
                        <a:t>s</a:t>
                      </a:r>
                      <a:r>
                        <a:rPr lang="en-US" sz="1600" spc="6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indicate</a:t>
                      </a:r>
                      <a:r>
                        <a:rPr lang="en-US" sz="1600" spc="13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that</a:t>
                      </a:r>
                      <a:r>
                        <a:rPr lang="en-US" sz="1600" spc="13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coalition</a:t>
                      </a:r>
                      <a:r>
                        <a:rPr lang="en-US" sz="1600" spc="18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mem</a:t>
                      </a:r>
                      <a:r>
                        <a:rPr lang="en-US" sz="1600" dirty="0">
                          <a:effectLst/>
                        </a:rPr>
                        <a:t>b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r</a:t>
                      </a:r>
                      <a:r>
                        <a:rPr lang="en-US" sz="1600" spc="5" dirty="0">
                          <a:effectLst/>
                        </a:rPr>
                        <a:t>s</a:t>
                      </a:r>
                      <a:r>
                        <a:rPr lang="en-US" sz="1600" spc="11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benefit</a:t>
                      </a:r>
                      <a:r>
                        <a:rPr lang="en-US" sz="1600" spc="15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professionally</a:t>
                      </a:r>
                      <a:r>
                        <a:rPr lang="en-US" sz="1600" spc="145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/>
                        </a:rPr>
                        <a:t>from</a:t>
                      </a:r>
                      <a:r>
                        <a:rPr lang="en-US" sz="1600" spc="11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their</a:t>
                      </a:r>
                      <a:r>
                        <a:rPr lang="en-US" sz="1600" spc="10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MW</a:t>
                      </a:r>
                      <a:r>
                        <a:rPr lang="en-US" sz="1600" spc="10" dirty="0">
                          <a:effectLst/>
                        </a:rPr>
                        <a:t>C</a:t>
                      </a:r>
                      <a:r>
                        <a:rPr lang="en-US" sz="1600" spc="11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membership;</a:t>
                      </a:r>
                      <a:r>
                        <a:rPr lang="en-US" sz="1600" spc="7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spc="5" dirty="0">
                          <a:effectLst/>
                        </a:rPr>
                        <a:t>he</a:t>
                      </a:r>
                      <a:r>
                        <a:rPr lang="en-US" sz="1600" dirty="0">
                          <a:effectLst/>
                        </a:rPr>
                        <a:t>ir</a:t>
                      </a:r>
                      <a:r>
                        <a:rPr lang="en-US" sz="1600" spc="9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clients</a:t>
                      </a:r>
                      <a:r>
                        <a:rPr lang="en-US" sz="1600" spc="1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were</a:t>
                      </a:r>
                      <a:r>
                        <a:rPr lang="en-US" sz="1600" spc="17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reportedly</a:t>
                      </a:r>
                      <a:r>
                        <a:rPr lang="en-US" sz="1600" spc="19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bett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r</a:t>
                      </a:r>
                      <a:r>
                        <a:rPr lang="en-US" sz="1600" spc="18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served</a:t>
                      </a:r>
                      <a:r>
                        <a:rPr lang="en-US" sz="1600" spc="18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by</a:t>
                      </a:r>
                      <a:r>
                        <a:rPr lang="en-US" sz="1600" spc="14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coalition</a:t>
                      </a:r>
                      <a:r>
                        <a:rPr lang="en-US" sz="1600" spc="9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/>
                        </a:rPr>
                        <a:t>mem</a:t>
                      </a:r>
                      <a:r>
                        <a:rPr lang="en-US" sz="1600" dirty="0">
                          <a:effectLst/>
                        </a:rPr>
                        <a:t>b</a:t>
                      </a:r>
                      <a:r>
                        <a:rPr lang="en-US" sz="1600" spc="5" dirty="0">
                          <a:effectLst/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r</a:t>
                      </a:r>
                      <a:r>
                        <a:rPr lang="en-US" sz="1600" spc="5" dirty="0">
                          <a:effectLst/>
                        </a:rPr>
                        <a:t>s</a:t>
                      </a:r>
                      <a:r>
                        <a:rPr lang="en-US" sz="1600" spc="9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and</a:t>
                      </a:r>
                      <a:r>
                        <a:rPr lang="en-US" sz="1600" spc="9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t</a:t>
                      </a:r>
                      <a:r>
                        <a:rPr lang="en-US" sz="1600" spc="5" dirty="0">
                          <a:effectLst/>
                        </a:rPr>
                        <a:t>he</a:t>
                      </a:r>
                      <a:r>
                        <a:rPr lang="en-US" sz="1600" dirty="0">
                          <a:effectLst/>
                        </a:rPr>
                        <a:t>ir</a:t>
                      </a:r>
                      <a:r>
                        <a:rPr lang="en-US" sz="1600" spc="1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agencies.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9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886968"/>
          </a:xfrm>
        </p:spPr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Low </a:t>
            </a:r>
            <a:r>
              <a:rPr lang="en-US" dirty="0">
                <a:latin typeface="Arial Narrow" panose="020B0606020202030204" pitchFamily="34" charset="0"/>
              </a:rPr>
              <a:t>levels of </a:t>
            </a:r>
            <a:r>
              <a:rPr lang="en-US" dirty="0" smtClean="0">
                <a:latin typeface="Arial Narrow" panose="020B0606020202030204" pitchFamily="34" charset="0"/>
              </a:rPr>
              <a:t>Awareness of Perinatal Mood and Anxiety Disorder (PMAD) in Madera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E</a:t>
            </a:r>
            <a:r>
              <a:rPr lang="en-US" dirty="0" smtClean="0">
                <a:latin typeface="Arial Narrow" panose="020B0606020202030204" pitchFamily="34" charset="0"/>
              </a:rPr>
              <a:t>fforts </a:t>
            </a:r>
            <a:r>
              <a:rPr lang="en-US" dirty="0">
                <a:latin typeface="Arial Narrow" panose="020B0606020202030204" pitchFamily="34" charset="0"/>
              </a:rPr>
              <a:t>to increase awareness continue.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Service Provides and  Policy Makers are Increasing Awareness: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170.9% increase of PMAD and the Coalition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The Hub Organizations (N2N) direct </a:t>
            </a:r>
            <a:r>
              <a:rPr lang="en-US" dirty="0">
                <a:latin typeface="Arial Narrow" panose="020B0606020202030204" pitchFamily="34" charset="0"/>
              </a:rPr>
              <a:t>service clients has gone up by 25%.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N2N </a:t>
            </a:r>
            <a:r>
              <a:rPr lang="en-US" dirty="0">
                <a:latin typeface="Arial Narrow" panose="020B0606020202030204" pitchFamily="34" charset="0"/>
              </a:rPr>
              <a:t>support </a:t>
            </a:r>
            <a:r>
              <a:rPr lang="en-US" dirty="0" smtClean="0">
                <a:latin typeface="Arial Narrow" panose="020B0606020202030204" pitchFamily="34" charset="0"/>
              </a:rPr>
              <a:t>services, workshops/education </a:t>
            </a:r>
            <a:r>
              <a:rPr lang="en-US" dirty="0">
                <a:latin typeface="Arial Narrow" panose="020B0606020202030204" pitchFamily="34" charset="0"/>
              </a:rPr>
              <a:t>competency training continue to expand (i.e., 744 </a:t>
            </a:r>
            <a:r>
              <a:rPr lang="en-US" dirty="0" smtClean="0">
                <a:latin typeface="Arial Narrow" panose="020B0606020202030204" pitchFamily="34" charset="0"/>
              </a:rPr>
              <a:t>trainees)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high levels of increase </a:t>
            </a:r>
            <a:r>
              <a:rPr lang="en-US" dirty="0">
                <a:latin typeface="Arial Narrow" panose="020B0606020202030204" pitchFamily="34" charset="0"/>
              </a:rPr>
              <a:t>in </a:t>
            </a:r>
            <a:r>
              <a:rPr lang="en-US" dirty="0" smtClean="0">
                <a:latin typeface="Arial Narrow" panose="020B0606020202030204" pitchFamily="34" charset="0"/>
              </a:rPr>
              <a:t>knowledge. 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Active </a:t>
            </a:r>
            <a:r>
              <a:rPr lang="en-US" dirty="0">
                <a:latin typeface="Arial Narrow" panose="020B0606020202030204" pitchFamily="34" charset="0"/>
              </a:rPr>
              <a:t>coalition members has increased by </a:t>
            </a:r>
            <a:r>
              <a:rPr lang="en-US" dirty="0" smtClean="0">
                <a:latin typeface="Arial Narrow" panose="020B0606020202030204" pitchFamily="34" charset="0"/>
              </a:rPr>
              <a:t>40%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collaborative </a:t>
            </a:r>
            <a:r>
              <a:rPr lang="en-US" dirty="0">
                <a:latin typeface="Arial Narrow" panose="020B0606020202030204" pitchFamily="34" charset="0"/>
              </a:rPr>
              <a:t>strength and synergy </a:t>
            </a:r>
            <a:r>
              <a:rPr lang="en-US" dirty="0" smtClean="0">
                <a:latin typeface="Arial Narrow" panose="020B0606020202030204" pitchFamily="34" charset="0"/>
              </a:rPr>
              <a:t>is </a:t>
            </a:r>
            <a:r>
              <a:rPr lang="en-US" dirty="0">
                <a:latin typeface="Arial Narrow" panose="020B0606020202030204" pitchFamily="34" charset="0"/>
              </a:rPr>
              <a:t>high.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Sustainability </a:t>
            </a:r>
            <a:r>
              <a:rPr lang="en-US" dirty="0">
                <a:latin typeface="Arial Narrow" panose="020B0606020202030204" pitchFamily="34" charset="0"/>
              </a:rPr>
              <a:t>measures are underway.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22257"/>
            <a:ext cx="2209801" cy="17948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319">
            <a:off x="3267639" y="1231828"/>
            <a:ext cx="5107229" cy="3784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606553" y="2941320"/>
            <a:ext cx="2212847" cy="310854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perspectiveFront"/>
              <a:lightRig rig="soft" dir="t">
                <a:rot lat="0" lon="0" rev="15600000"/>
              </a:lightRig>
            </a:scene3d>
            <a:sp3d extrusionH="57150" prstMaterial="softEdge">
              <a:bevelT w="25400" h="38100" prst="artDeco"/>
            </a:sp3d>
          </a:bodyPr>
          <a:lstStyle/>
          <a:p>
            <a:pPr algn="ctr"/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Please rank and rate survey options.</a:t>
            </a:r>
          </a:p>
          <a:p>
            <a:pPr algn="ctr"/>
            <a:endParaRPr lang="en-US" sz="2800" cap="none" spc="0" dirty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1, 2, 3 … or </a:t>
            </a:r>
            <a:endParaRPr lang="en-US" sz="2800" cap="none" spc="0" dirty="0" smtClean="0">
              <a:ln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cap="none" spc="0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2800" cap="none" spc="0" dirty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, b, c</a:t>
            </a:r>
          </a:p>
        </p:txBody>
      </p:sp>
    </p:spTree>
    <p:extLst>
      <p:ext uri="{BB962C8B-B14F-4D97-AF65-F5344CB8AC3E}">
        <p14:creationId xmlns:p14="http://schemas.microsoft.com/office/powerpoint/2010/main" val="1796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MHSA Housing Projects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</a:rPr>
              <a:t>MHSA Housing Program</a:t>
            </a:r>
          </a:p>
          <a:p>
            <a:pPr marL="0" indent="0">
              <a:buNone/>
            </a:pPr>
            <a:endParaRPr lang="en-US" b="1" dirty="0">
              <a:latin typeface="Arial Narrow" panose="020B0606020202030204" pitchFamily="34" charset="0"/>
            </a:endParaRPr>
          </a:p>
          <a:p>
            <a:pPr marL="288925" lvl="1" indent="-288925"/>
            <a:r>
              <a:rPr lang="en-US" dirty="0">
                <a:latin typeface="Arial Narrow" panose="020B0606020202030204" pitchFamily="34" charset="0"/>
              </a:rPr>
              <a:t>Four Bedroom House -  Supportive/Shared Housing Project – </a:t>
            </a:r>
            <a:r>
              <a:rPr lang="en-US" i="1" u="sng" dirty="0">
                <a:latin typeface="Arial Narrow" panose="020B0606020202030204" pitchFamily="34" charset="0"/>
              </a:rPr>
              <a:t>Madera</a:t>
            </a:r>
          </a:p>
          <a:p>
            <a:pPr marL="746125" lvl="1" indent="-746125"/>
            <a:endParaRPr lang="en-US" sz="1900" dirty="0">
              <a:latin typeface="Arial Narrow" panose="020B0606020202030204" pitchFamily="34" charset="0"/>
            </a:endParaRPr>
          </a:p>
          <a:p>
            <a:pPr marL="288925" lvl="1" indent="-288925"/>
            <a:r>
              <a:rPr lang="en-US" dirty="0">
                <a:latin typeface="Arial Narrow" panose="020B0606020202030204" pitchFamily="34" charset="0"/>
              </a:rPr>
              <a:t>Four-plex Supportive/Shared Housing Project – </a:t>
            </a:r>
            <a:r>
              <a:rPr lang="en-US" i="1" u="sng" dirty="0">
                <a:latin typeface="Arial Narrow" panose="020B0606020202030204" pitchFamily="34" charset="0"/>
              </a:rPr>
              <a:t>Chowchilla</a:t>
            </a:r>
          </a:p>
          <a:p>
            <a:pPr marL="746125" lvl="1" indent="-746125">
              <a:buNone/>
            </a:pPr>
            <a:endParaRPr lang="en-US" sz="1900" dirty="0">
              <a:latin typeface="Arial Narrow" panose="020B0606020202030204" pitchFamily="34" charset="0"/>
            </a:endParaRPr>
          </a:p>
          <a:p>
            <a:pPr marL="288925" lvl="1" indent="-288925"/>
            <a:r>
              <a:rPr lang="en-US" dirty="0">
                <a:latin typeface="Arial Narrow" panose="020B0606020202030204" pitchFamily="34" charset="0"/>
              </a:rPr>
              <a:t>Additional Project: Seven Bedroom Apartment Project in </a:t>
            </a:r>
            <a:r>
              <a:rPr lang="en-US" i="1" u="sng" dirty="0">
                <a:latin typeface="Arial Narrow" panose="020B0606020202030204" pitchFamily="34" charset="0"/>
              </a:rPr>
              <a:t>Oakhurst </a:t>
            </a:r>
            <a:r>
              <a:rPr lang="en-US" dirty="0" smtClean="0">
                <a:latin typeface="Arial Narrow" panose="020B0606020202030204" pitchFamily="34" charset="0"/>
              </a:rPr>
              <a:t>Area</a:t>
            </a:r>
          </a:p>
          <a:p>
            <a:pPr marL="288925" lvl="1" indent="-288925"/>
            <a:endParaRPr lang="en-US" dirty="0">
              <a:latin typeface="Arial Narrow" panose="020B0606020202030204" pitchFamily="34" charset="0"/>
            </a:endParaRPr>
          </a:p>
          <a:p>
            <a:pPr marL="288925" lvl="1" indent="-288925"/>
            <a:r>
              <a:rPr lang="en-US" dirty="0" smtClean="0">
                <a:latin typeface="Arial Narrow" panose="020B0606020202030204" pitchFamily="34" charset="0"/>
              </a:rPr>
              <a:t>One Time Housing Assistance to Prevent Homelessness</a:t>
            </a:r>
            <a:endParaRPr lang="en-US" dirty="0">
              <a:latin typeface="Arial Narrow" panose="020B0606020202030204" pitchFamily="34" charset="0"/>
            </a:endParaRPr>
          </a:p>
          <a:p>
            <a:pPr lvl="3"/>
            <a:endParaRPr lang="en-US" sz="1800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610600" cy="743712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Workforce Education </a:t>
            </a: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Training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6607991"/>
              </p:ext>
            </p:extLst>
          </p:nvPr>
        </p:nvGraphicFramePr>
        <p:xfrm>
          <a:off x="333910" y="1447800"/>
          <a:ext cx="4161890" cy="420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690"/>
                <a:gridCol w="609600"/>
                <a:gridCol w="685800"/>
                <a:gridCol w="609600"/>
                <a:gridCol w="609600"/>
                <a:gridCol w="609600"/>
              </a:tblGrid>
              <a:tr h="625490">
                <a:tc gridSpan="6">
                  <a:txBody>
                    <a:bodyPr/>
                    <a:lstStyle/>
                    <a:p>
                      <a:pPr marL="52832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BHS</a:t>
                      </a:r>
                      <a:r>
                        <a:rPr lang="en-US" sz="1600" b="1" spc="-1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1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Staffing</a:t>
                      </a:r>
                      <a:r>
                        <a:rPr lang="en-US" sz="1600" b="1" spc="-15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1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Race/Ethnicity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2832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1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287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287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287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287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6667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44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6667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Hispanic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6667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African</a:t>
                      </a:r>
                      <a:r>
                        <a:rPr lang="en-US" sz="1600" b="1" spc="25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American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6667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2920">
                <a:tc>
                  <a:txBody>
                    <a:bodyPr/>
                    <a:lstStyle/>
                    <a:p>
                      <a:pPr marL="6667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5490">
                <a:tc>
                  <a:txBody>
                    <a:bodyPr/>
                    <a:lstStyle/>
                    <a:p>
                      <a:pPr marL="6667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anose="020B0606020202030204" pitchFamily="34" charset="0"/>
                        </a:rPr>
                        <a:t>142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6667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26239783"/>
              </p:ext>
            </p:extLst>
          </p:nvPr>
        </p:nvGraphicFramePr>
        <p:xfrm>
          <a:off x="4648200" y="1676396"/>
          <a:ext cx="4365625" cy="312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625"/>
              </a:tblGrid>
              <a:tr h="4047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Staffing Needs</a:t>
                      </a:r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Psychiatrist (especially certified specialties)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Registered Nurses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LCSW/LMFT Therapists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ASW/MFT (Pre-licensed)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Certified AOD Counselor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Hispanic/Spanish Speaking Direct Service Providers</a:t>
                      </a:r>
                      <a:endParaRPr lang="en-US" sz="1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Spanish</a:t>
                      </a:r>
                      <a:r>
                        <a:rPr lang="en-US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Speaking and Hispanic Thresholds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04707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45% of Staff Speak Spanish Fluently</a:t>
                      </a:r>
                    </a:p>
                    <a:p>
                      <a:pPr lvl="0"/>
                      <a:r>
                        <a:rPr lang="en-US" sz="1400" b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55%</a:t>
                      </a:r>
                      <a:r>
                        <a:rPr lang="en-US" sz="1400" b="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of All Staff Are Hispanic</a:t>
                      </a:r>
                    </a:p>
                    <a:p>
                      <a:pPr lvl="0"/>
                      <a:r>
                        <a:rPr lang="en-US" sz="1400" b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24% of Therapist</a:t>
                      </a:r>
                      <a:r>
                        <a:rPr lang="en-US" sz="1400" b="0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Speak Spanish</a:t>
                      </a:r>
                    </a:p>
                    <a:p>
                      <a:pPr lvl="0"/>
                      <a:endParaRPr lang="en-US" sz="1400" b="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2120900"/>
          <a:ext cx="7772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838200"/>
            <a:ext cx="8156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800" b="1" dirty="0">
                <a:latin typeface="Arial Narrow" panose="020B0606020202030204" pitchFamily="34" charset="0"/>
              </a:rPr>
              <a:t>Madera Mental Health Funding Amounts by </a:t>
            </a:r>
            <a:r>
              <a:rPr lang="en-US" sz="2800" b="1" dirty="0" smtClean="0">
                <a:latin typeface="Arial Narrow" panose="020B0606020202030204" pitchFamily="34" charset="0"/>
              </a:rPr>
              <a:t>Category</a:t>
            </a:r>
          </a:p>
          <a:p>
            <a:pPr algn="ctr"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 sz="1000" b="1" dirty="0" smtClean="0">
              <a:latin typeface="Arial Narrow" panose="020B0606020202030204" pitchFamily="34" charset="0"/>
            </a:endParaRPr>
          </a:p>
          <a:p>
            <a:pPr algn="ctr"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latin typeface="Arial Narrow" panose="020B0606020202030204" pitchFamily="34" charset="0"/>
              </a:rPr>
              <a:t>FY 16/17 Total = </a:t>
            </a:r>
            <a:r>
              <a:rPr lang="en-US" sz="1600" dirty="0" smtClean="0">
                <a:latin typeface="Arial Narrow" panose="020B0606020202030204" pitchFamily="34" charset="0"/>
              </a:rPr>
              <a:t>$22,876,502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dirty="0" smtClean="0"/>
              <a:t> to a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Stakeholder Meeting Dates for 2019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Arial Narrow" panose="020B0606020202030204" pitchFamily="34" charset="0"/>
              </a:rPr>
              <a:t>Madera County Libraries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50190"/>
              </p:ext>
            </p:extLst>
          </p:nvPr>
        </p:nvGraphicFramePr>
        <p:xfrm>
          <a:off x="1066800" y="3352800"/>
          <a:ext cx="6629400" cy="23850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52135"/>
                <a:gridCol w="2177265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May 6</a:t>
                      </a:r>
                      <a:r>
                        <a:rPr lang="en-US" sz="2400" baseline="30000" dirty="0">
                          <a:effectLst/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 Chowchilla Library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May 9</a:t>
                      </a:r>
                      <a:r>
                        <a:rPr lang="en-US" sz="2400" baseline="30000" dirty="0">
                          <a:effectLst/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 North Fork Library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May 16</a:t>
                      </a:r>
                      <a:r>
                        <a:rPr lang="en-US" sz="2400" baseline="30000" dirty="0"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 Madera Ranchos Library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May 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r>
                        <a:rPr lang="en-US" sz="2400" baseline="30000" dirty="0"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 Hope House </a:t>
                      </a: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Madera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 smtClean="0">
                          <a:effectLst/>
                          <a:latin typeface="Arial Narrow" panose="020B0606020202030204" pitchFamily="34" charset="0"/>
                        </a:rPr>
                        <a:t>May 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r>
                        <a:rPr lang="en-US" sz="2400" baseline="30000" dirty="0"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 Mountain Wellness Center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June 8</a:t>
                      </a:r>
                      <a:r>
                        <a:rPr lang="en-US" sz="2400" baseline="30000" dirty="0">
                          <a:effectLst/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 Oakhurst Library</a:t>
                      </a:r>
                      <a:endParaRPr lang="en-US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1 pm – 3pm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1 pm – 3pm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1 pm – 3pm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10 am – 1pm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10 am – 1pm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008880" algn="l"/>
                        </a:tabLst>
                      </a:pPr>
                      <a:r>
                        <a:rPr lang="en-US" sz="2400" dirty="0">
                          <a:effectLst/>
                          <a:latin typeface="Arial Narrow" panose="020B0606020202030204" pitchFamily="34" charset="0"/>
                        </a:rPr>
                        <a:t>9 am – 12pm</a:t>
                      </a:r>
                      <a:endParaRPr lang="en-US" sz="2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274872"/>
              </p:ext>
            </p:extLst>
          </p:nvPr>
        </p:nvGraphicFramePr>
        <p:xfrm>
          <a:off x="457200" y="1143000"/>
          <a:ext cx="8229600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Survey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Please Share Link to Our Planning Survey</a:t>
            </a:r>
          </a:p>
          <a:p>
            <a:pPr marL="0" indent="0">
              <a:buNone/>
            </a:pPr>
            <a:r>
              <a:rPr lang="en-US" b="1" dirty="0" smtClean="0"/>
              <a:t>Stakeholder </a:t>
            </a:r>
            <a:r>
              <a:rPr lang="en-US" b="1" dirty="0"/>
              <a:t>Survey </a:t>
            </a:r>
            <a:r>
              <a:rPr lang="en-US" b="1" dirty="0" smtClean="0"/>
              <a:t>2019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Link</a:t>
            </a:r>
            <a:r>
              <a:rPr lang="en-US" dirty="0" smtClean="0"/>
              <a:t> </a:t>
            </a:r>
            <a:r>
              <a:rPr lang="en-US" u="sng" dirty="0">
                <a:hlinkClick r:id="rId2"/>
              </a:rPr>
              <a:t>https://www.surveymonkey.com/r/YMN68G8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 us know if you would host state for this 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further information call David Weikel</a:t>
            </a:r>
          </a:p>
          <a:p>
            <a:pPr lvl="1"/>
            <a:r>
              <a:rPr lang="en-US" dirty="0" smtClean="0"/>
              <a:t>Office Number (559) 673-3508</a:t>
            </a:r>
          </a:p>
          <a:p>
            <a:pPr lvl="1"/>
            <a:r>
              <a:rPr lang="en-US" dirty="0" smtClean="0"/>
              <a:t>Email: david.Weikel@maderacounty.com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4495800"/>
            <a:ext cx="7010400" cy="14478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flat">
            <a:bevelT w="114300" prst="artDeco"/>
          </a:sp3d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time and interest in improving mental health and substance abuse services to Madera County residents</a:t>
            </a:r>
          </a:p>
        </p:txBody>
      </p:sp>
      <p:pic>
        <p:nvPicPr>
          <p:cNvPr id="5" name="Picture 3" descr="MCj01052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3434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extrusionH="76200" prstMaterial="metal">
            <a:bevelT w="317500" h="381000"/>
            <a:extrusionClr>
              <a:schemeClr val="bg2">
                <a:lumMod val="9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8957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Crisis Response FY 16/17 &amp; 17/18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7829769"/>
              </p:ext>
            </p:extLst>
          </p:nvPr>
        </p:nvGraphicFramePr>
        <p:xfrm>
          <a:off x="685800" y="2193925"/>
          <a:ext cx="3657600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781105"/>
              </p:ext>
            </p:extLst>
          </p:nvPr>
        </p:nvGraphicFramePr>
        <p:xfrm>
          <a:off x="4391406" y="2093976"/>
          <a:ext cx="4572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96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153400" cy="1828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Mental Health Services Act (MHSA)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69006"/>
            <a:ext cx="7854696" cy="14759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Services and Supports</a:t>
            </a: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Prevention and Early Intervention</a:t>
            </a: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 Limited Funds (Housing, WET)  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1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0237"/>
          </a:xfrm>
        </p:spPr>
        <p:txBody>
          <a:bodyPr/>
          <a:lstStyle/>
          <a:p>
            <a:pPr algn="ctr"/>
            <a:r>
              <a:rPr lang="en-US" b="1" dirty="0" smtClean="0"/>
              <a:t>MHSA 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>
                <a:latin typeface="Arial Narrow" pitchFamily="34" charset="0"/>
              </a:rPr>
              <a:t>Community Collaboration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Arial Narrow" pitchFamily="34" charset="0"/>
              </a:rPr>
              <a:t>Culturally and Linguistically Responsive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Arial Narrow" pitchFamily="34" charset="0"/>
              </a:rPr>
              <a:t>Consumer/Family Driven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Arial Narrow" pitchFamily="34" charset="0"/>
              </a:rPr>
              <a:t>Wellness, Recovery, &amp; Resilience Focus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Arial Narrow" pitchFamily="34" charset="0"/>
              </a:rPr>
              <a:t>Integrated Service Experience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3434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Reduction of Negative Outcomes of Untreated Mental Illness: 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latin typeface="Arial Narrow" pitchFamily="34" charset="0"/>
              </a:rPr>
              <a:t>(1) Suicide.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Arial Narrow" pitchFamily="34" charset="0"/>
              </a:rPr>
              <a:t>(2) Incarcerations.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Arial Narrow" pitchFamily="34" charset="0"/>
              </a:rPr>
              <a:t>(3) School failure or dropout.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Arial Narrow" pitchFamily="34" charset="0"/>
              </a:rPr>
              <a:t>(4) Unemployment.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Arial Narrow" pitchFamily="34" charset="0"/>
              </a:rPr>
              <a:t>(5) Prolonged suffering.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Arial Narrow" pitchFamily="34" charset="0"/>
              </a:rPr>
              <a:t>(6) Homelessness.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latin typeface="Arial Narrow" pitchFamily="34" charset="0"/>
              </a:rPr>
              <a:t>(7) Removal of children from  their homes. 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429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Services Act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Supports and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(CSS)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 16/17 &amp; FY 17/18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3715355"/>
              </p:ext>
            </p:extLst>
          </p:nvPr>
        </p:nvGraphicFramePr>
        <p:xfrm>
          <a:off x="152400" y="2362200"/>
          <a:ext cx="4213808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3328296"/>
              </p:ext>
            </p:extLst>
          </p:nvPr>
        </p:nvGraphicFramePr>
        <p:xfrm>
          <a:off x="3886200" y="2193925"/>
          <a:ext cx="5257800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21275</TotalTime>
  <Words>3199</Words>
  <Application>Microsoft Office PowerPoint</Application>
  <PresentationFormat>On-screen Show (4:3)</PresentationFormat>
  <Paragraphs>1040</Paragraphs>
  <Slides>51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Aharoni</vt:lpstr>
      <vt:lpstr>Arial</vt:lpstr>
      <vt:lpstr>Arial Narrow</vt:lpstr>
      <vt:lpstr>Bookman Old Style</vt:lpstr>
      <vt:lpstr>Calibri</vt:lpstr>
      <vt:lpstr>Century Gothic</vt:lpstr>
      <vt:lpstr>Times New Roman</vt:lpstr>
      <vt:lpstr>Wingdings</vt:lpstr>
      <vt:lpstr>Wingdings 2</vt:lpstr>
      <vt:lpstr>Wood Type</vt:lpstr>
      <vt:lpstr>Behavioral Health Services</vt:lpstr>
      <vt:lpstr>Need for Mental Health Services FY 16/17</vt:lpstr>
      <vt:lpstr>BHS Services</vt:lpstr>
      <vt:lpstr>Outpatient Clients Served</vt:lpstr>
      <vt:lpstr>PowerPoint Presentation</vt:lpstr>
      <vt:lpstr>Crisis Response FY 16/17 &amp; 17/18</vt:lpstr>
      <vt:lpstr>Mental Health Services Act (MHSA) </vt:lpstr>
      <vt:lpstr>MHSA Values</vt:lpstr>
      <vt:lpstr>Mental Health Services Act Community Supports and Services (CSS)  FY 16/17 &amp; FY 17/18</vt:lpstr>
      <vt:lpstr>Full Service Partnerships Service Outcomes  FY 16/17 &amp; 17/18</vt:lpstr>
      <vt:lpstr>Full Service Partnerships Service Outcomes  FY 15/16, 16/17 &amp; FY 17/18</vt:lpstr>
      <vt:lpstr>Child/Youth/TAY - Full Service Partnerships Service Outcomes </vt:lpstr>
      <vt:lpstr>Full Service Partnerships Service Outcomes  FY 16/17 and FY 17/18 (Time Frames Changed to Quarters and Not Years)</vt:lpstr>
      <vt:lpstr>Full Service Partnerships Service Outcomes -FY 15/16, 16/17, 17/18</vt:lpstr>
      <vt:lpstr>Full Service Partnerships Service Outcomes  FY 15-16, FY 16-17 &amp; FY 17/18</vt:lpstr>
      <vt:lpstr>Full Service Partnerships Service Outcomes  FY 15/16, FY 16/17 &amp; FY 17/18</vt:lpstr>
      <vt:lpstr>PowerPoint Presentation</vt:lpstr>
      <vt:lpstr>MHSA - System Development Service Outcomes  FY 15/16, FY 16/17 &amp; FY 17/18</vt:lpstr>
      <vt:lpstr>Mental Health Services Act  Prevention &amp; Early Intervention (PEI)</vt:lpstr>
      <vt:lpstr>Social Ecological Model &amp; Behavioral Health Services</vt:lpstr>
      <vt:lpstr>Prevention and Early Intervention</vt:lpstr>
      <vt:lpstr>Hope House FY 17/18</vt:lpstr>
      <vt:lpstr>Hope House</vt:lpstr>
      <vt:lpstr>Mountain Wellness Center FY 17/18</vt:lpstr>
      <vt:lpstr>Youth Empowerment Program</vt:lpstr>
      <vt:lpstr>Youth Empowerment Program</vt:lpstr>
      <vt:lpstr>Mental Health Educators FY 17/18</vt:lpstr>
      <vt:lpstr>Mental Health Educators  FY 17/18 </vt:lpstr>
      <vt:lpstr>Mental Health Educators FY 17/18</vt:lpstr>
      <vt:lpstr>Mental Health Educators</vt:lpstr>
      <vt:lpstr>PowerPoint Presentation</vt:lpstr>
      <vt:lpstr>MHSA Innovation</vt:lpstr>
      <vt:lpstr>3 More MHSA Innovation Ideas</vt:lpstr>
      <vt:lpstr>Innovation Ideas</vt:lpstr>
      <vt:lpstr>Current Intervention Project</vt:lpstr>
      <vt:lpstr>Current Innovation Project</vt:lpstr>
      <vt:lpstr>Innovation Outcomes</vt:lpstr>
      <vt:lpstr>Nurture 2 Nurture Measures</vt:lpstr>
      <vt:lpstr>Maternal Wellness Coalition Measures Nurture 2 Nurture</vt:lpstr>
      <vt:lpstr>Nurture 2 Nurture Madera (N2N-M) &amp; Maternal Wellness Coalition (MWC)</vt:lpstr>
      <vt:lpstr>   </vt:lpstr>
      <vt:lpstr>Nurture 2 Nurture Madera (N2N) FY17/18</vt:lpstr>
      <vt:lpstr>Nurture 2 Nurture Madera (N2N-M) &amp;  Maternal Wellness Coalition (MWC)</vt:lpstr>
      <vt:lpstr>Key Findings</vt:lpstr>
      <vt:lpstr>PowerPoint Presentation</vt:lpstr>
      <vt:lpstr>MHSA Housing Projects</vt:lpstr>
      <vt:lpstr>Workforce Education &amp; Training</vt:lpstr>
      <vt:lpstr>PowerPoint Presentation</vt:lpstr>
      <vt:lpstr>Come to a Planning Meeting</vt:lpstr>
      <vt:lpstr>Electronic Survey 2019</vt:lpstr>
      <vt:lpstr>PowerPoint Presentation</vt:lpstr>
    </vt:vector>
  </TitlesOfParts>
  <Company>Madera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Laura’s Law</dc:title>
  <dc:creator>david.weikel</dc:creator>
  <cp:lastModifiedBy>David Weikel</cp:lastModifiedBy>
  <cp:revision>1152</cp:revision>
  <cp:lastPrinted>2019-05-21T16:31:14Z</cp:lastPrinted>
  <dcterms:created xsi:type="dcterms:W3CDTF">2013-09-09T23:05:12Z</dcterms:created>
  <dcterms:modified xsi:type="dcterms:W3CDTF">2019-05-21T16:40:52Z</dcterms:modified>
</cp:coreProperties>
</file>